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267" r:id="rId4"/>
    <p:sldId id="287" r:id="rId5"/>
    <p:sldId id="264" r:id="rId6"/>
    <p:sldId id="288" r:id="rId7"/>
    <p:sldId id="311" r:id="rId8"/>
    <p:sldId id="289" r:id="rId9"/>
    <p:sldId id="290" r:id="rId10"/>
    <p:sldId id="291" r:id="rId11"/>
    <p:sldId id="293" r:id="rId12"/>
    <p:sldId id="312" r:id="rId13"/>
    <p:sldId id="257" r:id="rId14"/>
    <p:sldId id="258" r:id="rId15"/>
    <p:sldId id="313" r:id="rId16"/>
    <p:sldId id="260" r:id="rId17"/>
    <p:sldId id="294" r:id="rId18"/>
    <p:sldId id="309" r:id="rId19"/>
    <p:sldId id="297" r:id="rId20"/>
    <p:sldId id="298" r:id="rId21"/>
    <p:sldId id="299" r:id="rId22"/>
    <p:sldId id="310" r:id="rId23"/>
    <p:sldId id="301" r:id="rId24"/>
    <p:sldId id="302" r:id="rId25"/>
    <p:sldId id="303" r:id="rId26"/>
    <p:sldId id="304" r:id="rId27"/>
    <p:sldId id="305" r:id="rId28"/>
    <p:sldId id="306" r:id="rId29"/>
    <p:sldId id="308" r:id="rId30"/>
    <p:sldId id="268" r:id="rId31"/>
  </p:sldIdLst>
  <p:sldSz cx="9144000" cy="6858000" type="screen4x3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042" autoAdjust="0"/>
  </p:normalViewPr>
  <p:slideViewPr>
    <p:cSldViewPr>
      <p:cViewPr varScale="1">
        <p:scale>
          <a:sx n="64" d="100"/>
          <a:sy n="64" d="100"/>
        </p:scale>
        <p:origin x="200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dla\Downloads\export%20(5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KVSP\Vyuka\vzdelavaci_politika\vzdelavani_graf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31211723534556"/>
          <c:y val="0.17627448489633379"/>
          <c:w val="0.58037598425196846"/>
          <c:h val="0.6095261875517848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5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5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23-41B8-8206-89CE78F25BF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5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5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23-41B8-8206-89CE78F25BF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5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5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723-41B8-8206-89CE78F25BF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5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5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723-41B8-8206-89CE78F25BFC}"/>
              </c:ext>
            </c:extLst>
          </c:dPt>
          <c:dLbls>
            <c:dLbl>
              <c:idx val="0"/>
              <c:layout>
                <c:manualLayout>
                  <c:x val="-5.2777777777777778E-2"/>
                  <c:y val="5.8345911777765477E-2"/>
                </c:manualLayout>
              </c:layout>
              <c:spPr>
                <a:xfrm>
                  <a:off x="3226260" y="3016914"/>
                  <a:ext cx="1104440" cy="1040285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8971"/>
                        <a:gd name="adj2" fmla="val -10422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56605424321959"/>
                      <c:h val="0.238962113518632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723-41B8-8206-89CE78F25BFC}"/>
                </c:ext>
              </c:extLst>
            </c:dLbl>
            <c:dLbl>
              <c:idx val="1"/>
              <c:layout>
                <c:manualLayout>
                  <c:x val="-2.2222222222222223E-2"/>
                  <c:y val="0.3121506280110453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23-41B8-8206-89CE78F25BFC}"/>
                </c:ext>
              </c:extLst>
            </c:dLbl>
            <c:dLbl>
              <c:idx val="2"/>
              <c:layout>
                <c:manualLayout>
                  <c:x val="-0.1166666666666667"/>
                  <c:y val="1.45864779444413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23-41B8-8206-89CE78F25BFC}"/>
                </c:ext>
              </c:extLst>
            </c:dLbl>
            <c:dLbl>
              <c:idx val="3"/>
              <c:layout>
                <c:manualLayout>
                  <c:x val="0.26666666666666666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23-41B8-8206-89CE78F25BF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'List 1'!$Q$12:$Q$15</c:f>
              <c:strCache>
                <c:ptCount val="4"/>
                <c:pt idx="0">
                  <c:v>Sociologie a sociální politika</c:v>
                </c:pt>
                <c:pt idx="1">
                  <c:v>Politologie a veřejná politika</c:v>
                </c:pt>
                <c:pt idx="2">
                  <c:v>Sociologie a sociální antropologie</c:v>
                </c:pt>
                <c:pt idx="3">
                  <c:v>Ekonomie a finance</c:v>
                </c:pt>
              </c:strCache>
            </c:strRef>
          </c:cat>
          <c:val>
            <c:numRef>
              <c:f>'List 1'!$R$12:$R$15</c:f>
              <c:numCache>
                <c:formatCode>General</c:formatCode>
                <c:ptCount val="4"/>
                <c:pt idx="0">
                  <c:v>56</c:v>
                </c:pt>
                <c:pt idx="1">
                  <c:v>18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23-41B8-8206-89CE78F25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833333333333437E-2"/>
          <c:y val="4.7138047138047166E-2"/>
          <c:w val="0.87500000000000056"/>
          <c:h val="0.69865319865319964"/>
        </c:manualLayout>
      </c:layout>
      <c:areaChart>
        <c:grouping val="stacked"/>
        <c:varyColors val="0"/>
        <c:ser>
          <c:idx val="0"/>
          <c:order val="0"/>
          <c:tx>
            <c:v>Pomaturitní studium</c:v>
          </c:tx>
          <c:spPr>
            <a:solidFill>
              <a:srgbClr val="7030A0"/>
            </a:solidFill>
            <a:ln w="25400">
              <a:solidFill>
                <a:srgbClr val="000000"/>
              </a:solidFill>
              <a:prstDash val="solid"/>
            </a:ln>
          </c:spPr>
          <c:cat>
            <c:strRef>
              <c:f>List5!$D$34:$V$34</c:f>
              <c:strCache>
                <c:ptCount val="19"/>
                <c:pt idx="0">
                  <c:v>1991/92</c:v>
                </c:pt>
                <c:pt idx="1">
                  <c:v>1992/93</c:v>
                </c:pt>
                <c:pt idx="2">
                  <c:v>1993/94</c:v>
                </c:pt>
                <c:pt idx="3">
                  <c:v>1994/95</c:v>
                </c:pt>
                <c:pt idx="4">
                  <c:v>1995/96</c:v>
                </c:pt>
                <c:pt idx="5">
                  <c:v>1996/97</c:v>
                </c:pt>
                <c:pt idx="6">
                  <c:v>1997/98</c:v>
                </c:pt>
                <c:pt idx="7">
                  <c:v>1998/99</c:v>
                </c:pt>
                <c:pt idx="8">
                  <c:v>99/2000</c:v>
                </c:pt>
                <c:pt idx="9">
                  <c:v>2000/01</c:v>
                </c:pt>
                <c:pt idx="10">
                  <c:v>2001/02</c:v>
                </c:pt>
                <c:pt idx="11">
                  <c:v>2002/03</c:v>
                </c:pt>
                <c:pt idx="12">
                  <c:v>2003/04</c:v>
                </c:pt>
                <c:pt idx="13">
                  <c:v>2004/05</c:v>
                </c:pt>
                <c:pt idx="14">
                  <c:v>2005/06</c:v>
                </c:pt>
                <c:pt idx="15">
                  <c:v>2006/07</c:v>
                </c:pt>
                <c:pt idx="16">
                  <c:v>2007/08</c:v>
                </c:pt>
                <c:pt idx="17">
                  <c:v>2008/09</c:v>
                </c:pt>
                <c:pt idx="18">
                  <c:v>2009/10</c:v>
                </c:pt>
              </c:strCache>
            </c:strRef>
          </c:cat>
          <c:val>
            <c:numRef>
              <c:f>List5!$G$6:$L$6</c:f>
              <c:numCache>
                <c:formatCode>#,##0_ ;[Red]\-#,##0\ ;\–\ </c:formatCode>
                <c:ptCount val="6"/>
                <c:pt idx="0">
                  <c:v>16134</c:v>
                </c:pt>
                <c:pt idx="1">
                  <c:v>20686</c:v>
                </c:pt>
                <c:pt idx="2">
                  <c:v>22452</c:v>
                </c:pt>
                <c:pt idx="3">
                  <c:v>22495</c:v>
                </c:pt>
                <c:pt idx="4">
                  <c:v>11030</c:v>
                </c:pt>
                <c:pt idx="5">
                  <c:v>1919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1-4FFC-A824-CA0678589AE6}"/>
            </c:ext>
          </c:extLst>
        </c:ser>
        <c:ser>
          <c:idx val="1"/>
          <c:order val="1"/>
          <c:tx>
            <c:v>Vyšší odborné školy</c:v>
          </c:tx>
          <c:spPr>
            <a:solidFill>
              <a:srgbClr val="FF0000"/>
            </a:solidFill>
            <a:ln w="25400">
              <a:solidFill>
                <a:srgbClr val="000000"/>
              </a:solidFill>
              <a:prstDash val="solid"/>
            </a:ln>
          </c:spPr>
          <c:cat>
            <c:strRef>
              <c:f>List5!$D$34:$V$34</c:f>
              <c:strCache>
                <c:ptCount val="19"/>
                <c:pt idx="0">
                  <c:v>1991/92</c:v>
                </c:pt>
                <c:pt idx="1">
                  <c:v>1992/93</c:v>
                </c:pt>
                <c:pt idx="2">
                  <c:v>1993/94</c:v>
                </c:pt>
                <c:pt idx="3">
                  <c:v>1994/95</c:v>
                </c:pt>
                <c:pt idx="4">
                  <c:v>1995/96</c:v>
                </c:pt>
                <c:pt idx="5">
                  <c:v>1996/97</c:v>
                </c:pt>
                <c:pt idx="6">
                  <c:v>1997/98</c:v>
                </c:pt>
                <c:pt idx="7">
                  <c:v>1998/99</c:v>
                </c:pt>
                <c:pt idx="8">
                  <c:v>99/2000</c:v>
                </c:pt>
                <c:pt idx="9">
                  <c:v>2000/01</c:v>
                </c:pt>
                <c:pt idx="10">
                  <c:v>2001/02</c:v>
                </c:pt>
                <c:pt idx="11">
                  <c:v>2002/03</c:v>
                </c:pt>
                <c:pt idx="12">
                  <c:v>2003/04</c:v>
                </c:pt>
                <c:pt idx="13">
                  <c:v>2004/05</c:v>
                </c:pt>
                <c:pt idx="14">
                  <c:v>2005/06</c:v>
                </c:pt>
                <c:pt idx="15">
                  <c:v>2006/07</c:v>
                </c:pt>
                <c:pt idx="16">
                  <c:v>2007/08</c:v>
                </c:pt>
                <c:pt idx="17">
                  <c:v>2008/09</c:v>
                </c:pt>
                <c:pt idx="18">
                  <c:v>2009/10</c:v>
                </c:pt>
              </c:strCache>
            </c:strRef>
          </c:cat>
          <c:val>
            <c:numRef>
              <c:f>List5!$D$35:$V$35</c:f>
              <c:numCache>
                <c:formatCode>#,##0_ ;[Red]\-#,##0\ ;\–\ </c:formatCode>
                <c:ptCount val="19"/>
                <c:pt idx="0">
                  <c:v>0</c:v>
                </c:pt>
                <c:pt idx="1">
                  <c:v>1391</c:v>
                </c:pt>
                <c:pt idx="2">
                  <c:v>2438</c:v>
                </c:pt>
                <c:pt idx="3">
                  <c:v>4631</c:v>
                </c:pt>
                <c:pt idx="4">
                  <c:v>6302</c:v>
                </c:pt>
                <c:pt idx="5">
                  <c:v>14931</c:v>
                </c:pt>
                <c:pt idx="6">
                  <c:v>23526</c:v>
                </c:pt>
                <c:pt idx="7">
                  <c:v>29566</c:v>
                </c:pt>
                <c:pt idx="8">
                  <c:v>31073</c:v>
                </c:pt>
                <c:pt idx="9">
                  <c:v>26605</c:v>
                </c:pt>
                <c:pt idx="10">
                  <c:v>26680</c:v>
                </c:pt>
                <c:pt idx="11">
                  <c:v>27584</c:v>
                </c:pt>
                <c:pt idx="12">
                  <c:v>30622</c:v>
                </c:pt>
                <c:pt idx="13">
                  <c:v>29674</c:v>
                </c:pt>
                <c:pt idx="14">
                  <c:v>28792</c:v>
                </c:pt>
                <c:pt idx="15">
                  <c:v>27650</c:v>
                </c:pt>
                <c:pt idx="16">
                  <c:v>28774</c:v>
                </c:pt>
                <c:pt idx="17">
                  <c:v>28027</c:v>
                </c:pt>
                <c:pt idx="18">
                  <c:v>28749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1-4FFC-A824-CA0678589AE6}"/>
            </c:ext>
          </c:extLst>
        </c:ser>
        <c:ser>
          <c:idx val="2"/>
          <c:order val="2"/>
          <c:tx>
            <c:v>Bakalářský program VŠ</c:v>
          </c:tx>
          <c:spPr>
            <a:solidFill>
              <a:srgbClr val="FFC000"/>
            </a:solidFill>
            <a:ln w="25400">
              <a:solidFill>
                <a:srgbClr val="000000"/>
              </a:solidFill>
              <a:prstDash val="solid"/>
            </a:ln>
          </c:spPr>
          <c:cat>
            <c:strRef>
              <c:f>List5!$D$34:$V$34</c:f>
              <c:strCache>
                <c:ptCount val="19"/>
                <c:pt idx="0">
                  <c:v>1991/92</c:v>
                </c:pt>
                <c:pt idx="1">
                  <c:v>1992/93</c:v>
                </c:pt>
                <c:pt idx="2">
                  <c:v>1993/94</c:v>
                </c:pt>
                <c:pt idx="3">
                  <c:v>1994/95</c:v>
                </c:pt>
                <c:pt idx="4">
                  <c:v>1995/96</c:v>
                </c:pt>
                <c:pt idx="5">
                  <c:v>1996/97</c:v>
                </c:pt>
                <c:pt idx="6">
                  <c:v>1997/98</c:v>
                </c:pt>
                <c:pt idx="7">
                  <c:v>1998/99</c:v>
                </c:pt>
                <c:pt idx="8">
                  <c:v>99/2000</c:v>
                </c:pt>
                <c:pt idx="9">
                  <c:v>2000/01</c:v>
                </c:pt>
                <c:pt idx="10">
                  <c:v>2001/02</c:v>
                </c:pt>
                <c:pt idx="11">
                  <c:v>2002/03</c:v>
                </c:pt>
                <c:pt idx="12">
                  <c:v>2003/04</c:v>
                </c:pt>
                <c:pt idx="13">
                  <c:v>2004/05</c:v>
                </c:pt>
                <c:pt idx="14">
                  <c:v>2005/06</c:v>
                </c:pt>
                <c:pt idx="15">
                  <c:v>2006/07</c:v>
                </c:pt>
                <c:pt idx="16">
                  <c:v>2007/08</c:v>
                </c:pt>
                <c:pt idx="17">
                  <c:v>2008/09</c:v>
                </c:pt>
                <c:pt idx="18">
                  <c:v>2009/10</c:v>
                </c:pt>
              </c:strCache>
            </c:strRef>
          </c:cat>
          <c:val>
            <c:numRef>
              <c:f>List5!$D$36:$V$36</c:f>
              <c:numCache>
                <c:formatCode>#,##0_ ;[Red]\-#,##0\ ;\–\ </c:formatCode>
                <c:ptCount val="19"/>
                <c:pt idx="0">
                  <c:v>0</c:v>
                </c:pt>
                <c:pt idx="1">
                  <c:v>12195</c:v>
                </c:pt>
                <c:pt idx="2">
                  <c:v>15624</c:v>
                </c:pt>
                <c:pt idx="3">
                  <c:v>27805</c:v>
                </c:pt>
                <c:pt idx="4">
                  <c:v>34414</c:v>
                </c:pt>
                <c:pt idx="5">
                  <c:v>36145</c:v>
                </c:pt>
                <c:pt idx="6">
                  <c:v>39410</c:v>
                </c:pt>
                <c:pt idx="7">
                  <c:v>40809</c:v>
                </c:pt>
                <c:pt idx="8">
                  <c:v>33291</c:v>
                </c:pt>
                <c:pt idx="9">
                  <c:v>36335</c:v>
                </c:pt>
                <c:pt idx="10">
                  <c:v>43275</c:v>
                </c:pt>
                <c:pt idx="11">
                  <c:v>61843</c:v>
                </c:pt>
                <c:pt idx="12">
                  <c:v>91781</c:v>
                </c:pt>
                <c:pt idx="13">
                  <c:v>129766</c:v>
                </c:pt>
                <c:pt idx="14">
                  <c:v>155952</c:v>
                </c:pt>
                <c:pt idx="15">
                  <c:v>181992</c:v>
                </c:pt>
                <c:pt idx="16">
                  <c:v>207939</c:v>
                </c:pt>
                <c:pt idx="17">
                  <c:v>229029</c:v>
                </c:pt>
                <c:pt idx="18">
                  <c:v>243400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91-4FFC-A824-CA0678589AE6}"/>
            </c:ext>
          </c:extLst>
        </c:ser>
        <c:ser>
          <c:idx val="3"/>
          <c:order val="3"/>
          <c:tx>
            <c:v>Magisterský program VŠ</c:v>
          </c:tx>
          <c:spPr>
            <a:solidFill>
              <a:srgbClr val="92D050"/>
            </a:solidFill>
            <a:ln w="25400">
              <a:solidFill>
                <a:srgbClr val="000000"/>
              </a:solidFill>
              <a:prstDash val="solid"/>
            </a:ln>
          </c:spPr>
          <c:cat>
            <c:strRef>
              <c:f>List5!$D$34:$V$34</c:f>
              <c:strCache>
                <c:ptCount val="19"/>
                <c:pt idx="0">
                  <c:v>1991/92</c:v>
                </c:pt>
                <c:pt idx="1">
                  <c:v>1992/93</c:v>
                </c:pt>
                <c:pt idx="2">
                  <c:v>1993/94</c:v>
                </c:pt>
                <c:pt idx="3">
                  <c:v>1994/95</c:v>
                </c:pt>
                <c:pt idx="4">
                  <c:v>1995/96</c:v>
                </c:pt>
                <c:pt idx="5">
                  <c:v>1996/97</c:v>
                </c:pt>
                <c:pt idx="6">
                  <c:v>1997/98</c:v>
                </c:pt>
                <c:pt idx="7">
                  <c:v>1998/99</c:v>
                </c:pt>
                <c:pt idx="8">
                  <c:v>99/2000</c:v>
                </c:pt>
                <c:pt idx="9">
                  <c:v>2000/01</c:v>
                </c:pt>
                <c:pt idx="10">
                  <c:v>2001/02</c:v>
                </c:pt>
                <c:pt idx="11">
                  <c:v>2002/03</c:v>
                </c:pt>
                <c:pt idx="12">
                  <c:v>2003/04</c:v>
                </c:pt>
                <c:pt idx="13">
                  <c:v>2004/05</c:v>
                </c:pt>
                <c:pt idx="14">
                  <c:v>2005/06</c:v>
                </c:pt>
                <c:pt idx="15">
                  <c:v>2006/07</c:v>
                </c:pt>
                <c:pt idx="16">
                  <c:v>2007/08</c:v>
                </c:pt>
                <c:pt idx="17">
                  <c:v>2008/09</c:v>
                </c:pt>
                <c:pt idx="18">
                  <c:v>2009/10</c:v>
                </c:pt>
              </c:strCache>
            </c:strRef>
          </c:cat>
          <c:val>
            <c:numRef>
              <c:f>List5!$D$37:$V$37</c:f>
              <c:numCache>
                <c:formatCode>#,##0_ ;[Red]\-#,##0\ ;\–\ </c:formatCode>
                <c:ptCount val="19"/>
                <c:pt idx="0">
                  <c:v>109219</c:v>
                </c:pt>
                <c:pt idx="1">
                  <c:v>99485</c:v>
                </c:pt>
                <c:pt idx="2">
                  <c:v>103218</c:v>
                </c:pt>
                <c:pt idx="3">
                  <c:v>98777</c:v>
                </c:pt>
                <c:pt idx="4">
                  <c:v>102475</c:v>
                </c:pt>
                <c:pt idx="5">
                  <c:v>116457</c:v>
                </c:pt>
                <c:pt idx="6">
                  <c:v>122963</c:v>
                </c:pt>
                <c:pt idx="7">
                  <c:v>129727</c:v>
                </c:pt>
                <c:pt idx="8">
                  <c:v>146174</c:v>
                </c:pt>
                <c:pt idx="9">
                  <c:v>149253</c:v>
                </c:pt>
                <c:pt idx="10">
                  <c:v>152619</c:v>
                </c:pt>
                <c:pt idx="11">
                  <c:v>150617</c:v>
                </c:pt>
                <c:pt idx="12">
                  <c:v>142088</c:v>
                </c:pt>
                <c:pt idx="13">
                  <c:v>134913</c:v>
                </c:pt>
                <c:pt idx="14">
                  <c:v>119021</c:v>
                </c:pt>
                <c:pt idx="15">
                  <c:v>115414</c:v>
                </c:pt>
                <c:pt idx="16">
                  <c:v>116666</c:v>
                </c:pt>
                <c:pt idx="17">
                  <c:v>119605</c:v>
                </c:pt>
                <c:pt idx="18">
                  <c:v>125373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91-4FFC-A824-CA0678589AE6}"/>
            </c:ext>
          </c:extLst>
        </c:ser>
        <c:ser>
          <c:idx val="4"/>
          <c:order val="4"/>
          <c:tx>
            <c:v>Doktorský program VŠ</c:v>
          </c:tx>
          <c:spPr>
            <a:solidFill>
              <a:srgbClr val="00B0F0"/>
            </a:solidFill>
            <a:ln w="25400">
              <a:solidFill>
                <a:srgbClr val="000000"/>
              </a:solidFill>
              <a:prstDash val="solid"/>
            </a:ln>
          </c:spPr>
          <c:cat>
            <c:strRef>
              <c:f>List5!$D$34:$V$34</c:f>
              <c:strCache>
                <c:ptCount val="19"/>
                <c:pt idx="0">
                  <c:v>1991/92</c:v>
                </c:pt>
                <c:pt idx="1">
                  <c:v>1992/93</c:v>
                </c:pt>
                <c:pt idx="2">
                  <c:v>1993/94</c:v>
                </c:pt>
                <c:pt idx="3">
                  <c:v>1994/95</c:v>
                </c:pt>
                <c:pt idx="4">
                  <c:v>1995/96</c:v>
                </c:pt>
                <c:pt idx="5">
                  <c:v>1996/97</c:v>
                </c:pt>
                <c:pt idx="6">
                  <c:v>1997/98</c:v>
                </c:pt>
                <c:pt idx="7">
                  <c:v>1998/99</c:v>
                </c:pt>
                <c:pt idx="8">
                  <c:v>99/2000</c:v>
                </c:pt>
                <c:pt idx="9">
                  <c:v>2000/01</c:v>
                </c:pt>
                <c:pt idx="10">
                  <c:v>2001/02</c:v>
                </c:pt>
                <c:pt idx="11">
                  <c:v>2002/03</c:v>
                </c:pt>
                <c:pt idx="12">
                  <c:v>2003/04</c:v>
                </c:pt>
                <c:pt idx="13">
                  <c:v>2004/05</c:v>
                </c:pt>
                <c:pt idx="14">
                  <c:v>2005/06</c:v>
                </c:pt>
                <c:pt idx="15">
                  <c:v>2006/07</c:v>
                </c:pt>
                <c:pt idx="16">
                  <c:v>2007/08</c:v>
                </c:pt>
                <c:pt idx="17">
                  <c:v>2008/09</c:v>
                </c:pt>
                <c:pt idx="18">
                  <c:v>2009/10</c:v>
                </c:pt>
              </c:strCache>
            </c:strRef>
          </c:cat>
          <c:val>
            <c:numRef>
              <c:f>List5!$D$38:$V$38</c:f>
              <c:numCache>
                <c:formatCode>#,##0_ ;[Red]\-#,##0\ ;\–\ </c:formatCode>
                <c:ptCount val="19"/>
                <c:pt idx="0">
                  <c:v>1664</c:v>
                </c:pt>
                <c:pt idx="1">
                  <c:v>3452</c:v>
                </c:pt>
                <c:pt idx="2">
                  <c:v>4681</c:v>
                </c:pt>
                <c:pt idx="3">
                  <c:v>6760</c:v>
                </c:pt>
                <c:pt idx="4">
                  <c:v>8259</c:v>
                </c:pt>
                <c:pt idx="5">
                  <c:v>9800</c:v>
                </c:pt>
                <c:pt idx="6">
                  <c:v>11453</c:v>
                </c:pt>
                <c:pt idx="7">
                  <c:v>12209</c:v>
                </c:pt>
                <c:pt idx="8">
                  <c:v>14028</c:v>
                </c:pt>
                <c:pt idx="9">
                  <c:v>16230</c:v>
                </c:pt>
                <c:pt idx="10">
                  <c:v>17702</c:v>
                </c:pt>
                <c:pt idx="11">
                  <c:v>19245</c:v>
                </c:pt>
                <c:pt idx="12">
                  <c:v>21330</c:v>
                </c:pt>
                <c:pt idx="13">
                  <c:v>24526</c:v>
                </c:pt>
                <c:pt idx="14">
                  <c:v>23552</c:v>
                </c:pt>
                <c:pt idx="15">
                  <c:v>23311</c:v>
                </c:pt>
                <c:pt idx="16">
                  <c:v>23986</c:v>
                </c:pt>
                <c:pt idx="17">
                  <c:v>24538</c:v>
                </c:pt>
                <c:pt idx="18">
                  <c:v>25680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91-4FFC-A824-CA0678589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547520"/>
        <c:axId val="129073920"/>
      </c:areaChart>
      <c:catAx>
        <c:axId val="9354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 CE"/>
                <a:ea typeface="Times New Roman CE"/>
                <a:cs typeface="Times New Roman CE"/>
              </a:defRPr>
            </a:pPr>
            <a:endParaRPr lang="cs-CZ"/>
          </a:p>
        </c:txPr>
        <c:crossAx val="129073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0739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_ ;[Red]\-#,##0\ ;\–\ 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 CE"/>
                <a:ea typeface="Times New Roman CE"/>
                <a:cs typeface="Times New Roman CE"/>
              </a:defRPr>
            </a:pPr>
            <a:endParaRPr lang="cs-CZ"/>
          </a:p>
        </c:txPr>
        <c:crossAx val="9354752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4.0624999999999988E-2"/>
          <c:y val="0.89393939393939403"/>
          <c:w val="0.9468750000000008"/>
          <c:h val="0.1010101010101010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Times New Roman CE"/>
              <a:ea typeface="Times New Roman CE"/>
              <a:cs typeface="Times New Roman CE"/>
            </a:defRPr>
          </a:pPr>
          <a:endParaRPr lang="cs-CZ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 CE"/>
          <a:ea typeface="Times New Roman CE"/>
          <a:cs typeface="Times New Roman CE"/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77978-3B2E-4254-B08C-C404E44E4686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70CF1-4F6C-443A-9782-A1109E3AB08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53D004F-28AF-4BCB-8E46-48EFC4580EF5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A971E6A-7F2B-4877-A9E7-F751FF53CC4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250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550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AKTUALIZOVAT PODLE ZAPSANÝCH!!!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Jste z Prahy? Středních Čech? Jiného kraje? Jiného státu?</a:t>
            </a:r>
          </a:p>
          <a:p>
            <a:r>
              <a:rPr lang="cs-CZ" dirty="0"/>
              <a:t>Studujete první vysokou školu? Druhou? Třetí?</a:t>
            </a:r>
          </a:p>
          <a:p>
            <a:r>
              <a:rPr lang="cs-CZ" dirty="0"/>
              <a:t>Vystudovali jste gymnázium? Lyceum? Střední odbornou školu? Konzervatoř? </a:t>
            </a:r>
          </a:p>
          <a:p>
            <a:r>
              <a:rPr lang="cs-CZ" dirty="0"/>
              <a:t>Chodili jste do školy rádi? Neradi? </a:t>
            </a:r>
          </a:p>
          <a:p>
            <a:r>
              <a:rPr lang="cs-CZ" dirty="0"/>
              <a:t>Chodili jste ZUŠ? Do sportovního oddílu? Do skauta?</a:t>
            </a:r>
          </a:p>
          <a:p>
            <a:r>
              <a:rPr lang="cs-CZ" dirty="0"/>
              <a:t>Učili jste někdy? Doučovali? Vedli kroužek</a:t>
            </a:r>
          </a:p>
          <a:p>
            <a:endParaRPr lang="cs-CZ" dirty="0"/>
          </a:p>
          <a:p>
            <a:r>
              <a:rPr lang="cs-CZ" dirty="0"/>
              <a:t>Možno představit i sebe v těchto okruzích: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197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526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Moderování: každá skupinka aspoň jednu, ideálně něco co nezaznělo.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Strhla se o něčem v některé skupině živá diskuse? Ukázalo se, že vás nějaké téma opravdu hodně pálí? Řekl někdo z vašich kolegů něco, co vás překvapilo nebo obohatilo a co máte pocit, že stojí za to sdílet se všemi?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111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Diskuse – Jak moc jste se trefili? Na k</a:t>
            </a:r>
            <a:r>
              <a:rPr lang="cs-CZ" baseline="0" dirty="0"/>
              <a:t>terou hodinu se těšíte? U kterého tématu nevíte, co si máte představit?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189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79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78F8-AB51-464B-A790-F9C8FFE8F52C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l1.cuni.cz/course/view.php?id=6809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ken_robinson_says_schools_kill_creativity?language=cs#t-73139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veselya@fsv.cuni.cz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Madlenka\AppData\Roaming\Microsoft\Word\a.jaresova@email.cz" TargetMode="External"/><Relationship Id="rId5" Type="http://schemas.openxmlformats.org/officeDocument/2006/relationships/hyperlink" Target="mailto:magdalena.mouralova@fsv.cuni.cz" TargetMode="External"/><Relationship Id="rId4" Type="http://schemas.openxmlformats.org/officeDocument/2006/relationships/hyperlink" Target="http://terms.fsv.cuni.cz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 do vzdělávací politiky</a:t>
            </a:r>
            <a:br>
              <a:rPr lang="cs-CZ" dirty="0"/>
            </a:br>
            <a:r>
              <a:rPr lang="cs-CZ" dirty="0"/>
              <a:t>JSB039/JSB524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Magdalena Mouralová</a:t>
            </a:r>
          </a:p>
          <a:p>
            <a:r>
              <a:rPr lang="cs-CZ" dirty="0"/>
              <a:t>Arnošt Veselý</a:t>
            </a:r>
          </a:p>
          <a:p>
            <a:r>
              <a:rPr lang="cs-CZ" dirty="0"/>
              <a:t>20. 2. 2019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C42EE-3E5A-4D97-BAEE-C73EAB02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762" y="476672"/>
            <a:ext cx="4258816" cy="1595116"/>
          </a:xfrm>
        </p:spPr>
        <p:txBody>
          <a:bodyPr>
            <a:normAutofit/>
          </a:bodyPr>
          <a:lstStyle/>
          <a:p>
            <a:r>
              <a:rPr lang="cs-CZ" dirty="0"/>
              <a:t>Jako učící se osoby</a:t>
            </a:r>
            <a:endParaRPr lang="cs-CZ" sz="27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8FA7EC-74EC-4099-B947-54231ED8A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8633" y="2204866"/>
            <a:ext cx="4038600" cy="4376683"/>
          </a:xfrm>
        </p:spPr>
        <p:txBody>
          <a:bodyPr>
            <a:normAutofit fontScale="92500"/>
          </a:bodyPr>
          <a:lstStyle/>
          <a:p>
            <a:r>
              <a:rPr lang="cs-CZ" dirty="0"/>
              <a:t>konfrontovat svoji zkušenost s teorií a daty</a:t>
            </a:r>
          </a:p>
          <a:p>
            <a:r>
              <a:rPr lang="cs-CZ" dirty="0"/>
              <a:t>klást (si) otázky</a:t>
            </a:r>
          </a:p>
          <a:p>
            <a:r>
              <a:rPr lang="cs-CZ" dirty="0"/>
              <a:t>hledat a volit smysluplné cesty svého rozvoje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Budeme spokojeni, když se s naší pomocí něco naučíte, někam posunete, nějak rozvinete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B20B10-B456-499C-B088-B146FDDAB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72245"/>
            <a:ext cx="3456384" cy="590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0A5729-DA88-4059-B133-1C541BAA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B1F400-5A4B-4CE9-BD69-20ED567EA8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Přímá výuka – 11 setkání</a:t>
            </a:r>
          </a:p>
          <a:p>
            <a:pPr lvl="1"/>
            <a:r>
              <a:rPr lang="cs-CZ" dirty="0"/>
              <a:t>Účast není povinná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Bonusové body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ym typeface="Wingdings" panose="05000000000000000000" pitchFamily="2" charset="2"/>
              </a:rPr>
              <a:t>Domácí práce v průběhu semestru</a:t>
            </a:r>
          </a:p>
          <a:p>
            <a:pPr marL="914400" lvl="1" indent="-514350"/>
            <a:r>
              <a:rPr lang="cs-CZ" dirty="0">
                <a:sym typeface="Wingdings" panose="05000000000000000000" pitchFamily="2" charset="2"/>
              </a:rPr>
              <a:t>5 malých úkolů různého charakteru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ym typeface="Wingdings" panose="05000000000000000000" pitchFamily="2" charset="2"/>
              </a:rPr>
              <a:t>Závěrečná práce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Různé formy, individuální či skupinové plnění</a:t>
            </a:r>
          </a:p>
          <a:p>
            <a:pPr marL="514350" indent="-514350">
              <a:buFont typeface="+mj-lt"/>
              <a:buAutoNum type="arabicPeriod"/>
            </a:pPr>
            <a:endParaRPr lang="cs-CZ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D4C16EE-F598-4760-9D47-5A114AC765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err="1"/>
              <a:t>Moodle</a:t>
            </a:r>
            <a:endParaRPr lang="cs-CZ" dirty="0"/>
          </a:p>
          <a:p>
            <a:r>
              <a:rPr lang="cs-CZ" dirty="0"/>
              <a:t>Výukové materiály</a:t>
            </a:r>
          </a:p>
          <a:p>
            <a:r>
              <a:rPr lang="cs-CZ" dirty="0"/>
              <a:t>Zadání úkolů a jejich odevzdávání</a:t>
            </a:r>
          </a:p>
          <a:p>
            <a:r>
              <a:rPr lang="cs-CZ" dirty="0"/>
              <a:t>Komunikace ze strany vyučujících, zpětná vazba</a:t>
            </a:r>
          </a:p>
          <a:p>
            <a:r>
              <a:rPr lang="cs-CZ" dirty="0"/>
              <a:t>Specifikace závěrečné práce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Úvod do vzdělávací politiky 2019 </a:t>
            </a:r>
            <a:r>
              <a:rPr lang="cs-CZ" dirty="0"/>
              <a:t>(</a:t>
            </a:r>
            <a:r>
              <a:rPr lang="cs-CZ" dirty="0">
                <a:hlinkClick r:id="rId2"/>
              </a:rPr>
              <a:t>https://dl1.cuni.cz/</a:t>
            </a:r>
            <a:r>
              <a:rPr lang="cs-CZ" dirty="0" err="1">
                <a:hlinkClick r:id="rId2"/>
              </a:rPr>
              <a:t>course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view.php?id</a:t>
            </a:r>
            <a:r>
              <a:rPr lang="cs-CZ" dirty="0">
                <a:hlinkClick r:id="rId2"/>
              </a:rPr>
              <a:t>=6809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320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DC28A-4AE5-466F-820D-E2F530238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Závěrečná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5784B-D471-4222-BC3B-30253205A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Rozhovor s aktérem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Návštěva odborné akce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Heslo na wikipedii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Reflexe četby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Výukové video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Praxe v </a:t>
            </a:r>
            <a:r>
              <a:rPr lang="cs-CZ" dirty="0" err="1"/>
              <a:t>Edufóru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Pomoc se strategií Vzdělávání 2030</a:t>
            </a:r>
          </a:p>
        </p:txBody>
      </p:sp>
    </p:spTree>
    <p:extLst>
      <p:ext uri="{BB962C8B-B14F-4D97-AF65-F5344CB8AC3E}">
        <p14:creationId xmlns:p14="http://schemas.microsoft.com/office/powerpoint/2010/main" val="358861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5C396-BF1F-447A-9190-6EC819A5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83" y="1972704"/>
            <a:ext cx="2057400" cy="20574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FFFF"/>
                </a:solidFill>
              </a:rPr>
              <a:t>STÁŽ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863BEA-509D-4716-B04C-28FC1316F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3" y="2327513"/>
            <a:ext cx="5391149" cy="134778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832F1C-E922-415F-A61E-A2D426B3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53" y="4113711"/>
            <a:ext cx="5391149" cy="969068"/>
          </a:xfrm>
        </p:spPr>
        <p:txBody>
          <a:bodyPr>
            <a:noAutofit/>
          </a:bodyPr>
          <a:lstStyle/>
          <a:p>
            <a:r>
              <a:rPr lang="cs-CZ" dirty="0"/>
              <a:t>Co je </a:t>
            </a:r>
            <a:r>
              <a:rPr lang="cs-CZ" dirty="0" err="1"/>
              <a:t>EduFórum</a:t>
            </a:r>
            <a:r>
              <a:rPr lang="cs-CZ" dirty="0"/>
              <a:t>?</a:t>
            </a:r>
          </a:p>
          <a:p>
            <a:r>
              <a:rPr lang="cs-CZ" dirty="0"/>
              <a:t>Co můžeš v </a:t>
            </a:r>
            <a:r>
              <a:rPr lang="cs-CZ" dirty="0" err="1"/>
              <a:t>EduFóru</a:t>
            </a:r>
            <a:r>
              <a:rPr lang="cs-CZ" dirty="0"/>
              <a:t> dělat?</a:t>
            </a:r>
          </a:p>
          <a:p>
            <a:r>
              <a:rPr lang="cs-CZ" dirty="0"/>
              <a:t>Proč je stáž v </a:t>
            </a:r>
            <a:r>
              <a:rPr lang="cs-CZ" dirty="0" err="1"/>
              <a:t>EduFóru</a:t>
            </a:r>
            <a:r>
              <a:rPr lang="cs-CZ" dirty="0"/>
              <a:t> </a:t>
            </a:r>
            <a:r>
              <a:rPr lang="cs-CZ" dirty="0" err="1"/>
              <a:t>win-win</a:t>
            </a:r>
            <a:r>
              <a:rPr lang="cs-CZ" dirty="0"/>
              <a:t> záležitostí?</a:t>
            </a:r>
          </a:p>
        </p:txBody>
      </p:sp>
    </p:spTree>
    <p:extLst>
      <p:ext uri="{BB962C8B-B14F-4D97-AF65-F5344CB8AC3E}">
        <p14:creationId xmlns:p14="http://schemas.microsoft.com/office/powerpoint/2010/main" val="2891124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DA9A9-B24D-45C6-8B57-7F51EA59C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83" y="1972704"/>
            <a:ext cx="2057400" cy="20574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rgbClr val="FFFFFF"/>
                </a:solidFill>
              </a:rPr>
              <a:t>Co je </a:t>
            </a:r>
            <a:r>
              <a:rPr lang="cs-CZ" sz="2400" dirty="0" err="1">
                <a:solidFill>
                  <a:srgbClr val="FFFFFF"/>
                </a:solidFill>
              </a:rPr>
              <a:t>EduFórum</a:t>
            </a:r>
            <a:r>
              <a:rPr lang="cs-CZ" sz="240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707C7322-1CE5-47B1-8C3E-E3DACF0C3B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3028952" y="1226877"/>
            <a:ext cx="5215456" cy="2933707"/>
          </a:xfrm>
          <a:prstGeom prst="rect">
            <a:avLst/>
          </a:prstGeom>
        </p:spPr>
      </p:pic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687A7542-6293-4268-91B4-6D21DA4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52" y="4509120"/>
            <a:ext cx="5391149" cy="969068"/>
          </a:xfrm>
        </p:spPr>
        <p:txBody>
          <a:bodyPr>
            <a:noAutofit/>
          </a:bodyPr>
          <a:lstStyle/>
          <a:p>
            <a:r>
              <a:rPr lang="cs-CZ" sz="2400" dirty="0"/>
              <a:t>M</a:t>
            </a:r>
            <a:r>
              <a:rPr lang="en-US" sz="2400" dirty="0" err="1"/>
              <a:t>apuj</a:t>
            </a:r>
            <a:r>
              <a:rPr lang="cs-CZ" sz="2400" dirty="0" err="1"/>
              <a:t>eme</a:t>
            </a:r>
            <a:r>
              <a:rPr lang="en-US" sz="2400" dirty="0"/>
              <a:t> </a:t>
            </a:r>
            <a:r>
              <a:rPr lang="en-US" sz="2400" dirty="0" err="1"/>
              <a:t>inovativní</a:t>
            </a:r>
            <a:r>
              <a:rPr lang="en-US" sz="2400" dirty="0"/>
              <a:t> </a:t>
            </a:r>
            <a:r>
              <a:rPr lang="en-US" sz="2400" dirty="0" err="1"/>
              <a:t>vzdělávací</a:t>
            </a:r>
            <a:r>
              <a:rPr lang="en-US" sz="2400" dirty="0"/>
              <a:t> </a:t>
            </a:r>
            <a:r>
              <a:rPr lang="en-US" sz="2400" dirty="0" err="1"/>
              <a:t>projekty</a:t>
            </a:r>
            <a:r>
              <a:rPr lang="cs-CZ" sz="2400" dirty="0"/>
              <a:t>.</a:t>
            </a:r>
          </a:p>
          <a:p>
            <a:r>
              <a:rPr lang="cs-CZ" sz="2400" dirty="0"/>
              <a:t>P</a:t>
            </a:r>
            <a:r>
              <a:rPr lang="en-US" sz="2400" dirty="0" err="1"/>
              <a:t>ořádáme</a:t>
            </a:r>
            <a:r>
              <a:rPr lang="en-US" sz="2400" dirty="0"/>
              <a:t> </a:t>
            </a:r>
            <a:r>
              <a:rPr lang="en-US" sz="2400" dirty="0" err="1"/>
              <a:t>společná</a:t>
            </a:r>
            <a:r>
              <a:rPr lang="en-US" sz="2400" dirty="0"/>
              <a:t> </a:t>
            </a:r>
            <a:r>
              <a:rPr lang="en-US" sz="2400" dirty="0" err="1"/>
              <a:t>setkání</a:t>
            </a:r>
            <a:r>
              <a:rPr lang="en-US" sz="2400" dirty="0"/>
              <a:t>, </a:t>
            </a:r>
            <a:r>
              <a:rPr lang="en-US" sz="2400" dirty="0" err="1"/>
              <a:t>kde</a:t>
            </a:r>
            <a:r>
              <a:rPr lang="en-US" sz="2400" dirty="0"/>
              <a:t> </a:t>
            </a:r>
            <a:r>
              <a:rPr lang="en-US" sz="2400" dirty="0" err="1"/>
              <a:t>své</a:t>
            </a:r>
            <a:r>
              <a:rPr lang="en-US" sz="2400" dirty="0"/>
              <a:t> </a:t>
            </a:r>
            <a:r>
              <a:rPr lang="en-US" sz="2400" dirty="0" err="1"/>
              <a:t>myšlenky</a:t>
            </a:r>
            <a:r>
              <a:rPr lang="en-US" sz="2400" dirty="0"/>
              <a:t> a </a:t>
            </a:r>
            <a:r>
              <a:rPr lang="en-US" sz="2400" dirty="0" err="1"/>
              <a:t>výsledky</a:t>
            </a:r>
            <a:r>
              <a:rPr lang="en-US" sz="2400" dirty="0"/>
              <a:t> </a:t>
            </a:r>
            <a:r>
              <a:rPr lang="en-US" sz="2400" dirty="0" err="1"/>
              <a:t>tyto</a:t>
            </a:r>
            <a:r>
              <a:rPr lang="en-US" sz="2400" dirty="0"/>
              <a:t> </a:t>
            </a:r>
            <a:r>
              <a:rPr lang="en-US" sz="2400" dirty="0" err="1"/>
              <a:t>projekty</a:t>
            </a:r>
            <a:r>
              <a:rPr lang="en-US" sz="2400" dirty="0"/>
              <a:t> </a:t>
            </a:r>
            <a:r>
              <a:rPr lang="en-US" sz="2400" dirty="0" err="1"/>
              <a:t>prezentují</a:t>
            </a:r>
            <a:r>
              <a:rPr lang="cs-CZ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162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9943CA-3DBD-4938-8EFC-7669F732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83" y="1972704"/>
            <a:ext cx="2057400" cy="20574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2400">
                <a:solidFill>
                  <a:srgbClr val="FFFFFF"/>
                </a:solidFill>
              </a:rPr>
              <a:t>Co můžeš v EduFóru dělat?</a:t>
            </a:r>
          </a:p>
        </p:txBody>
      </p:sp>
      <p:pic>
        <p:nvPicPr>
          <p:cNvPr id="1026" name="Picture 2" descr="VÃ½sledek obrÃ¡zku pro dÃ­tÄ na pÃ­skoviÅ¡ti">
            <a:extLst>
              <a:ext uri="{FF2B5EF4-FFF2-40B4-BE49-F238E27FC236}">
                <a16:creationId xmlns:a16="http://schemas.microsoft.com/office/drawing/2014/main" id="{94CDC833-7ED2-4EAB-966C-EE12F4BCF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53" y="813524"/>
            <a:ext cx="5128383" cy="261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757B97-5E39-43DC-AEEB-1A7ABF446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53" y="3861048"/>
            <a:ext cx="5391149" cy="1628925"/>
          </a:xfrm>
        </p:spPr>
        <p:txBody>
          <a:bodyPr>
            <a:noAutofit/>
          </a:bodyPr>
          <a:lstStyle/>
          <a:p>
            <a:r>
              <a:rPr lang="cs-CZ" sz="2400" dirty="0"/>
              <a:t>Starat se o sociální sítě (FB, LinkedIn)</a:t>
            </a:r>
          </a:p>
          <a:p>
            <a:r>
              <a:rPr lang="cs-CZ" sz="2400" dirty="0"/>
              <a:t>Psát články na web</a:t>
            </a:r>
          </a:p>
          <a:p>
            <a:r>
              <a:rPr lang="cs-CZ" sz="2400" dirty="0"/>
              <a:t>Spolupořádat 31. setkání </a:t>
            </a:r>
            <a:r>
              <a:rPr lang="cs-CZ" sz="2400" dirty="0" err="1"/>
              <a:t>EduFóra</a:t>
            </a:r>
            <a:endParaRPr lang="cs-CZ" sz="2400" dirty="0"/>
          </a:p>
          <a:p>
            <a:r>
              <a:rPr lang="cs-CZ" sz="2400" dirty="0"/>
              <a:t>Vytvářet nový obsah a udržovat kontakty s projekty</a:t>
            </a:r>
          </a:p>
        </p:txBody>
      </p:sp>
    </p:spTree>
    <p:extLst>
      <p:ext uri="{BB962C8B-B14F-4D97-AF65-F5344CB8AC3E}">
        <p14:creationId xmlns:p14="http://schemas.microsoft.com/office/powerpoint/2010/main" val="4243691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interiér&#10;&#10;Popis se vygeneroval automaticky.">
            <a:extLst>
              <a:ext uri="{FF2B5EF4-FFF2-40B4-BE49-F238E27FC236}">
                <a16:creationId xmlns:a16="http://schemas.microsoft.com/office/drawing/2014/main" id="{2E816FED-ED1E-407D-AF37-58C71BCCB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r="6095"/>
          <a:stretch/>
        </p:blipFill>
        <p:spPr>
          <a:xfrm>
            <a:off x="17" y="857259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55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0ECE706-3DAB-490B-A69D-4FF4EF55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CO? – Vaše poptávka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D6A6580-EA44-41DF-9801-81FAC06E6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Co zajímá vás?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Každý sám se zamyslete a napište alespoň jednu otázku, na kterou byste chtěli v kurzu hledat/najít odpovědi.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Spojte se do malých skupinek, porovnejte otázky, formulujte další, napište nebo vyznačte ty nejzajímavější.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Napište, s kým byste se chtěli v rámci kurzu setkat, kdo by vás zajímal jako host.</a:t>
            </a:r>
          </a:p>
        </p:txBody>
      </p:sp>
    </p:spTree>
    <p:extLst>
      <p:ext uri="{BB962C8B-B14F-4D97-AF65-F5344CB8AC3E}">
        <p14:creationId xmlns:p14="http://schemas.microsoft.com/office/powerpoint/2010/main" val="393272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99993"/>
            <a:ext cx="8229600" cy="850106"/>
          </a:xfrm>
        </p:spPr>
        <p:txBody>
          <a:bodyPr/>
          <a:lstStyle/>
          <a:p>
            <a:r>
              <a:rPr lang="cs-CZ" dirty="0"/>
              <a:t>Předběžný plán hodin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071318"/>
              </p:ext>
            </p:extLst>
          </p:nvPr>
        </p:nvGraphicFramePr>
        <p:xfrm>
          <a:off x="539552" y="1196752"/>
          <a:ext cx="8230964" cy="482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4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</a:rPr>
                        <a:t>Datum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47045" marR="470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Téma</a:t>
                      </a:r>
                    </a:p>
                  </a:txBody>
                  <a:tcPr marL="47045" marR="4704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</a:rPr>
                        <a:t>20.2.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47045" marR="4704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36195" algn="l"/>
                          <a:tab pos="449580" algn="l"/>
                        </a:tabLs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Úvod – studijní povinnosti </a:t>
                      </a:r>
                    </a:p>
                  </a:txBody>
                  <a:tcPr marL="96779" marR="9677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</a:rPr>
                        <a:t>27.2.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47045" marR="4704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36195" algn="l"/>
                          <a:tab pos="449580" algn="l"/>
                        </a:tabLs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Učení, vzdělávání a vzdělávací politika </a:t>
                      </a:r>
                    </a:p>
                  </a:txBody>
                  <a:tcPr marL="96779" marR="9677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</a:rPr>
                        <a:t>6.3.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47045" marR="4704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Cíle vzdělávání</a:t>
                      </a:r>
                    </a:p>
                  </a:txBody>
                  <a:tcPr marL="96779" marR="9677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</a:rPr>
                        <a:t>13.3.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47045" marR="4704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Vzdělávací systém a jeho vývoj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96779" marR="9677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</a:rPr>
                        <a:t>20.3.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47045" marR="4704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Řízení regionálního školství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96779" marR="9677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</a:rPr>
                        <a:t>27.3.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47045" marR="4704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36195" algn="l"/>
                          <a:tab pos="449580" algn="l"/>
                        </a:tabLs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Aktéři ve vzdělávání 1 (</a:t>
                      </a:r>
                      <a:r>
                        <a:rPr lang="cs-CZ" sz="1800" i="1" dirty="0">
                          <a:latin typeface="+mn-lt"/>
                          <a:ea typeface="Times New Roman"/>
                        </a:rPr>
                        <a:t>pro koho</a:t>
                      </a:r>
                      <a:r>
                        <a:rPr lang="cs-CZ" sz="1800" dirty="0">
                          <a:latin typeface="+mn-lt"/>
                          <a:ea typeface="Times New Roman"/>
                        </a:rPr>
                        <a:t>) – Žáci a rodiče </a:t>
                      </a:r>
                    </a:p>
                  </a:txBody>
                  <a:tcPr marL="96779" marR="9677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</a:rPr>
                        <a:t>3.4.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47045" marR="4704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Nástroje vzdělávací politiky (</a:t>
                      </a:r>
                      <a:r>
                        <a:rPr lang="cs-CZ" sz="1800" i="1" dirty="0">
                          <a:latin typeface="+mn-lt"/>
                          <a:ea typeface="Times New Roman"/>
                        </a:rPr>
                        <a:t>jak</a:t>
                      </a:r>
                      <a:r>
                        <a:rPr lang="cs-CZ" sz="1800" dirty="0">
                          <a:latin typeface="+mn-lt"/>
                          <a:ea typeface="Times New Roman"/>
                        </a:rPr>
                        <a:t>) – přehled </a:t>
                      </a:r>
                    </a:p>
                  </a:txBody>
                  <a:tcPr marL="96779" marR="9677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</a:rPr>
                        <a:t>10.4.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47045" marR="4704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Aktéři ve vzdělávání 2 (</a:t>
                      </a:r>
                      <a:r>
                        <a:rPr lang="cs-CZ" sz="1800" i="1" dirty="0">
                          <a:latin typeface="+mn-lt"/>
                          <a:ea typeface="Times New Roman"/>
                        </a:rPr>
                        <a:t>kým</a:t>
                      </a:r>
                      <a:r>
                        <a:rPr lang="cs-CZ" sz="1800" dirty="0">
                          <a:latin typeface="+mn-lt"/>
                          <a:ea typeface="Times New Roman"/>
                        </a:rPr>
                        <a:t>) – Učitelé a ředitelé</a:t>
                      </a:r>
                    </a:p>
                  </a:txBody>
                  <a:tcPr marL="96779" marR="9677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</a:rPr>
                        <a:t>17.4.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47045" marR="4704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195" algn="l"/>
                          <a:tab pos="449580" algn="l"/>
                        </a:tabLst>
                        <a:defRPr/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Hodnocení ve vzdělávání</a:t>
                      </a:r>
                    </a:p>
                  </a:txBody>
                  <a:tcPr marL="96779" marR="9677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</a:rPr>
                        <a:t>24.4.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47045" marR="4704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cs-CZ" sz="1800" b="0" i="0" dirty="0">
                          <a:latin typeface="+mn-lt"/>
                        </a:rPr>
                        <a:t>Host z praxe</a:t>
                      </a:r>
                    </a:p>
                  </a:txBody>
                  <a:tcPr marL="96779" marR="9677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</a:rPr>
                        <a:t>1.5., 8.5.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47045" marR="4704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36195" algn="l"/>
                          <a:tab pos="449580" algn="l"/>
                        </a:tabLst>
                      </a:pPr>
                      <a:r>
                        <a:rPr lang="cs-CZ" sz="1800" i="1" dirty="0">
                          <a:latin typeface="+mn-lt"/>
                          <a:ea typeface="Times New Roman"/>
                        </a:rPr>
                        <a:t>Státní svátky</a:t>
                      </a:r>
                    </a:p>
                  </a:txBody>
                  <a:tcPr marL="96779" marR="96779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latin typeface="+mn-lt"/>
                          <a:ea typeface="Times New Roman"/>
                        </a:rPr>
                        <a:t>15.5.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47045" marR="4704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195" algn="l"/>
                          <a:tab pos="449580" algn="l"/>
                        </a:tabLst>
                        <a:defRPr/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Vybraný aktuální problém vzdělávací politiky v ČR </a:t>
                      </a:r>
                    </a:p>
                  </a:txBody>
                  <a:tcPr marL="96779" marR="9677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7956376" y="2087106"/>
            <a:ext cx="712054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1. DÚ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956376" y="3212976"/>
            <a:ext cx="712054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2. DÚ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956376" y="3933056"/>
            <a:ext cx="712054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3. DÚ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956376" y="4437112"/>
            <a:ext cx="712054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4. DÚ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974746" y="5291916"/>
            <a:ext cx="712054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5. DÚ</a:t>
            </a:r>
          </a:p>
        </p:txBody>
      </p:sp>
    </p:spTree>
    <p:extLst>
      <p:ext uri="{BB962C8B-B14F-4D97-AF65-F5344CB8AC3E}">
        <p14:creationId xmlns:p14="http://schemas.microsoft.com/office/powerpoint/2010/main" val="2108611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CF89B-F9C0-49FC-8A68-FE1E8528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a co ovlivňuje, co se naučíme?</a:t>
            </a:r>
          </a:p>
        </p:txBody>
      </p:sp>
      <p:pic>
        <p:nvPicPr>
          <p:cNvPr id="2050" name="Picture 2" descr="Výsledek obrázku pro learning">
            <a:extLst>
              <a:ext uri="{FF2B5EF4-FFF2-40B4-BE49-F238E27FC236}">
                <a16:creationId xmlns:a16="http://schemas.microsoft.com/office/drawing/2014/main" id="{CB019A22-B8AA-4D63-8BCD-AE7BA3ECC1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3" y="1600202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050BA83-682D-408D-BD5D-B51B32FD2E5E}"/>
              </a:ext>
            </a:extLst>
          </p:cNvPr>
          <p:cNvSpPr txBox="1"/>
          <p:nvPr/>
        </p:nvSpPr>
        <p:spPr>
          <a:xfrm>
            <a:off x="5940154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CC7B53D-A79E-4E32-8130-EC3E513519B5}"/>
              </a:ext>
            </a:extLst>
          </p:cNvPr>
          <p:cNvSpPr txBox="1"/>
          <p:nvPr/>
        </p:nvSpPr>
        <p:spPr>
          <a:xfrm>
            <a:off x="3275858" y="3863183"/>
            <a:ext cx="2998047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27. 2. </a:t>
            </a:r>
          </a:p>
          <a:p>
            <a:r>
              <a:rPr lang="cs-CZ" sz="2800" b="1" dirty="0">
                <a:solidFill>
                  <a:srgbClr val="C00000"/>
                </a:solidFill>
              </a:rPr>
              <a:t>Učení, vzdělávání a vzdělávací politika</a:t>
            </a:r>
          </a:p>
        </p:txBody>
      </p:sp>
    </p:spTree>
    <p:extLst>
      <p:ext uri="{BB962C8B-B14F-4D97-AF65-F5344CB8AC3E}">
        <p14:creationId xmlns:p14="http://schemas.microsoft.com/office/powerpoint/2010/main" val="34767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dnes čeká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 kurzu</a:t>
            </a:r>
          </a:p>
          <a:p>
            <a:pPr marL="914400" lvl="1" indent="-514350"/>
            <a:r>
              <a:rPr lang="cs-CZ" dirty="0"/>
              <a:t>kdo, proč, jak, co</a:t>
            </a:r>
          </a:p>
          <a:p>
            <a:r>
              <a:rPr lang="cs-CZ" dirty="0"/>
              <a:t>Vaše aktivita </a:t>
            </a:r>
          </a:p>
          <a:p>
            <a:pPr marL="914400" lvl="1" indent="-514350"/>
            <a:r>
              <a:rPr lang="cs-CZ" dirty="0"/>
              <a:t>Hlasování, formulace očekávání, přemýšlení, spolupráce</a:t>
            </a:r>
          </a:p>
          <a:p>
            <a:pPr marL="400050" lvl="1" indent="0">
              <a:buNone/>
            </a:pPr>
            <a:endParaRPr lang="cs-CZ" dirty="0"/>
          </a:p>
          <a:p>
            <a:pPr marL="400050" lvl="1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CF89B-F9C0-49FC-8A68-FE1E8528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Mají školy reagovat na potřeby trhu práce?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050BA83-682D-408D-BD5D-B51B32FD2E5E}"/>
              </a:ext>
            </a:extLst>
          </p:cNvPr>
          <p:cNvSpPr txBox="1"/>
          <p:nvPr/>
        </p:nvSpPr>
        <p:spPr>
          <a:xfrm>
            <a:off x="5940154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CC7B53D-A79E-4E32-8130-EC3E513519B5}"/>
              </a:ext>
            </a:extLst>
          </p:cNvPr>
          <p:cNvSpPr txBox="1"/>
          <p:nvPr/>
        </p:nvSpPr>
        <p:spPr>
          <a:xfrm>
            <a:off x="5696431" y="2898496"/>
            <a:ext cx="299804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6. 3. </a:t>
            </a:r>
          </a:p>
          <a:p>
            <a:r>
              <a:rPr lang="cs-CZ" sz="2800" b="1" dirty="0">
                <a:solidFill>
                  <a:srgbClr val="C00000"/>
                </a:solidFill>
              </a:rPr>
              <a:t>Cíle vzdělávání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089BD70-A366-4252-93F1-02B2BBD52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50509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"Průmysl je základem ekonomiky, Česko potřebuje víc odborně zaměřených učňů, maturita z gymnázia není žádný vzdělání, o takového absolventa firmy nemají zájem." </a:t>
            </a:r>
          </a:p>
          <a:p>
            <a:pPr marL="0" indent="0">
              <a:buNone/>
            </a:pPr>
            <a:r>
              <a:rPr lang="cs-CZ" sz="2200" dirty="0"/>
              <a:t>(šéf Svazu průmyslu Jaroslav Hanák, DVTV 15. 3. 2015)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70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symbol pro obsah 3">
            <a:extLst>
              <a:ext uri="{FF2B5EF4-FFF2-40B4-BE49-F238E27FC236}">
                <a16:creationId xmlns:a16="http://schemas.microsoft.com/office/drawing/2014/main" id="{53F5EA33-6321-4EC7-A226-8F14A75994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281450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D4CCF89B-F9C0-49FC-8A68-FE1E8528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Máme v ČR moc vysokoškoláků?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050BA83-682D-408D-BD5D-B51B32FD2E5E}"/>
              </a:ext>
            </a:extLst>
          </p:cNvPr>
          <p:cNvSpPr txBox="1"/>
          <p:nvPr/>
        </p:nvSpPr>
        <p:spPr>
          <a:xfrm>
            <a:off x="5940154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CC7B53D-A79E-4E32-8130-EC3E513519B5}"/>
              </a:ext>
            </a:extLst>
          </p:cNvPr>
          <p:cNvSpPr txBox="1"/>
          <p:nvPr/>
        </p:nvSpPr>
        <p:spPr>
          <a:xfrm>
            <a:off x="4932042" y="2704094"/>
            <a:ext cx="2998047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13. 3. </a:t>
            </a:r>
          </a:p>
          <a:p>
            <a:r>
              <a:rPr lang="cs-CZ" sz="2800" b="1" dirty="0">
                <a:solidFill>
                  <a:srgbClr val="C00000"/>
                </a:solidFill>
              </a:rPr>
              <a:t>Vzdělávací systém a jeho vývoj</a:t>
            </a:r>
          </a:p>
        </p:txBody>
      </p:sp>
    </p:spTree>
    <p:extLst>
      <p:ext uri="{BB962C8B-B14F-4D97-AF65-F5344CB8AC3E}">
        <p14:creationId xmlns:p14="http://schemas.microsoft.com/office/powerpoint/2010/main" val="247114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C0613755-11DD-4A60-9A73-8405910B6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642874" cy="494097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4CCF89B-F9C0-49FC-8A68-FE1E8528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může ovlivnit ministr školství?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050BA83-682D-408D-BD5D-B51B32FD2E5E}"/>
              </a:ext>
            </a:extLst>
          </p:cNvPr>
          <p:cNvSpPr txBox="1"/>
          <p:nvPr/>
        </p:nvSpPr>
        <p:spPr>
          <a:xfrm>
            <a:off x="5940154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CC7B53D-A79E-4E32-8130-EC3E513519B5}"/>
              </a:ext>
            </a:extLst>
          </p:cNvPr>
          <p:cNvSpPr txBox="1"/>
          <p:nvPr/>
        </p:nvSpPr>
        <p:spPr>
          <a:xfrm>
            <a:off x="3369932" y="2915067"/>
            <a:ext cx="31661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20. 3. </a:t>
            </a:r>
          </a:p>
          <a:p>
            <a:r>
              <a:rPr lang="cs-CZ" sz="2800" b="1" dirty="0">
                <a:solidFill>
                  <a:srgbClr val="C00000"/>
                </a:solidFill>
              </a:rPr>
              <a:t>Řízení regionálního školství</a:t>
            </a:r>
          </a:p>
        </p:txBody>
      </p:sp>
    </p:spTree>
    <p:extLst>
      <p:ext uri="{BB962C8B-B14F-4D97-AF65-F5344CB8AC3E}">
        <p14:creationId xmlns:p14="http://schemas.microsoft.com/office/powerpoint/2010/main" val="84565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CF89B-F9C0-49FC-8A68-FE1E8528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v posledních letech roste počet soukromých a rodičovských škol?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050BA83-682D-408D-BD5D-B51B32FD2E5E}"/>
              </a:ext>
            </a:extLst>
          </p:cNvPr>
          <p:cNvSpPr txBox="1"/>
          <p:nvPr/>
        </p:nvSpPr>
        <p:spPr>
          <a:xfrm>
            <a:off x="5940154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8C26B30-435F-424F-93A9-179AB85E3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700808"/>
            <a:ext cx="7272808" cy="471958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CC7B53D-A79E-4E32-8130-EC3E513519B5}"/>
              </a:ext>
            </a:extLst>
          </p:cNvPr>
          <p:cNvSpPr txBox="1"/>
          <p:nvPr/>
        </p:nvSpPr>
        <p:spPr>
          <a:xfrm>
            <a:off x="3354032" y="3445002"/>
            <a:ext cx="2998047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27. 3. </a:t>
            </a:r>
          </a:p>
          <a:p>
            <a:r>
              <a:rPr lang="cs-CZ" sz="2800" b="1" dirty="0">
                <a:solidFill>
                  <a:srgbClr val="C00000"/>
                </a:solidFill>
              </a:rPr>
              <a:t>Aktéři ve vzdělání  (pro koho)</a:t>
            </a:r>
          </a:p>
        </p:txBody>
      </p:sp>
    </p:spTree>
    <p:extLst>
      <p:ext uri="{BB962C8B-B14F-4D97-AF65-F5344CB8AC3E}">
        <p14:creationId xmlns:p14="http://schemas.microsoft.com/office/powerpoint/2010/main" val="12625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EDC8F-5AF8-4F1B-BFB4-901F40DE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Zajistí povinná maturita z matematiky, že budeme lépe umět matematiku?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5BB2066F-D5FA-4845-A479-3766901A7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0" y="1628800"/>
            <a:ext cx="6835669" cy="4781128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75A0F24-D3D5-4D7B-B70B-68B7DAF2947A}"/>
              </a:ext>
            </a:extLst>
          </p:cNvPr>
          <p:cNvSpPr txBox="1"/>
          <p:nvPr/>
        </p:nvSpPr>
        <p:spPr>
          <a:xfrm>
            <a:off x="2699792" y="3212978"/>
            <a:ext cx="309634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3. 4. </a:t>
            </a:r>
          </a:p>
          <a:p>
            <a:r>
              <a:rPr lang="cs-CZ" sz="2800" b="1" dirty="0">
                <a:solidFill>
                  <a:srgbClr val="C00000"/>
                </a:solidFill>
              </a:rPr>
              <a:t>Nástroje vzdělávací politiky (jak)</a:t>
            </a:r>
          </a:p>
        </p:txBody>
      </p:sp>
    </p:spTree>
    <p:extLst>
      <p:ext uri="{BB962C8B-B14F-4D97-AF65-F5344CB8AC3E}">
        <p14:creationId xmlns:p14="http://schemas.microsoft.com/office/powerpoint/2010/main" val="378241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moc si vážíme svých učitelů?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100" t="16064" r="13095" b="10843"/>
          <a:stretch>
            <a:fillRect/>
          </a:stretch>
        </p:blipFill>
        <p:spPr bwMode="auto">
          <a:xfrm>
            <a:off x="323528" y="1412776"/>
            <a:ext cx="830616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940152" y="6237312"/>
            <a:ext cx="273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 </a:t>
            </a:r>
            <a:r>
              <a:rPr lang="cs-CZ" dirty="0" err="1"/>
              <a:t>Glance</a:t>
            </a:r>
            <a:r>
              <a:rPr lang="cs-CZ" dirty="0"/>
              <a:t> 2013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018F8AD-BD02-4CC5-BD8D-AF6E414DAF31}"/>
              </a:ext>
            </a:extLst>
          </p:cNvPr>
          <p:cNvSpPr txBox="1"/>
          <p:nvPr/>
        </p:nvSpPr>
        <p:spPr>
          <a:xfrm>
            <a:off x="4007958" y="2032520"/>
            <a:ext cx="309634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10. 4. </a:t>
            </a:r>
          </a:p>
          <a:p>
            <a:r>
              <a:rPr lang="cs-CZ" sz="2800" b="1" dirty="0">
                <a:solidFill>
                  <a:srgbClr val="C00000"/>
                </a:solidFill>
              </a:rPr>
              <a:t>Aktéři ve vzdělávání (kým)</a:t>
            </a:r>
          </a:p>
        </p:txBody>
      </p:sp>
    </p:spTree>
    <p:extLst>
      <p:ext uri="{BB962C8B-B14F-4D97-AF65-F5344CB8AC3E}">
        <p14:creationId xmlns:p14="http://schemas.microsoft.com/office/powerpoint/2010/main" val="22358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EDC8F-5AF8-4F1B-BFB4-901F40DE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poznáme dobrou školu?</a:t>
            </a:r>
          </a:p>
        </p:txBody>
      </p:sp>
      <p:pic>
        <p:nvPicPr>
          <p:cNvPr id="8194" name="Picture 2" descr="Výsledek obrázku pro dobrá škola">
            <a:extLst>
              <a:ext uri="{FF2B5EF4-FFF2-40B4-BE49-F238E27FC236}">
                <a16:creationId xmlns:a16="http://schemas.microsoft.com/office/drawing/2014/main" id="{E2663B75-C9A7-4593-AD60-4228A75E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96" y="1844826"/>
            <a:ext cx="6444208" cy="429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75A0F24-D3D5-4D7B-B70B-68B7DAF2947A}"/>
              </a:ext>
            </a:extLst>
          </p:cNvPr>
          <p:cNvSpPr txBox="1"/>
          <p:nvPr/>
        </p:nvSpPr>
        <p:spPr>
          <a:xfrm>
            <a:off x="3491880" y="2348882"/>
            <a:ext cx="309634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17. 4. </a:t>
            </a:r>
          </a:p>
          <a:p>
            <a:r>
              <a:rPr lang="cs-CZ" sz="2800" b="1" dirty="0">
                <a:solidFill>
                  <a:srgbClr val="C00000"/>
                </a:solidFill>
              </a:rPr>
              <a:t>Hodnocení ve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18343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EDC8F-5AF8-4F1B-BFB4-901F40DE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se u nás reálně dělá vzdělávací politika?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B0EF706-A26A-4875-B538-6F6F78CD4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6" y="1844826"/>
            <a:ext cx="7719841" cy="461444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75A0F24-D3D5-4D7B-B70B-68B7DAF2947A}"/>
              </a:ext>
            </a:extLst>
          </p:cNvPr>
          <p:cNvSpPr txBox="1"/>
          <p:nvPr/>
        </p:nvSpPr>
        <p:spPr>
          <a:xfrm>
            <a:off x="3527884" y="5013178"/>
            <a:ext cx="30963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</a:rPr>
              <a:t>24. 4. </a:t>
            </a:r>
          </a:p>
          <a:p>
            <a:pPr algn="ctr"/>
            <a:r>
              <a:rPr lang="cs-CZ" sz="2800" b="1" dirty="0">
                <a:solidFill>
                  <a:srgbClr val="C00000"/>
                </a:solidFill>
              </a:rPr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val="240309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6560AC-879F-4658-A00F-5B652600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152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dirty="0"/>
              <a:t>Je lepší vzdělávat děti společně nebo je rozdělovat podle schopností a možností?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5E926D-9929-4151-BB2E-FB916EB18879}"/>
              </a:ext>
            </a:extLst>
          </p:cNvPr>
          <p:cNvSpPr txBox="1"/>
          <p:nvPr/>
        </p:nvSpPr>
        <p:spPr>
          <a:xfrm>
            <a:off x="5257785" y="3068962"/>
            <a:ext cx="309634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</a:rPr>
              <a:t>15. 5. </a:t>
            </a:r>
          </a:p>
          <a:p>
            <a:pPr algn="ctr"/>
            <a:r>
              <a:rPr lang="cs-CZ" sz="2800" b="1" dirty="0">
                <a:solidFill>
                  <a:srgbClr val="C00000"/>
                </a:solidFill>
              </a:rPr>
              <a:t>Aktuální téma – inkluze ? 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F32AEBF4-F11C-4CE5-A2EE-D6850C740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3" y="1894603"/>
            <a:ext cx="4114800" cy="4318000"/>
          </a:xfrm>
        </p:spPr>
      </p:pic>
    </p:spTree>
    <p:extLst>
      <p:ext uri="{BB962C8B-B14F-4D97-AF65-F5344CB8AC3E}">
        <p14:creationId xmlns:p14="http://schemas.microsoft.com/office/powerpoint/2010/main" val="26501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C50DD-55A7-4C33-9709-2AE38CE7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se stalo, že jste dnes tady?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DFF2B2-3784-4A22-A620-B99D7F939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Vytvořte skupinky o 2-4 členech a zamyslete se, jaké instituce, opatření, aktéři, rozhodnutí, pravidla mají vliv na to, že jste na kurzu Úvod do vzdělávací politiky</a:t>
            </a:r>
          </a:p>
          <a:p>
            <a:r>
              <a:rPr lang="cs-CZ" dirty="0"/>
              <a:t>Napište co nejvíc položek (alespoň 5)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0261C6-9480-4A74-ADCF-BB8A5B55718B}"/>
              </a:ext>
            </a:extLst>
          </p:cNvPr>
          <p:cNvSpPr txBox="1"/>
          <p:nvPr/>
        </p:nvSpPr>
        <p:spPr>
          <a:xfrm>
            <a:off x="3203848" y="1600200"/>
            <a:ext cx="309634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</a:rPr>
              <a:t>Právě teď</a:t>
            </a:r>
          </a:p>
        </p:txBody>
      </p:sp>
    </p:spTree>
    <p:extLst>
      <p:ext uri="{BB962C8B-B14F-4D97-AF65-F5344CB8AC3E}">
        <p14:creationId xmlns:p14="http://schemas.microsoft.com/office/powerpoint/2010/main" val="132798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4748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Co víme o vás</a:t>
            </a:r>
          </a:p>
          <a:p>
            <a:r>
              <a:rPr lang="cs-CZ" dirty="0"/>
              <a:t>70 zapsaných studentů/</a:t>
            </a:r>
            <a:r>
              <a:rPr lang="cs-CZ" dirty="0" err="1"/>
              <a:t>ek</a:t>
            </a:r>
            <a:endParaRPr lang="cs-CZ" dirty="0"/>
          </a:p>
          <a:p>
            <a:r>
              <a:rPr lang="cs-CZ" dirty="0"/>
              <a:t>¾ ve druhém ročníku</a:t>
            </a:r>
          </a:p>
          <a:p>
            <a:r>
              <a:rPr lang="cs-CZ" dirty="0"/>
              <a:t>90 % má kurz jako povinný</a:t>
            </a:r>
          </a:p>
          <a:p>
            <a:r>
              <a:rPr lang="cs-CZ" dirty="0"/>
              <a:t>27 % mužů</a:t>
            </a:r>
          </a:p>
          <a:p>
            <a:r>
              <a:rPr lang="cs-CZ" dirty="0"/>
              <a:t>10 % cizinců/</a:t>
            </a:r>
            <a:r>
              <a:rPr lang="cs-CZ" dirty="0" err="1"/>
              <a:t>ek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4D576337-1765-4BEF-8237-2C23A66801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94365"/>
              </p:ext>
            </p:extLst>
          </p:nvPr>
        </p:nvGraphicFramePr>
        <p:xfrm>
          <a:off x="4355976" y="1772818"/>
          <a:ext cx="4572000" cy="435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798"/>
          </a:xfrm>
        </p:spPr>
        <p:txBody>
          <a:bodyPr>
            <a:normAutofit fontScale="90000"/>
          </a:bodyPr>
          <a:lstStyle/>
          <a:p>
            <a:r>
              <a:rPr lang="cs-CZ" dirty="0"/>
              <a:t>Pro inspiraci </a:t>
            </a:r>
          </a:p>
        </p:txBody>
      </p:sp>
      <p:sp>
        <p:nvSpPr>
          <p:cNvPr id="3" name="Obdélník 2"/>
          <p:cNvSpPr/>
          <p:nvPr/>
        </p:nvSpPr>
        <p:spPr>
          <a:xfrm>
            <a:off x="683568" y="551723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3"/>
              </a:rPr>
              <a:t>https://www.ted.com/talks/ken_robinson_says_schools_kill_creativity?language=cs#t-731390</a:t>
            </a:r>
            <a:endParaRPr lang="cs-CZ" dirty="0"/>
          </a:p>
        </p:txBody>
      </p:sp>
      <p:sp>
        <p:nvSpPr>
          <p:cNvPr id="8194" name="AutoShape 2" descr="Výsledek obrázku pro ken robin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6" name="AutoShape 4" descr="Výsledek obrázku pro ken robin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D0E20BB-55D0-4C6B-8ABA-9CB2B5DD75A2}"/>
              </a:ext>
            </a:extLst>
          </p:cNvPr>
          <p:cNvSpPr/>
          <p:nvPr/>
        </p:nvSpPr>
        <p:spPr>
          <a:xfrm>
            <a:off x="899592" y="141818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Sir </a:t>
            </a:r>
            <a:r>
              <a:rPr lang="cs-CZ" sz="2800" dirty="0" err="1"/>
              <a:t>Ken</a:t>
            </a:r>
            <a:r>
              <a:rPr lang="cs-CZ" sz="2800" dirty="0"/>
              <a:t> Robinson: Školy ničí kreativitu (10.54)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A93ACBA-24C7-4758-9B67-5350F7D48E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29317" r="5129" b="34958"/>
          <a:stretch/>
        </p:blipFill>
        <p:spPr>
          <a:xfrm>
            <a:off x="2915818" y="2276872"/>
            <a:ext cx="3585241" cy="25229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 o vás nevíme a zajímá nás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Odkud jste?</a:t>
            </a:r>
          </a:p>
          <a:p>
            <a:r>
              <a:rPr lang="cs-CZ" dirty="0"/>
              <a:t>Jaká je vaše vysokoškolská dráha?</a:t>
            </a:r>
          </a:p>
          <a:p>
            <a:r>
              <a:rPr lang="cs-CZ" dirty="0"/>
              <a:t>Jakou jste studovali střední školu?</a:t>
            </a:r>
          </a:p>
          <a:p>
            <a:r>
              <a:rPr lang="cs-CZ" dirty="0"/>
              <a:t>Chodili jste do školy rádi?</a:t>
            </a:r>
          </a:p>
          <a:p>
            <a:r>
              <a:rPr lang="cs-CZ" dirty="0"/>
              <a:t>Jak se vzděláváte mimo školu?</a:t>
            </a:r>
          </a:p>
          <a:p>
            <a:r>
              <a:rPr lang="cs-CZ" dirty="0"/>
              <a:t>Jste vzdělavatelé?</a:t>
            </a:r>
          </a:p>
        </p:txBody>
      </p:sp>
    </p:spTree>
    <p:extLst>
      <p:ext uri="{BB962C8B-B14F-4D97-AF65-F5344CB8AC3E}">
        <p14:creationId xmlns:p14="http://schemas.microsoft.com/office/powerpoint/2010/main" val="37696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jsme my?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Prof. PhDr. Arnošt Veselý, </a:t>
            </a:r>
            <a:r>
              <a:rPr lang="cs-CZ" dirty="0" err="1"/>
              <a:t>Ph.D</a:t>
            </a:r>
            <a:r>
              <a:rPr lang="cs-CZ" dirty="0"/>
              <a:t>., vyučující a garant</a:t>
            </a:r>
          </a:p>
          <a:p>
            <a:pPr lvl="1"/>
            <a:r>
              <a:rPr lang="cs-CZ" u="sng" dirty="0" err="1">
                <a:hlinkClick r:id="rId3"/>
              </a:rPr>
              <a:t>veselya</a:t>
            </a:r>
            <a:r>
              <a:rPr lang="cs-CZ" u="sng" dirty="0">
                <a:hlinkClick r:id="rId3"/>
              </a:rPr>
              <a:t>@</a:t>
            </a:r>
            <a:r>
              <a:rPr lang="cs-CZ" u="sng" dirty="0" err="1">
                <a:hlinkClick r:id="rId3"/>
              </a:rPr>
              <a:t>fsv.cuni.cz</a:t>
            </a:r>
            <a:endParaRPr lang="cs-CZ" u="sng" dirty="0"/>
          </a:p>
          <a:p>
            <a:pPr lvl="1"/>
            <a:r>
              <a:rPr lang="cs-CZ" dirty="0"/>
              <a:t>konzultační hodiny vypisované v elektronickém systému </a:t>
            </a:r>
            <a:r>
              <a:rPr lang="cs-CZ" u="sng" dirty="0">
                <a:hlinkClick r:id="rId4"/>
              </a:rPr>
              <a:t>http://terms.fsv.cuni.cz/</a:t>
            </a:r>
            <a:r>
              <a:rPr lang="cs-CZ" dirty="0"/>
              <a:t> </a:t>
            </a:r>
          </a:p>
          <a:p>
            <a:r>
              <a:rPr lang="cs-CZ" dirty="0"/>
              <a:t>Mgr. Magdalena Mouralová, vyučující a </a:t>
            </a:r>
            <a:r>
              <a:rPr lang="cs-CZ" dirty="0" err="1"/>
              <a:t>garantka</a:t>
            </a:r>
            <a:endParaRPr lang="cs-CZ" dirty="0"/>
          </a:p>
          <a:p>
            <a:pPr lvl="1"/>
            <a:r>
              <a:rPr lang="cs-CZ" u="sng" dirty="0" err="1">
                <a:hlinkClick r:id="rId5"/>
              </a:rPr>
              <a:t>magdalena.mouralova</a:t>
            </a:r>
            <a:r>
              <a:rPr lang="cs-CZ" u="sng" dirty="0">
                <a:hlinkClick r:id="rId5"/>
              </a:rPr>
              <a:t>@</a:t>
            </a:r>
            <a:r>
              <a:rPr lang="cs-CZ" u="sng" dirty="0" err="1">
                <a:hlinkClick r:id="rId5"/>
              </a:rPr>
              <a:t>fsv.cuni.cz</a:t>
            </a:r>
            <a:endParaRPr lang="cs-CZ" u="sng" dirty="0">
              <a:hlinkClick r:id="rId3"/>
            </a:endParaRPr>
          </a:p>
          <a:p>
            <a:pPr lvl="1"/>
            <a:r>
              <a:rPr lang="cs-CZ" dirty="0"/>
              <a:t>konzultační hodiny vypisované v elektronickém systému </a:t>
            </a:r>
            <a:r>
              <a:rPr lang="cs-CZ" u="sng" dirty="0">
                <a:hlinkClick r:id="rId4"/>
              </a:rPr>
              <a:t>http://terms.fsv.cuni.cz/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Bc. Barbora Buřičová, výuková asistentka</a:t>
            </a:r>
          </a:p>
          <a:p>
            <a:pPr lvl="1"/>
            <a:r>
              <a:rPr lang="cs-CZ" dirty="0"/>
              <a:t>komunikace, kontrola studijních povinností</a:t>
            </a:r>
            <a:endParaRPr lang="cs-CZ" dirty="0">
              <a:hlinkClick r:id="rId6"/>
            </a:endParaRPr>
          </a:p>
          <a:p>
            <a:pPr lvl="1"/>
            <a:r>
              <a:rPr lang="cs-CZ" u="sng" dirty="0">
                <a:hlinkClick r:id="rId6"/>
              </a:rPr>
              <a:t>barbora.buricova@fsv.cuni.cz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F0326-349C-40B3-95FE-AFB561EB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18976F-5AEF-4868-8B40-55241B618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Vaše motivace</a:t>
            </a:r>
          </a:p>
          <a:p>
            <a:r>
              <a:rPr lang="cs-CZ" dirty="0"/>
              <a:t>Cíle kurzu</a:t>
            </a:r>
          </a:p>
          <a:p>
            <a:pPr marL="457200" lvl="1" indent="0">
              <a:buNone/>
            </a:pPr>
            <a:r>
              <a:rPr lang="cs-CZ" dirty="0"/>
              <a:t>= co vám má kurz přinést</a:t>
            </a:r>
          </a:p>
          <a:p>
            <a:pPr marL="457200" lvl="1" indent="0">
              <a:buNone/>
            </a:pPr>
            <a:r>
              <a:rPr lang="cs-CZ" dirty="0"/>
              <a:t>= co si MY představujeme, že VY bude i díky kurzu zvládat</a:t>
            </a:r>
          </a:p>
        </p:txBody>
      </p:sp>
    </p:spTree>
    <p:extLst>
      <p:ext uri="{BB962C8B-B14F-4D97-AF65-F5344CB8AC3E}">
        <p14:creationId xmlns:p14="http://schemas.microsoft.com/office/powerpoint/2010/main" val="55717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D10FBB62-8A7D-4F0E-AEA7-04E5B62F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74638"/>
            <a:ext cx="5448409" cy="1143000"/>
          </a:xfrm>
        </p:spPr>
        <p:txBody>
          <a:bodyPr/>
          <a:lstStyle/>
          <a:p>
            <a:r>
              <a:rPr lang="cs-CZ" dirty="0"/>
              <a:t>Jako odborníci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56387F7F-8917-4CCF-8FE3-33ACA1CB7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1417640"/>
            <a:ext cx="5184576" cy="4708525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rozumět pojmům a umět je používat</a:t>
            </a:r>
          </a:p>
          <a:p>
            <a:r>
              <a:rPr lang="cs-CZ" dirty="0"/>
              <a:t>rozumět vzdělávacímu systému</a:t>
            </a:r>
          </a:p>
          <a:p>
            <a:r>
              <a:rPr lang="cs-CZ" dirty="0"/>
              <a:t>uvědomovat si souvislosti</a:t>
            </a:r>
          </a:p>
          <a:p>
            <a:r>
              <a:rPr lang="cs-CZ" dirty="0"/>
              <a:t>umět konfrontovat tvrzení s odbornou literaturou a empirickou evidencí</a:t>
            </a:r>
          </a:p>
          <a:p>
            <a:r>
              <a:rPr lang="cs-CZ" dirty="0"/>
              <a:t>klást (si) zajímavé a užitečné otázky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8937CEE-9649-4967-9C5C-F2F5C25DA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77658"/>
            <a:ext cx="3106688" cy="570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18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3BCBD7E-669C-42EE-9057-A55E883C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225" y="170527"/>
            <a:ext cx="3898776" cy="1143000"/>
          </a:xfrm>
        </p:spPr>
        <p:txBody>
          <a:bodyPr/>
          <a:lstStyle/>
          <a:p>
            <a:r>
              <a:rPr lang="cs-CZ" dirty="0"/>
              <a:t>Jako občané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DC11D39-BBE2-402C-83A2-6C5C71199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024" y="1281844"/>
            <a:ext cx="4038600" cy="4857403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orientovat se v českém vzdělávacím systému</a:t>
            </a:r>
          </a:p>
          <a:p>
            <a:pPr lvl="0"/>
            <a:r>
              <a:rPr lang="cs-CZ" dirty="0"/>
              <a:t>přemýšlet o vzdělávání v širším společenském kontextu</a:t>
            </a:r>
          </a:p>
          <a:p>
            <a:pPr lvl="0"/>
            <a:r>
              <a:rPr lang="cs-CZ" dirty="0"/>
              <a:t>najít si informace k aktuálním otázkám</a:t>
            </a:r>
          </a:p>
          <a:p>
            <a:pPr lvl="0"/>
            <a:r>
              <a:rPr lang="cs-CZ" dirty="0"/>
              <a:t>rozpoznat zavádějící a nepravdivé argumenty</a:t>
            </a:r>
          </a:p>
          <a:p>
            <a:pPr lvl="0"/>
            <a:r>
              <a:rPr lang="cs-CZ" dirty="0"/>
              <a:t>uvažovat o vzdělávání ve svých volbách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16D1A29-24E1-4A93-8C4A-3828E8125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6" y="602848"/>
            <a:ext cx="398583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7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D08124-2962-4E8D-BFD9-BF2BFAB0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075324" cy="1642194"/>
          </a:xfrm>
        </p:spPr>
        <p:txBody>
          <a:bodyPr>
            <a:normAutofit fontScale="90000"/>
          </a:bodyPr>
          <a:lstStyle/>
          <a:p>
            <a:r>
              <a:rPr lang="cs-CZ" dirty="0"/>
              <a:t>Jako aktéři vzdělávací politiky (studenti a rodiče)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9CA456-4B3E-4A0C-B4D2-F279F33AB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60850"/>
            <a:ext cx="4038600" cy="4065315"/>
          </a:xfrm>
        </p:spPr>
        <p:txBody>
          <a:bodyPr>
            <a:normAutofit fontScale="92500"/>
          </a:bodyPr>
          <a:lstStyle/>
          <a:p>
            <a:r>
              <a:rPr lang="cs-CZ" dirty="0"/>
              <a:t>být aktivní, tlačit, participovat a spolupracovat</a:t>
            </a:r>
          </a:p>
          <a:p>
            <a:r>
              <a:rPr lang="cs-CZ" dirty="0"/>
              <a:t>umět si najít informace</a:t>
            </a:r>
          </a:p>
          <a:p>
            <a:r>
              <a:rPr lang="cs-CZ" dirty="0"/>
              <a:t>znát své možnosti a přemýšlet o jejich výhodách a úskalích</a:t>
            </a:r>
          </a:p>
          <a:p>
            <a:r>
              <a:rPr lang="cs-CZ" dirty="0"/>
              <a:t>znát možnosti ostatních, mít realistická očekávání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D173B5F-B6DB-4BF9-BCE9-BBF7E3364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04" y="366064"/>
            <a:ext cx="3498695" cy="612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567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10388</TotalTime>
  <Words>1165</Words>
  <Application>Microsoft Office PowerPoint</Application>
  <PresentationFormat>Předvádění na obrazovce (4:3)</PresentationFormat>
  <Paragraphs>211</Paragraphs>
  <Slides>30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Calibri</vt:lpstr>
      <vt:lpstr>Motiv sady Office</vt:lpstr>
      <vt:lpstr>Úvod do vzdělávací politiky JSB039/JSB524 </vt:lpstr>
      <vt:lpstr>Co nás dnes čeká</vt:lpstr>
      <vt:lpstr>KDO?</vt:lpstr>
      <vt:lpstr>Co o vás nevíme a zajímá nás</vt:lpstr>
      <vt:lpstr>Kdo jsme my?</vt:lpstr>
      <vt:lpstr>PROČ?</vt:lpstr>
      <vt:lpstr>Jako odborníci</vt:lpstr>
      <vt:lpstr>Jako občané</vt:lpstr>
      <vt:lpstr>Jako aktéři vzdělávací politiky (studenti a rodiče) </vt:lpstr>
      <vt:lpstr>Jako učící se osoby</vt:lpstr>
      <vt:lpstr>JAK?</vt:lpstr>
      <vt:lpstr>Závěrečná práce</vt:lpstr>
      <vt:lpstr>STÁŽ</vt:lpstr>
      <vt:lpstr>Co je EduFórum?</vt:lpstr>
      <vt:lpstr>Co můžeš v EduFóru dělat?</vt:lpstr>
      <vt:lpstr>Prezentace aplikace PowerPoint</vt:lpstr>
      <vt:lpstr>CO? – Vaše poptávka</vt:lpstr>
      <vt:lpstr>Předběžný plán hodin</vt:lpstr>
      <vt:lpstr>Kdo a co ovlivňuje, co se naučíme?</vt:lpstr>
      <vt:lpstr>Mají školy reagovat na potřeby trhu práce?</vt:lpstr>
      <vt:lpstr>Máme v ČR moc vysokoškoláků?</vt:lpstr>
      <vt:lpstr>Co může ovlivnit ministr školství?</vt:lpstr>
      <vt:lpstr>Proč v posledních letech roste počet soukromých a rodičovských škol?</vt:lpstr>
      <vt:lpstr>Zajistí povinná maturita z matematiky, že budeme lépe umět matematiku?</vt:lpstr>
      <vt:lpstr>Jak moc si vážíme svých učitelů?</vt:lpstr>
      <vt:lpstr>Jak poznáme dobrou školu?</vt:lpstr>
      <vt:lpstr>Jak se u nás reálně dělá vzdělávací politika?</vt:lpstr>
      <vt:lpstr>Je lepší vzdělávat děti společně nebo je rozdělovat podle schopností a možností? </vt:lpstr>
      <vt:lpstr>Jak se stalo, že jste dnes tady?</vt:lpstr>
      <vt:lpstr>Pro inspiraci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vzdělávací politiky  představení kurzu</dc:title>
  <dc:creator>Magdalena Mouralová</dc:creator>
  <cp:lastModifiedBy>Magdalena Mouralová</cp:lastModifiedBy>
  <cp:revision>105</cp:revision>
  <dcterms:created xsi:type="dcterms:W3CDTF">2016-01-25T14:29:14Z</dcterms:created>
  <dcterms:modified xsi:type="dcterms:W3CDTF">2019-02-18T21:54:58Z</dcterms:modified>
</cp:coreProperties>
</file>