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handoutMasterIdLst>
    <p:handoutMasterId r:id="rId106"/>
  </p:handoutMasterIdLst>
  <p:sldIdLst>
    <p:sldId id="257" r:id="rId2"/>
    <p:sldId id="256" r:id="rId3"/>
    <p:sldId id="258" r:id="rId4"/>
    <p:sldId id="288" r:id="rId5"/>
    <p:sldId id="284" r:id="rId6"/>
    <p:sldId id="286" r:id="rId7"/>
    <p:sldId id="287" r:id="rId8"/>
    <p:sldId id="289" r:id="rId9"/>
    <p:sldId id="321" r:id="rId10"/>
    <p:sldId id="259" r:id="rId11"/>
    <p:sldId id="303" r:id="rId12"/>
    <p:sldId id="260" r:id="rId13"/>
    <p:sldId id="261" r:id="rId14"/>
    <p:sldId id="263" r:id="rId15"/>
    <p:sldId id="265" r:id="rId16"/>
    <p:sldId id="266" r:id="rId17"/>
    <p:sldId id="268" r:id="rId18"/>
    <p:sldId id="269" r:id="rId19"/>
    <p:sldId id="267" r:id="rId20"/>
    <p:sldId id="270" r:id="rId21"/>
    <p:sldId id="271" r:id="rId22"/>
    <p:sldId id="272" r:id="rId23"/>
    <p:sldId id="294" r:id="rId24"/>
    <p:sldId id="293" r:id="rId25"/>
    <p:sldId id="295" r:id="rId26"/>
    <p:sldId id="296" r:id="rId27"/>
    <p:sldId id="273" r:id="rId28"/>
    <p:sldId id="274" r:id="rId29"/>
    <p:sldId id="275" r:id="rId30"/>
    <p:sldId id="276" r:id="rId31"/>
    <p:sldId id="277" r:id="rId32"/>
    <p:sldId id="278" r:id="rId33"/>
    <p:sldId id="279" r:id="rId34"/>
    <p:sldId id="280" r:id="rId35"/>
    <p:sldId id="281" r:id="rId36"/>
    <p:sldId id="282" r:id="rId37"/>
    <p:sldId id="283" r:id="rId38"/>
    <p:sldId id="290" r:id="rId39"/>
    <p:sldId id="291" r:id="rId40"/>
    <p:sldId id="292" r:id="rId41"/>
    <p:sldId id="312" r:id="rId42"/>
    <p:sldId id="313" r:id="rId43"/>
    <p:sldId id="301" r:id="rId44"/>
    <p:sldId id="314" r:id="rId45"/>
    <p:sldId id="315" r:id="rId46"/>
    <p:sldId id="300" r:id="rId47"/>
    <p:sldId id="298" r:id="rId48"/>
    <p:sldId id="362" r:id="rId49"/>
    <p:sldId id="302" r:id="rId50"/>
    <p:sldId id="322" r:id="rId51"/>
    <p:sldId id="299" r:id="rId52"/>
    <p:sldId id="323" r:id="rId53"/>
    <p:sldId id="324" r:id="rId54"/>
    <p:sldId id="316" r:id="rId55"/>
    <p:sldId id="319" r:id="rId56"/>
    <p:sldId id="320" r:id="rId57"/>
    <p:sldId id="318" r:id="rId58"/>
    <p:sldId id="326" r:id="rId59"/>
    <p:sldId id="327" r:id="rId60"/>
    <p:sldId id="328" r:id="rId61"/>
    <p:sldId id="329" r:id="rId62"/>
    <p:sldId id="330" r:id="rId63"/>
    <p:sldId id="331" r:id="rId64"/>
    <p:sldId id="332" r:id="rId65"/>
    <p:sldId id="333" r:id="rId66"/>
    <p:sldId id="338" r:id="rId67"/>
    <p:sldId id="339" r:id="rId68"/>
    <p:sldId id="342" r:id="rId69"/>
    <p:sldId id="334" r:id="rId70"/>
    <p:sldId id="348" r:id="rId71"/>
    <p:sldId id="341" r:id="rId72"/>
    <p:sldId id="317" r:id="rId73"/>
    <p:sldId id="304" r:id="rId74"/>
    <p:sldId id="305" r:id="rId75"/>
    <p:sldId id="306" r:id="rId76"/>
    <p:sldId id="307" r:id="rId77"/>
    <p:sldId id="308" r:id="rId78"/>
    <p:sldId id="309" r:id="rId79"/>
    <p:sldId id="310" r:id="rId80"/>
    <p:sldId id="311" r:id="rId81"/>
    <p:sldId id="335" r:id="rId82"/>
    <p:sldId id="340" r:id="rId83"/>
    <p:sldId id="325" r:id="rId84"/>
    <p:sldId id="347" r:id="rId85"/>
    <p:sldId id="343" r:id="rId86"/>
    <p:sldId id="344" r:id="rId87"/>
    <p:sldId id="345" r:id="rId88"/>
    <p:sldId id="346" r:id="rId89"/>
    <p:sldId id="349" r:id="rId90"/>
    <p:sldId id="351" r:id="rId91"/>
    <p:sldId id="337" r:id="rId92"/>
    <p:sldId id="350" r:id="rId93"/>
    <p:sldId id="352" r:id="rId94"/>
    <p:sldId id="353" r:id="rId95"/>
    <p:sldId id="354" r:id="rId96"/>
    <p:sldId id="355" r:id="rId97"/>
    <p:sldId id="356" r:id="rId98"/>
    <p:sldId id="357" r:id="rId99"/>
    <p:sldId id="358" r:id="rId100"/>
    <p:sldId id="359" r:id="rId101"/>
    <p:sldId id="360" r:id="rId102"/>
    <p:sldId id="361" r:id="rId103"/>
    <p:sldId id="336" r:id="rId104"/>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8"/>
    <p:restoredTop sz="94681"/>
  </p:normalViewPr>
  <p:slideViewPr>
    <p:cSldViewPr snapToGrid="0" snapToObjects="1">
      <p:cViewPr varScale="1">
        <p:scale>
          <a:sx n="107" d="100"/>
          <a:sy n="107" d="100"/>
        </p:scale>
        <p:origin x="48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E72F69-3036-7547-B018-9E524A92BF08}" type="datetimeFigureOut">
              <a:rPr lang="de-DE" smtClean="0"/>
              <a:t>27.09.17</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69A0DF-819A-CF48-90C6-C26CAF0D4D86}" type="slidenum">
              <a:rPr lang="en-GB" smtClean="0"/>
              <a:t>‹#›</a:t>
            </a:fld>
            <a:endParaRPr lang="en-GB"/>
          </a:p>
        </p:txBody>
      </p:sp>
    </p:spTree>
    <p:extLst>
      <p:ext uri="{BB962C8B-B14F-4D97-AF65-F5344CB8AC3E}">
        <p14:creationId xmlns:p14="http://schemas.microsoft.com/office/powerpoint/2010/main" val="3210699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8F047-D126-C843-9A28-190AF1446AE9}" type="datetimeFigureOut">
              <a:rPr lang="en-GB" smtClean="0"/>
              <a:t>27/09/2017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456D7-B45A-484A-9552-DB376346DF7A}" type="slidenum">
              <a:rPr lang="en-GB" smtClean="0"/>
              <a:t>‹#›</a:t>
            </a:fld>
            <a:endParaRPr lang="en-GB"/>
          </a:p>
        </p:txBody>
      </p:sp>
    </p:spTree>
    <p:extLst>
      <p:ext uri="{BB962C8B-B14F-4D97-AF65-F5344CB8AC3E}">
        <p14:creationId xmlns:p14="http://schemas.microsoft.com/office/powerpoint/2010/main" val="206920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6664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50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4258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1914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259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288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2690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61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GB"/>
          </a:p>
        </p:txBody>
      </p:sp>
      <p:sp>
        <p:nvSpPr>
          <p:cNvPr id="4" name="Datumsplatzhalter 3"/>
          <p:cNvSpPr>
            <a:spLocks noGrp="1"/>
          </p:cNvSpPr>
          <p:nvPr>
            <p:ph type="dt" sz="half" idx="10"/>
          </p:nvPr>
        </p:nvSpPr>
        <p:spPr/>
        <p:txBody>
          <a:bodyPr/>
          <a:lstStyle/>
          <a:p>
            <a:fld id="{B7BD433D-DCAA-2B49-AC6D-1BFA934D7A90}" type="datetimeFigureOut">
              <a:rPr lang="de-DE" smtClean="0"/>
              <a:t>27.09.17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427246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7BD433D-DCAA-2B49-AC6D-1BFA934D7A90}" type="datetimeFigureOut">
              <a:rPr lang="de-DE" smtClean="0"/>
              <a:t>27.09.17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343360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7BD433D-DCAA-2B49-AC6D-1BFA934D7A90}" type="datetimeFigureOut">
              <a:rPr lang="de-DE" smtClean="0"/>
              <a:t>27.09.17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64692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103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B7BD433D-DCAA-2B49-AC6D-1BFA934D7A90}" type="datetimeFigureOut">
              <a:rPr lang="de-DE" smtClean="0"/>
              <a:t>27.09.17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233365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B7BD433D-DCAA-2B49-AC6D-1BFA934D7A90}" type="datetimeFigureOut">
              <a:rPr lang="de-DE" smtClean="0"/>
              <a:t>27.09.17</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327208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B7BD433D-DCAA-2B49-AC6D-1BFA934D7A90}" type="datetimeFigureOut">
              <a:rPr lang="de-DE" smtClean="0"/>
              <a:t>27.09.17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157000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B7BD433D-DCAA-2B49-AC6D-1BFA934D7A90}" type="datetimeFigureOut">
              <a:rPr lang="de-DE" smtClean="0"/>
              <a:t>27.09.17</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329551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GB"/>
          </a:p>
        </p:txBody>
      </p:sp>
      <p:sp>
        <p:nvSpPr>
          <p:cNvPr id="3" name="Datumsplatzhalter 2"/>
          <p:cNvSpPr>
            <a:spLocks noGrp="1"/>
          </p:cNvSpPr>
          <p:nvPr>
            <p:ph type="dt" sz="half" idx="10"/>
          </p:nvPr>
        </p:nvSpPr>
        <p:spPr/>
        <p:txBody>
          <a:bodyPr/>
          <a:lstStyle/>
          <a:p>
            <a:fld id="{B7BD433D-DCAA-2B49-AC6D-1BFA934D7A90}" type="datetimeFigureOut">
              <a:rPr lang="de-DE" smtClean="0"/>
              <a:t>27.09.17</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195575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7BD433D-DCAA-2B49-AC6D-1BFA934D7A90}" type="datetimeFigureOut">
              <a:rPr lang="de-DE" smtClean="0"/>
              <a:t>27.09.17</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301347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B7BD433D-DCAA-2B49-AC6D-1BFA934D7A90}" type="datetimeFigureOut">
              <a:rPr lang="de-DE" smtClean="0"/>
              <a:t>27.09.17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75698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B7BD433D-DCAA-2B49-AC6D-1BFA934D7A90}" type="datetimeFigureOut">
              <a:rPr lang="de-DE" smtClean="0"/>
              <a:t>27.09.17</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625ED2E-7354-4A4C-B227-443C21B72881}" type="slidenum">
              <a:rPr lang="en-GB" smtClean="0"/>
              <a:t>‹#›</a:t>
            </a:fld>
            <a:endParaRPr lang="en-GB"/>
          </a:p>
        </p:txBody>
      </p:sp>
    </p:spTree>
    <p:extLst>
      <p:ext uri="{BB962C8B-B14F-4D97-AF65-F5344CB8AC3E}">
        <p14:creationId xmlns:p14="http://schemas.microsoft.com/office/powerpoint/2010/main" val="3609489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D433D-DCAA-2B49-AC6D-1BFA934D7A90}" type="datetimeFigureOut">
              <a:rPr lang="de-DE" smtClean="0"/>
              <a:t>27.09.17</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5ED2E-7354-4A4C-B227-443C21B72881}" type="slidenum">
              <a:rPr lang="en-GB" smtClean="0"/>
              <a:t>‹#›</a:t>
            </a:fld>
            <a:endParaRPr lang="en-GB"/>
          </a:p>
        </p:txBody>
      </p:sp>
    </p:spTree>
    <p:extLst>
      <p:ext uri="{BB962C8B-B14F-4D97-AF65-F5344CB8AC3E}">
        <p14:creationId xmlns:p14="http://schemas.microsoft.com/office/powerpoint/2010/main" val="789367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5.jpg"/><Relationship Id="rId6" Type="http://schemas.openxmlformats.org/officeDocument/2006/relationships/image" Target="../media/image68.png"/><Relationship Id="rId7" Type="http://schemas.openxmlformats.org/officeDocument/2006/relationships/image" Target="../media/image45.jp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65.jpg"/><Relationship Id="rId5" Type="http://schemas.openxmlformats.org/officeDocument/2006/relationships/image" Target="../media/image70.jpg"/><Relationship Id="rId6"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3.xml.rels><?xml version="1.0" encoding="UTF-8" standalone="yes"?>
<Relationships xmlns="http://schemas.openxmlformats.org/package/2006/relationships"><Relationship Id="rId3" Type="http://schemas.openxmlformats.org/officeDocument/2006/relationships/hyperlink" Target="https://books.google.it/books?hl=en&amp;lr=&amp;id=3sHPBntpX2kC&amp;oi=fnd&amp;pg=PP1&amp;dq=the+nordic+model+of+social+democracy&amp;ots=uFRH3QJnqn&amp;sig=_309UwIPqHdjXYyTFKGoET6kL8I#v=onepage&amp;q=the%20nordic%20model%20of%20social%20democracy&amp;f=false" TargetMode="External"/><Relationship Id="rId4" Type="http://schemas.openxmlformats.org/officeDocument/2006/relationships/hyperlink" Target="https://books.google.it/books?hl=en&amp;lr=&amp;id=YY2CsNCRAoUC&amp;oi=fnd&amp;pg=PR1&amp;dq=nordic+welfare+model&amp;ots=T19yWO_IN9&amp;sig=6egpmJP0r_ROV-amnt-HumX8U8w#v=onepage&amp;q=nordic%20welfare%20model&amp;f=false" TargetMode="External"/><Relationship Id="rId1" Type="http://schemas.openxmlformats.org/officeDocument/2006/relationships/slideLayout" Target="../slideLayouts/slideLayout2.xml"/><Relationship Id="rId2" Type="http://schemas.openxmlformats.org/officeDocument/2006/relationships/hyperlink" Target="https://books.google.it/books?hl=en&amp;lr=&amp;id=zVsTDAAAQBAJ&amp;oi=fnd&amp;pg=PR9&amp;dq=nordic+welfare+state&amp;ots=xHhL4nGFT5&amp;sig=S2VWVU0UVIe3Hq_WecpYhFpkt70#v=onepage&amp;q=nordic%20welfare%20state&amp;f=fals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undless.com/sociology/definition/ties" TargetMode="External"/><Relationship Id="rId4" Type="http://schemas.openxmlformats.org/officeDocument/2006/relationships/hyperlink" Target="https://www.youtube.com/watch?time_continue=8&amp;v=3VwoihGP_i8" TargetMode="External"/><Relationship Id="rId1" Type="http://schemas.openxmlformats.org/officeDocument/2006/relationships/slideLayout" Target="../slideLayouts/slideLayout2.xml"/><Relationship Id="rId2" Type="http://schemas.openxmlformats.org/officeDocument/2006/relationships/hyperlink" Target="https://www.boundless.com/sociology/definition/kinshi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oundless.com/sociology/definition/specialization" TargetMode="External"/><Relationship Id="rId4" Type="http://schemas.openxmlformats.org/officeDocument/2006/relationships/hyperlink" Target="https://www.boundless.com/sociology/definition/values" TargetMode="External"/><Relationship Id="rId5" Type="http://schemas.openxmlformats.org/officeDocument/2006/relationships/hyperlink" Target="https://www.boundless.com/sociology/definition/social-solidarity" TargetMode="External"/><Relationship Id="rId1" Type="http://schemas.openxmlformats.org/officeDocument/2006/relationships/slideLayout" Target="../slideLayouts/slideLayout2.xml"/><Relationship Id="rId2" Type="http://schemas.openxmlformats.org/officeDocument/2006/relationships/hyperlink" Target="https://www.boundless.com/sociology/definition/mor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rkhouses.org.uk/life/inside.shtml" TargetMode="External"/><Relationship Id="rId3" Type="http://schemas.openxmlformats.org/officeDocument/2006/relationships/hyperlink" Target="https://www.youtube.com/watch?v=oseRfMFUXB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F7-vN-aLOM" TargetMode="External"/><Relationship Id="rId3" Type="http://schemas.openxmlformats.org/officeDocument/2006/relationships/hyperlink" Target="https://www.youtube.com/watch?v=UM2Aw4kmA0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4.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5" Type="http://schemas.openxmlformats.org/officeDocument/2006/relationships/image" Target="../media/image44.png"/><Relationship Id="rId6" Type="http://schemas.openxmlformats.org/officeDocument/2006/relationships/image" Target="../media/image4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7.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jpg"/><Relationship Id="rId15" Type="http://schemas.openxmlformats.org/officeDocument/2006/relationships/image" Target="../media/image45.jpg"/><Relationship Id="rId16"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s>
</file>

<file path=ppt/slides/_rels/slide9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jp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45.jpg"/><Relationship Id="rId5" Type="http://schemas.openxmlformats.org/officeDocument/2006/relationships/image" Target="../media/image65.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p:nvPr/>
        </p:nvPicPr>
        <p:blipFill>
          <a:blip r:embed="rId2">
            <a:extLst>
              <a:ext uri="{28A0092B-C50C-407E-A947-70E740481C1C}">
                <a14:useLocalDpi xmlns:a14="http://schemas.microsoft.com/office/drawing/2010/main" val="0"/>
              </a:ext>
            </a:extLst>
          </a:blip>
          <a:srcRect/>
          <a:stretch>
            <a:fillRect/>
          </a:stretch>
        </p:blipFill>
        <p:spPr bwMode="auto">
          <a:xfrm>
            <a:off x="1474057" y="490886"/>
            <a:ext cx="5756910" cy="1329055"/>
          </a:xfrm>
          <a:prstGeom prst="rect">
            <a:avLst/>
          </a:prstGeom>
          <a:noFill/>
          <a:ln>
            <a:noFill/>
          </a:ln>
        </p:spPr>
      </p:pic>
      <p:sp>
        <p:nvSpPr>
          <p:cNvPr id="6" name="Rechteck 5"/>
          <p:cNvSpPr/>
          <p:nvPr/>
        </p:nvSpPr>
        <p:spPr>
          <a:xfrm>
            <a:off x="548717" y="2274838"/>
            <a:ext cx="7337149" cy="3539431"/>
          </a:xfrm>
          <a:prstGeom prst="rect">
            <a:avLst/>
          </a:prstGeom>
        </p:spPr>
        <p:txBody>
          <a:bodyPr wrap="square">
            <a:spAutoFit/>
          </a:bodyPr>
          <a:lstStyle/>
          <a:p>
            <a:pPr algn="just"/>
            <a:r>
              <a:rPr lang="en-GB" sz="2800" dirty="0">
                <a:latin typeface="Lucida Blackletter"/>
                <a:cs typeface="Lucida Blackletter"/>
              </a:rPr>
              <a:t>“We the People of the United States, in Order to form a more perfect Union, establish Justice, insure domestic </a:t>
            </a:r>
            <a:r>
              <a:rPr lang="en-GB" sz="2800" dirty="0" err="1">
                <a:latin typeface="Lucida Blackletter"/>
                <a:cs typeface="Lucida Blackletter"/>
              </a:rPr>
              <a:t>Tranquility</a:t>
            </a:r>
            <a:r>
              <a:rPr lang="en-GB" sz="2800" dirty="0">
                <a:latin typeface="Lucida Blackletter"/>
                <a:cs typeface="Lucida Blackletter"/>
              </a:rPr>
              <a:t>, provide for the common defence, promote the general Welfare, and secure the Blessings of Liberty to ourselves and our Posterity, do ordain and establish this Constitution for the United States of America.</a:t>
            </a:r>
            <a:r>
              <a:rPr lang="en-GB" sz="2800" dirty="0"/>
              <a:t>”</a:t>
            </a:r>
            <a:endParaRPr lang="de-DE" sz="2800" dirty="0"/>
          </a:p>
        </p:txBody>
      </p:sp>
      <p:sp>
        <p:nvSpPr>
          <p:cNvPr id="9" name="Rechteck 8"/>
          <p:cNvSpPr/>
          <p:nvPr/>
        </p:nvSpPr>
        <p:spPr>
          <a:xfrm>
            <a:off x="3625479" y="5894238"/>
            <a:ext cx="3089608" cy="461665"/>
          </a:xfrm>
          <a:prstGeom prst="rect">
            <a:avLst/>
          </a:prstGeom>
        </p:spPr>
        <p:txBody>
          <a:bodyPr wrap="none">
            <a:spAutoFit/>
          </a:bodyPr>
          <a:lstStyle/>
          <a:p>
            <a:r>
              <a:rPr lang="en-GB" sz="2400" dirty="0"/>
              <a:t>USA Bill of Rights </a:t>
            </a:r>
            <a:r>
              <a:rPr lang="en-GB" sz="2400" dirty="0" smtClean="0"/>
              <a:t>1791 </a:t>
            </a:r>
            <a:endParaRPr lang="en-GB" sz="2400" dirty="0"/>
          </a:p>
        </p:txBody>
      </p:sp>
    </p:spTree>
    <p:extLst>
      <p:ext uri="{BB962C8B-B14F-4D97-AF65-F5344CB8AC3E}">
        <p14:creationId xmlns:p14="http://schemas.microsoft.com/office/powerpoint/2010/main" val="106817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social work ‘inherits’ the </a:t>
            </a:r>
            <a:br>
              <a:rPr lang="en-GB" dirty="0" smtClean="0"/>
            </a:br>
            <a:r>
              <a:rPr lang="en-GB" b="1" u="sng" dirty="0" smtClean="0"/>
              <a:t>ambiguity of modernity</a:t>
            </a:r>
            <a:endParaRPr lang="en-GB" b="1" u="sng" dirty="0"/>
          </a:p>
        </p:txBody>
      </p:sp>
      <p:sp>
        <p:nvSpPr>
          <p:cNvPr id="3" name="Inhaltsplatzhalter 2"/>
          <p:cNvSpPr>
            <a:spLocks noGrp="1"/>
          </p:cNvSpPr>
          <p:nvPr>
            <p:ph sz="half" idx="1"/>
          </p:nvPr>
        </p:nvSpPr>
        <p:spPr/>
        <p:txBody>
          <a:bodyPr>
            <a:normAutofit fontScale="77500" lnSpcReduction="20000"/>
          </a:bodyPr>
          <a:lstStyle/>
          <a:p>
            <a:pPr lvl="0"/>
            <a:r>
              <a:rPr lang="en-GB" sz="4000" dirty="0"/>
              <a:t>it can be a tool for the </a:t>
            </a:r>
            <a:r>
              <a:rPr lang="en-GB" sz="4000" b="1" dirty="0"/>
              <a:t>liberation</a:t>
            </a:r>
            <a:r>
              <a:rPr lang="en-GB" sz="4000" dirty="0"/>
              <a:t> of people from oppressive </a:t>
            </a:r>
            <a:r>
              <a:rPr lang="en-GB" sz="4000" dirty="0" smtClean="0"/>
              <a:t>dependency</a:t>
            </a:r>
          </a:p>
          <a:p>
            <a:pPr lvl="0"/>
            <a:r>
              <a:rPr lang="en-GB" sz="4000" dirty="0" smtClean="0"/>
              <a:t>It promotes autonomy of individuals</a:t>
            </a:r>
          </a:p>
          <a:p>
            <a:pPr lvl="0"/>
            <a:r>
              <a:rPr lang="en-GB" sz="4000" dirty="0" smtClean="0"/>
              <a:t>It adheres to principles of equality</a:t>
            </a:r>
            <a:endParaRPr lang="de-DE" sz="4000" dirty="0"/>
          </a:p>
          <a:p>
            <a:endParaRPr lang="en-GB" dirty="0"/>
          </a:p>
        </p:txBody>
      </p:sp>
      <p:sp>
        <p:nvSpPr>
          <p:cNvPr id="4" name="Content Placeholder 3"/>
          <p:cNvSpPr>
            <a:spLocks noGrp="1"/>
          </p:cNvSpPr>
          <p:nvPr>
            <p:ph sz="half" idx="2"/>
          </p:nvPr>
        </p:nvSpPr>
        <p:spPr/>
        <p:txBody>
          <a:bodyPr>
            <a:noAutofit/>
          </a:bodyPr>
          <a:lstStyle/>
          <a:p>
            <a:endParaRPr lang="en-GB" dirty="0"/>
          </a:p>
        </p:txBody>
      </p:sp>
    </p:spTree>
    <p:extLst>
      <p:ext uri="{BB962C8B-B14F-4D97-AF65-F5344CB8AC3E}">
        <p14:creationId xmlns:p14="http://schemas.microsoft.com/office/powerpoint/2010/main" val="42946221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9764" y="2147316"/>
            <a:ext cx="6961187" cy="435076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793881" y="5150230"/>
            <a:ext cx="180975" cy="180975"/>
          </a:xfrm>
          <a:custGeom>
            <a:avLst/>
            <a:gdLst/>
            <a:ahLst/>
            <a:cxnLst/>
            <a:rect l="l" t="t" r="r" b="b"/>
            <a:pathLst>
              <a:path w="180975" h="180975">
                <a:moveTo>
                  <a:pt x="90417" y="0"/>
                </a:moveTo>
                <a:lnTo>
                  <a:pt x="48277" y="10410"/>
                </a:lnTo>
                <a:lnTo>
                  <a:pt x="17222" y="37342"/>
                </a:lnTo>
                <a:lnTo>
                  <a:pt x="1161" y="75862"/>
                </a:lnTo>
                <a:lnTo>
                  <a:pt x="0" y="91558"/>
                </a:lnTo>
                <a:lnTo>
                  <a:pt x="1341" y="106094"/>
                </a:lnTo>
                <a:lnTo>
                  <a:pt x="17823" y="144423"/>
                </a:lnTo>
                <a:lnTo>
                  <a:pt x="49157" y="171019"/>
                </a:lnTo>
                <a:lnTo>
                  <a:pt x="90417" y="180975"/>
                </a:lnTo>
                <a:lnTo>
                  <a:pt x="91655" y="180966"/>
                </a:lnTo>
                <a:lnTo>
                  <a:pt x="132761" y="170496"/>
                </a:lnTo>
                <a:lnTo>
                  <a:pt x="163776" y="143542"/>
                </a:lnTo>
                <a:lnTo>
                  <a:pt x="179802" y="105000"/>
                </a:lnTo>
                <a:lnTo>
                  <a:pt x="180961" y="89292"/>
                </a:lnTo>
                <a:lnTo>
                  <a:pt x="179619" y="74790"/>
                </a:lnTo>
                <a:lnTo>
                  <a:pt x="163129" y="36524"/>
                </a:lnTo>
                <a:lnTo>
                  <a:pt x="131759" y="9952"/>
                </a:lnTo>
                <a:lnTo>
                  <a:pt x="90417" y="0"/>
                </a:lnTo>
                <a:close/>
              </a:path>
            </a:pathLst>
          </a:custGeom>
          <a:solidFill>
            <a:srgbClr val="5BD078"/>
          </a:solidFill>
        </p:spPr>
        <p:txBody>
          <a:bodyPr wrap="square" lIns="0" tIns="0" rIns="0" bIns="0" rtlCol="0"/>
          <a:lstStyle/>
          <a:p>
            <a:endParaRPr/>
          </a:p>
        </p:txBody>
      </p:sp>
      <p:sp>
        <p:nvSpPr>
          <p:cNvPr id="4" name="object 4"/>
          <p:cNvSpPr/>
          <p:nvPr/>
        </p:nvSpPr>
        <p:spPr>
          <a:xfrm>
            <a:off x="1793875" y="5150230"/>
            <a:ext cx="180975" cy="180975"/>
          </a:xfrm>
          <a:custGeom>
            <a:avLst/>
            <a:gdLst/>
            <a:ahLst/>
            <a:cxnLst/>
            <a:rect l="l" t="t" r="r" b="b"/>
            <a:pathLst>
              <a:path w="180975" h="180975">
                <a:moveTo>
                  <a:pt x="0" y="90424"/>
                </a:moveTo>
                <a:lnTo>
                  <a:pt x="9965" y="49138"/>
                </a:lnTo>
                <a:lnTo>
                  <a:pt x="36571" y="17795"/>
                </a:lnTo>
                <a:lnTo>
                  <a:pt x="74879" y="1333"/>
                </a:lnTo>
                <a:lnTo>
                  <a:pt x="90424" y="0"/>
                </a:lnTo>
                <a:lnTo>
                  <a:pt x="105010" y="1166"/>
                </a:lnTo>
                <a:lnTo>
                  <a:pt x="118851" y="4544"/>
                </a:lnTo>
                <a:lnTo>
                  <a:pt x="154090" y="26124"/>
                </a:lnTo>
                <a:lnTo>
                  <a:pt x="176085" y="61039"/>
                </a:lnTo>
                <a:lnTo>
                  <a:pt x="180975" y="90424"/>
                </a:lnTo>
                <a:lnTo>
                  <a:pt x="179809" y="105000"/>
                </a:lnTo>
                <a:lnTo>
                  <a:pt x="176435" y="118832"/>
                </a:lnTo>
                <a:lnTo>
                  <a:pt x="154868" y="154056"/>
                </a:lnTo>
                <a:lnTo>
                  <a:pt x="119946" y="176059"/>
                </a:lnTo>
                <a:lnTo>
                  <a:pt x="90424" y="180975"/>
                </a:lnTo>
                <a:lnTo>
                  <a:pt x="75872" y="179808"/>
                </a:lnTo>
                <a:lnTo>
                  <a:pt x="62058" y="176429"/>
                </a:lnTo>
                <a:lnTo>
                  <a:pt x="26868" y="154834"/>
                </a:lnTo>
                <a:lnTo>
                  <a:pt x="4888" y="119871"/>
                </a:lnTo>
                <a:lnTo>
                  <a:pt x="0" y="90424"/>
                </a:lnTo>
                <a:close/>
              </a:path>
            </a:pathLst>
          </a:custGeom>
          <a:ln w="15875">
            <a:solidFill>
              <a:srgbClr val="FFFFFF"/>
            </a:solidFill>
          </a:ln>
        </p:spPr>
        <p:txBody>
          <a:bodyPr wrap="square" lIns="0" tIns="0" rIns="0" bIns="0" rtlCol="0"/>
          <a:lstStyle/>
          <a:p>
            <a:endParaRPr/>
          </a:p>
        </p:txBody>
      </p:sp>
      <p:sp>
        <p:nvSpPr>
          <p:cNvPr id="5" name="object 5"/>
          <p:cNvSpPr txBox="1"/>
          <p:nvPr/>
        </p:nvSpPr>
        <p:spPr>
          <a:xfrm>
            <a:off x="1967864" y="5260873"/>
            <a:ext cx="774700" cy="330835"/>
          </a:xfrm>
          <a:prstGeom prst="rect">
            <a:avLst/>
          </a:prstGeom>
        </p:spPr>
        <p:txBody>
          <a:bodyPr vert="horz" wrap="square" lIns="0" tIns="0" rIns="0" bIns="0" rtlCol="0">
            <a:spAutoFit/>
          </a:bodyPr>
          <a:lstStyle/>
          <a:p>
            <a:pPr marL="12700">
              <a:lnSpc>
                <a:spcPct val="100000"/>
              </a:lnSpc>
            </a:pPr>
            <a:r>
              <a:rPr sz="2400" spc="-140" dirty="0">
                <a:latin typeface="Times New Roman"/>
                <a:cs typeface="Times New Roman"/>
              </a:rPr>
              <a:t>K</a:t>
            </a:r>
            <a:r>
              <a:rPr sz="2400" spc="-114" dirty="0">
                <a:latin typeface="Times New Roman"/>
                <a:cs typeface="Times New Roman"/>
              </a:rPr>
              <a:t>n</a:t>
            </a:r>
            <a:r>
              <a:rPr sz="2400" spc="114" dirty="0">
                <a:latin typeface="Times New Roman"/>
                <a:cs typeface="Times New Roman"/>
              </a:rPr>
              <a:t>ow</a:t>
            </a:r>
            <a:endParaRPr sz="2400">
              <a:latin typeface="Times New Roman"/>
              <a:cs typeface="Times New Roman"/>
            </a:endParaRPr>
          </a:p>
        </p:txBody>
      </p:sp>
      <p:sp>
        <p:nvSpPr>
          <p:cNvPr id="6" name="object 6"/>
          <p:cNvSpPr/>
          <p:nvPr/>
        </p:nvSpPr>
        <p:spPr>
          <a:xfrm>
            <a:off x="3391438" y="3967734"/>
            <a:ext cx="327660" cy="327660"/>
          </a:xfrm>
          <a:custGeom>
            <a:avLst/>
            <a:gdLst/>
            <a:ahLst/>
            <a:cxnLst/>
            <a:rect l="l" t="t" r="r" b="b"/>
            <a:pathLst>
              <a:path w="327660" h="327660">
                <a:moveTo>
                  <a:pt x="163545" y="0"/>
                </a:moveTo>
                <a:lnTo>
                  <a:pt x="117631" y="6529"/>
                </a:lnTo>
                <a:lnTo>
                  <a:pt x="79294" y="23329"/>
                </a:lnTo>
                <a:lnTo>
                  <a:pt x="46852" y="48931"/>
                </a:lnTo>
                <a:lnTo>
                  <a:pt x="21811" y="81839"/>
                </a:lnTo>
                <a:lnTo>
                  <a:pt x="5681" y="120553"/>
                </a:lnTo>
                <a:lnTo>
                  <a:pt x="111" y="160380"/>
                </a:lnTo>
                <a:lnTo>
                  <a:pt x="0" y="166767"/>
                </a:lnTo>
                <a:lnTo>
                  <a:pt x="930" y="181402"/>
                </a:lnTo>
                <a:lnTo>
                  <a:pt x="11044" y="222830"/>
                </a:lnTo>
                <a:lnTo>
                  <a:pt x="30965" y="259370"/>
                </a:lnTo>
                <a:lnTo>
                  <a:pt x="59185" y="289513"/>
                </a:lnTo>
                <a:lnTo>
                  <a:pt x="94196" y="311751"/>
                </a:lnTo>
                <a:lnTo>
                  <a:pt x="134491" y="324576"/>
                </a:lnTo>
                <a:lnTo>
                  <a:pt x="163545" y="327152"/>
                </a:lnTo>
                <a:lnTo>
                  <a:pt x="166741" y="327121"/>
                </a:lnTo>
                <a:lnTo>
                  <a:pt x="209505" y="320612"/>
                </a:lnTo>
                <a:lnTo>
                  <a:pt x="247852" y="303793"/>
                </a:lnTo>
                <a:lnTo>
                  <a:pt x="280285" y="278171"/>
                </a:lnTo>
                <a:lnTo>
                  <a:pt x="305307" y="245256"/>
                </a:lnTo>
                <a:lnTo>
                  <a:pt x="321418" y="206555"/>
                </a:lnTo>
                <a:lnTo>
                  <a:pt x="327121" y="163576"/>
                </a:lnTo>
                <a:lnTo>
                  <a:pt x="327090" y="160380"/>
                </a:lnTo>
                <a:lnTo>
                  <a:pt x="320591" y="117616"/>
                </a:lnTo>
                <a:lnTo>
                  <a:pt x="303791" y="79268"/>
                </a:lnTo>
                <a:lnTo>
                  <a:pt x="278189" y="46835"/>
                </a:lnTo>
                <a:lnTo>
                  <a:pt x="245282" y="21814"/>
                </a:lnTo>
                <a:lnTo>
                  <a:pt x="206568" y="5703"/>
                </a:lnTo>
                <a:lnTo>
                  <a:pt x="163545" y="0"/>
                </a:lnTo>
                <a:close/>
              </a:path>
            </a:pathLst>
          </a:custGeom>
          <a:solidFill>
            <a:srgbClr val="5BD078"/>
          </a:solidFill>
        </p:spPr>
        <p:txBody>
          <a:bodyPr wrap="square" lIns="0" tIns="0" rIns="0" bIns="0" rtlCol="0"/>
          <a:lstStyle/>
          <a:p>
            <a:endParaRPr/>
          </a:p>
        </p:txBody>
      </p:sp>
      <p:sp>
        <p:nvSpPr>
          <p:cNvPr id="7" name="object 7"/>
          <p:cNvSpPr/>
          <p:nvPr/>
        </p:nvSpPr>
        <p:spPr>
          <a:xfrm>
            <a:off x="3391408" y="3967734"/>
            <a:ext cx="327660" cy="327660"/>
          </a:xfrm>
          <a:custGeom>
            <a:avLst/>
            <a:gdLst/>
            <a:ahLst/>
            <a:cxnLst/>
            <a:rect l="l" t="t" r="r" b="b"/>
            <a:pathLst>
              <a:path w="327660" h="327660">
                <a:moveTo>
                  <a:pt x="0" y="163576"/>
                </a:moveTo>
                <a:lnTo>
                  <a:pt x="5711" y="120553"/>
                </a:lnTo>
                <a:lnTo>
                  <a:pt x="21842" y="81839"/>
                </a:lnTo>
                <a:lnTo>
                  <a:pt x="46882" y="48931"/>
                </a:lnTo>
                <a:lnTo>
                  <a:pt x="79325" y="23329"/>
                </a:lnTo>
                <a:lnTo>
                  <a:pt x="117662" y="6529"/>
                </a:lnTo>
                <a:lnTo>
                  <a:pt x="160384" y="30"/>
                </a:lnTo>
                <a:lnTo>
                  <a:pt x="163575" y="0"/>
                </a:lnTo>
                <a:lnTo>
                  <a:pt x="178303" y="652"/>
                </a:lnTo>
                <a:lnTo>
                  <a:pt x="192662" y="2571"/>
                </a:lnTo>
                <a:lnTo>
                  <a:pt x="232979" y="15380"/>
                </a:lnTo>
                <a:lnTo>
                  <a:pt x="267988" y="37597"/>
                </a:lnTo>
                <a:lnTo>
                  <a:pt x="296192" y="67726"/>
                </a:lnTo>
                <a:lnTo>
                  <a:pt x="316092" y="104269"/>
                </a:lnTo>
                <a:lnTo>
                  <a:pt x="326192" y="145727"/>
                </a:lnTo>
                <a:lnTo>
                  <a:pt x="327151" y="163576"/>
                </a:lnTo>
                <a:lnTo>
                  <a:pt x="326499" y="178284"/>
                </a:lnTo>
                <a:lnTo>
                  <a:pt x="324580" y="192629"/>
                </a:lnTo>
                <a:lnTo>
                  <a:pt x="311771" y="232924"/>
                </a:lnTo>
                <a:lnTo>
                  <a:pt x="289554" y="267936"/>
                </a:lnTo>
                <a:lnTo>
                  <a:pt x="259425" y="296156"/>
                </a:lnTo>
                <a:lnTo>
                  <a:pt x="222882" y="316077"/>
                </a:lnTo>
                <a:lnTo>
                  <a:pt x="181424" y="326190"/>
                </a:lnTo>
                <a:lnTo>
                  <a:pt x="163575" y="327152"/>
                </a:lnTo>
                <a:lnTo>
                  <a:pt x="148867" y="326498"/>
                </a:lnTo>
                <a:lnTo>
                  <a:pt x="134522" y="324576"/>
                </a:lnTo>
                <a:lnTo>
                  <a:pt x="94227" y="311751"/>
                </a:lnTo>
                <a:lnTo>
                  <a:pt x="59215" y="289513"/>
                </a:lnTo>
                <a:lnTo>
                  <a:pt x="30995" y="259370"/>
                </a:lnTo>
                <a:lnTo>
                  <a:pt x="11074" y="222830"/>
                </a:lnTo>
                <a:lnTo>
                  <a:pt x="961" y="181402"/>
                </a:lnTo>
                <a:lnTo>
                  <a:pt x="0" y="163576"/>
                </a:lnTo>
                <a:close/>
              </a:path>
            </a:pathLst>
          </a:custGeom>
          <a:ln w="15875">
            <a:solidFill>
              <a:srgbClr val="FFFFFF"/>
            </a:solidFill>
          </a:ln>
        </p:spPr>
        <p:txBody>
          <a:bodyPr wrap="square" lIns="0" tIns="0" rIns="0" bIns="0" rtlCol="0"/>
          <a:lstStyle/>
          <a:p>
            <a:endParaRPr/>
          </a:p>
        </p:txBody>
      </p:sp>
      <p:sp>
        <p:nvSpPr>
          <p:cNvPr id="8" name="object 8"/>
          <p:cNvSpPr txBox="1"/>
          <p:nvPr/>
        </p:nvSpPr>
        <p:spPr>
          <a:xfrm>
            <a:off x="3716273" y="4151622"/>
            <a:ext cx="984250" cy="330200"/>
          </a:xfrm>
          <a:prstGeom prst="rect">
            <a:avLst/>
          </a:prstGeom>
        </p:spPr>
        <p:txBody>
          <a:bodyPr vert="horz" wrap="square" lIns="0" tIns="0" rIns="0" bIns="0" rtlCol="0">
            <a:spAutoFit/>
          </a:bodyPr>
          <a:lstStyle/>
          <a:p>
            <a:pPr marL="12700">
              <a:lnSpc>
                <a:spcPct val="100000"/>
              </a:lnSpc>
            </a:pPr>
            <a:r>
              <a:rPr sz="2400" spc="-75" dirty="0">
                <a:latin typeface="Times New Roman"/>
                <a:cs typeface="Times New Roman"/>
              </a:rPr>
              <a:t>E</a:t>
            </a:r>
            <a:r>
              <a:rPr sz="2400" spc="-70" dirty="0">
                <a:latin typeface="Times New Roman"/>
                <a:cs typeface="Times New Roman"/>
              </a:rPr>
              <a:t>n</a:t>
            </a:r>
            <a:r>
              <a:rPr sz="2400" spc="110" dirty="0">
                <a:latin typeface="Times New Roman"/>
                <a:cs typeface="Times New Roman"/>
              </a:rPr>
              <a:t>gage</a:t>
            </a:r>
            <a:endParaRPr sz="2400">
              <a:latin typeface="Times New Roman"/>
              <a:cs typeface="Times New Roman"/>
            </a:endParaRPr>
          </a:p>
        </p:txBody>
      </p:sp>
      <p:sp>
        <p:nvSpPr>
          <p:cNvPr id="9" name="object 9"/>
          <p:cNvSpPr/>
          <p:nvPr/>
        </p:nvSpPr>
        <p:spPr>
          <a:xfrm>
            <a:off x="5312664" y="3248025"/>
            <a:ext cx="452755" cy="452755"/>
          </a:xfrm>
          <a:custGeom>
            <a:avLst/>
            <a:gdLst/>
            <a:ahLst/>
            <a:cxnLst/>
            <a:rect l="l" t="t" r="r" b="b"/>
            <a:pathLst>
              <a:path w="452754" h="452754">
                <a:moveTo>
                  <a:pt x="226313" y="0"/>
                </a:moveTo>
                <a:lnTo>
                  <a:pt x="171935" y="6578"/>
                </a:lnTo>
                <a:lnTo>
                  <a:pt x="122319" y="25264"/>
                </a:lnTo>
                <a:lnTo>
                  <a:pt x="79040" y="54485"/>
                </a:lnTo>
                <a:lnTo>
                  <a:pt x="43671" y="92665"/>
                </a:lnTo>
                <a:lnTo>
                  <a:pt x="17787" y="138231"/>
                </a:lnTo>
                <a:lnTo>
                  <a:pt x="2962" y="189609"/>
                </a:lnTo>
                <a:lnTo>
                  <a:pt x="0" y="226313"/>
                </a:lnTo>
                <a:lnTo>
                  <a:pt x="750" y="244871"/>
                </a:lnTo>
                <a:lnTo>
                  <a:pt x="11539" y="297825"/>
                </a:lnTo>
                <a:lnTo>
                  <a:pt x="33912" y="345481"/>
                </a:lnTo>
                <a:lnTo>
                  <a:pt x="66294" y="386270"/>
                </a:lnTo>
                <a:lnTo>
                  <a:pt x="107111" y="418624"/>
                </a:lnTo>
                <a:lnTo>
                  <a:pt x="154789" y="440974"/>
                </a:lnTo>
                <a:lnTo>
                  <a:pt x="207755" y="451751"/>
                </a:lnTo>
                <a:lnTo>
                  <a:pt x="226313" y="452500"/>
                </a:lnTo>
                <a:lnTo>
                  <a:pt x="244871" y="451751"/>
                </a:lnTo>
                <a:lnTo>
                  <a:pt x="297825" y="440974"/>
                </a:lnTo>
                <a:lnTo>
                  <a:pt x="345481" y="418624"/>
                </a:lnTo>
                <a:lnTo>
                  <a:pt x="386270" y="386270"/>
                </a:lnTo>
                <a:lnTo>
                  <a:pt x="418624" y="345481"/>
                </a:lnTo>
                <a:lnTo>
                  <a:pt x="440974" y="297825"/>
                </a:lnTo>
                <a:lnTo>
                  <a:pt x="451751" y="244871"/>
                </a:lnTo>
                <a:lnTo>
                  <a:pt x="452500" y="226313"/>
                </a:lnTo>
                <a:lnTo>
                  <a:pt x="451751" y="207755"/>
                </a:lnTo>
                <a:lnTo>
                  <a:pt x="440974" y="154789"/>
                </a:lnTo>
                <a:lnTo>
                  <a:pt x="418624" y="107111"/>
                </a:lnTo>
                <a:lnTo>
                  <a:pt x="386270" y="66294"/>
                </a:lnTo>
                <a:lnTo>
                  <a:pt x="345481" y="33912"/>
                </a:lnTo>
                <a:lnTo>
                  <a:pt x="297825" y="11539"/>
                </a:lnTo>
                <a:lnTo>
                  <a:pt x="244871" y="750"/>
                </a:lnTo>
                <a:lnTo>
                  <a:pt x="226313" y="0"/>
                </a:lnTo>
                <a:close/>
              </a:path>
            </a:pathLst>
          </a:custGeom>
          <a:solidFill>
            <a:srgbClr val="5BD078"/>
          </a:solidFill>
        </p:spPr>
        <p:txBody>
          <a:bodyPr wrap="square" lIns="0" tIns="0" rIns="0" bIns="0" rtlCol="0"/>
          <a:lstStyle/>
          <a:p>
            <a:endParaRPr/>
          </a:p>
        </p:txBody>
      </p:sp>
      <p:sp>
        <p:nvSpPr>
          <p:cNvPr id="10" name="object 10"/>
          <p:cNvSpPr/>
          <p:nvPr/>
        </p:nvSpPr>
        <p:spPr>
          <a:xfrm>
            <a:off x="5312664" y="3248025"/>
            <a:ext cx="452755" cy="452755"/>
          </a:xfrm>
          <a:custGeom>
            <a:avLst/>
            <a:gdLst/>
            <a:ahLst/>
            <a:cxnLst/>
            <a:rect l="l" t="t" r="r" b="b"/>
            <a:pathLst>
              <a:path w="452754" h="452754">
                <a:moveTo>
                  <a:pt x="0" y="226313"/>
                </a:moveTo>
                <a:lnTo>
                  <a:pt x="6578" y="171935"/>
                </a:lnTo>
                <a:lnTo>
                  <a:pt x="25264" y="122319"/>
                </a:lnTo>
                <a:lnTo>
                  <a:pt x="54485" y="79040"/>
                </a:lnTo>
                <a:lnTo>
                  <a:pt x="92665" y="43671"/>
                </a:lnTo>
                <a:lnTo>
                  <a:pt x="138231" y="17787"/>
                </a:lnTo>
                <a:lnTo>
                  <a:pt x="189609" y="2962"/>
                </a:lnTo>
                <a:lnTo>
                  <a:pt x="226313" y="0"/>
                </a:lnTo>
                <a:lnTo>
                  <a:pt x="244871" y="750"/>
                </a:lnTo>
                <a:lnTo>
                  <a:pt x="263014" y="2962"/>
                </a:lnTo>
                <a:lnTo>
                  <a:pt x="314376" y="17787"/>
                </a:lnTo>
                <a:lnTo>
                  <a:pt x="359918" y="43671"/>
                </a:lnTo>
                <a:lnTo>
                  <a:pt x="398069" y="79040"/>
                </a:lnTo>
                <a:lnTo>
                  <a:pt x="427263" y="122319"/>
                </a:lnTo>
                <a:lnTo>
                  <a:pt x="445930" y="171935"/>
                </a:lnTo>
                <a:lnTo>
                  <a:pt x="452500" y="226313"/>
                </a:lnTo>
                <a:lnTo>
                  <a:pt x="451751" y="244871"/>
                </a:lnTo>
                <a:lnTo>
                  <a:pt x="449541" y="263014"/>
                </a:lnTo>
                <a:lnTo>
                  <a:pt x="434732" y="314376"/>
                </a:lnTo>
                <a:lnTo>
                  <a:pt x="408873" y="359917"/>
                </a:lnTo>
                <a:lnTo>
                  <a:pt x="373533" y="398069"/>
                </a:lnTo>
                <a:lnTo>
                  <a:pt x="330281" y="427263"/>
                </a:lnTo>
                <a:lnTo>
                  <a:pt x="280685" y="445930"/>
                </a:lnTo>
                <a:lnTo>
                  <a:pt x="226313" y="452500"/>
                </a:lnTo>
                <a:lnTo>
                  <a:pt x="207755" y="451751"/>
                </a:lnTo>
                <a:lnTo>
                  <a:pt x="189609" y="449541"/>
                </a:lnTo>
                <a:lnTo>
                  <a:pt x="138231" y="434732"/>
                </a:lnTo>
                <a:lnTo>
                  <a:pt x="92665" y="408873"/>
                </a:lnTo>
                <a:lnTo>
                  <a:pt x="54485" y="373533"/>
                </a:lnTo>
                <a:lnTo>
                  <a:pt x="25264" y="330281"/>
                </a:lnTo>
                <a:lnTo>
                  <a:pt x="6578" y="280685"/>
                </a:lnTo>
                <a:lnTo>
                  <a:pt x="0" y="226313"/>
                </a:lnTo>
                <a:close/>
              </a:path>
            </a:pathLst>
          </a:custGeom>
          <a:ln w="15875">
            <a:solidFill>
              <a:srgbClr val="FFFFFF"/>
            </a:solidFill>
          </a:ln>
        </p:spPr>
        <p:txBody>
          <a:bodyPr wrap="square" lIns="0" tIns="0" rIns="0" bIns="0" rtlCol="0"/>
          <a:lstStyle/>
          <a:p>
            <a:endParaRPr/>
          </a:p>
        </p:txBody>
      </p:sp>
      <p:sp>
        <p:nvSpPr>
          <p:cNvPr id="11" name="object 11"/>
          <p:cNvSpPr txBox="1"/>
          <p:nvPr/>
        </p:nvSpPr>
        <p:spPr>
          <a:xfrm>
            <a:off x="5670041" y="3653307"/>
            <a:ext cx="1793239" cy="330835"/>
          </a:xfrm>
          <a:prstGeom prst="rect">
            <a:avLst/>
          </a:prstGeom>
        </p:spPr>
        <p:txBody>
          <a:bodyPr vert="horz" wrap="square" lIns="0" tIns="0" rIns="0" bIns="0" rtlCol="0">
            <a:spAutoFit/>
          </a:bodyPr>
          <a:lstStyle/>
          <a:p>
            <a:pPr marL="12700">
              <a:lnSpc>
                <a:spcPct val="100000"/>
              </a:lnSpc>
            </a:pPr>
            <a:r>
              <a:rPr sz="2400" spc="-345" dirty="0">
                <a:latin typeface="Times New Roman"/>
                <a:cs typeface="Times New Roman"/>
              </a:rPr>
              <a:t>T</a:t>
            </a:r>
            <a:r>
              <a:rPr sz="2400" spc="75" dirty="0">
                <a:latin typeface="Times New Roman"/>
                <a:cs typeface="Times New Roman"/>
              </a:rPr>
              <a:t>ake</a:t>
            </a:r>
            <a:r>
              <a:rPr sz="2400" spc="-100" dirty="0">
                <a:latin typeface="Times New Roman"/>
                <a:cs typeface="Times New Roman"/>
              </a:rPr>
              <a:t> </a:t>
            </a:r>
            <a:r>
              <a:rPr sz="2400" spc="-35" dirty="0">
                <a:latin typeface="Times New Roman"/>
                <a:cs typeface="Times New Roman"/>
              </a:rPr>
              <a:t>init</a:t>
            </a:r>
            <a:r>
              <a:rPr sz="2400" spc="-25" dirty="0">
                <a:latin typeface="Times New Roman"/>
                <a:cs typeface="Times New Roman"/>
              </a:rPr>
              <a:t>i</a:t>
            </a:r>
            <a:r>
              <a:rPr sz="2400" spc="55" dirty="0">
                <a:latin typeface="Times New Roman"/>
                <a:cs typeface="Times New Roman"/>
              </a:rPr>
              <a:t>ative</a:t>
            </a:r>
            <a:endParaRPr sz="2400">
              <a:latin typeface="Times New Roman"/>
              <a:cs typeface="Times New Roman"/>
            </a:endParaRPr>
          </a:p>
        </p:txBody>
      </p:sp>
      <p:sp>
        <p:nvSpPr>
          <p:cNvPr id="12" name="object 12"/>
          <p:cNvSpPr txBox="1">
            <a:spLocks noGrp="1"/>
          </p:cNvSpPr>
          <p:nvPr>
            <p:ph type="title"/>
          </p:nvPr>
        </p:nvSpPr>
        <p:spPr>
          <a:prstGeom prst="rect">
            <a:avLst/>
          </a:prstGeom>
        </p:spPr>
        <p:txBody>
          <a:bodyPr vert="horz" wrap="square" lIns="0" tIns="217723" rIns="0" bIns="0" rtlCol="0">
            <a:spAutoFit/>
          </a:bodyPr>
          <a:lstStyle/>
          <a:p>
            <a:pPr marL="2398395">
              <a:lnSpc>
                <a:spcPct val="100000"/>
              </a:lnSpc>
            </a:pPr>
            <a:r>
              <a:rPr sz="4400" spc="25" dirty="0"/>
              <a:t>How</a:t>
            </a:r>
            <a:r>
              <a:rPr sz="4400" spc="-175" dirty="0"/>
              <a:t> </a:t>
            </a:r>
            <a:r>
              <a:rPr sz="4400" spc="-415" dirty="0"/>
              <a:t>?</a:t>
            </a:r>
            <a:endParaRPr sz="4400"/>
          </a:p>
        </p:txBody>
      </p:sp>
      <p:sp>
        <p:nvSpPr>
          <p:cNvPr id="13" name="object 13"/>
          <p:cNvSpPr/>
          <p:nvPr/>
        </p:nvSpPr>
        <p:spPr>
          <a:xfrm>
            <a:off x="952500" y="2686050"/>
            <a:ext cx="3990975" cy="1914525"/>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4994528" y="2313956"/>
            <a:ext cx="1746250" cy="280035"/>
          </a:xfrm>
          <a:prstGeom prst="rect">
            <a:avLst/>
          </a:prstGeom>
        </p:spPr>
        <p:txBody>
          <a:bodyPr vert="horz" wrap="square" lIns="0" tIns="0" rIns="0" bIns="0" rtlCol="0">
            <a:spAutoFit/>
          </a:bodyPr>
          <a:lstStyle/>
          <a:p>
            <a:pPr marL="12700">
              <a:lnSpc>
                <a:spcPct val="100000"/>
              </a:lnSpc>
            </a:pPr>
            <a:r>
              <a:rPr sz="2000" b="1" dirty="0">
                <a:latin typeface="Arial"/>
                <a:cs typeface="Arial"/>
              </a:rPr>
              <a:t>More</a:t>
            </a:r>
            <a:r>
              <a:rPr sz="2000" b="1" spc="-30" dirty="0">
                <a:latin typeface="Arial"/>
                <a:cs typeface="Arial"/>
              </a:rPr>
              <a:t> </a:t>
            </a:r>
            <a:r>
              <a:rPr sz="2000" b="1" dirty="0">
                <a:latin typeface="Arial"/>
                <a:cs typeface="Arial"/>
              </a:rPr>
              <a:t>dia</a:t>
            </a:r>
            <a:r>
              <a:rPr sz="2000" b="1" spc="-10" dirty="0">
                <a:latin typeface="Arial"/>
                <a:cs typeface="Arial"/>
              </a:rPr>
              <a:t>l</a:t>
            </a:r>
            <a:r>
              <a:rPr sz="2000" b="1" dirty="0">
                <a:latin typeface="Arial"/>
                <a:cs typeface="Arial"/>
              </a:rPr>
              <a:t>ogue</a:t>
            </a:r>
            <a:endParaRPr sz="2000">
              <a:latin typeface="Arial"/>
              <a:cs typeface="Arial"/>
            </a:endParaRPr>
          </a:p>
        </p:txBody>
      </p:sp>
      <p:sp>
        <p:nvSpPr>
          <p:cNvPr id="15" name="object 15"/>
          <p:cNvSpPr txBox="1"/>
          <p:nvPr/>
        </p:nvSpPr>
        <p:spPr>
          <a:xfrm>
            <a:off x="258267" y="2704965"/>
            <a:ext cx="3340100" cy="330200"/>
          </a:xfrm>
          <a:prstGeom prst="rect">
            <a:avLst/>
          </a:prstGeom>
        </p:spPr>
        <p:txBody>
          <a:bodyPr vert="horz" wrap="square" lIns="0" tIns="0" rIns="0" bIns="0" rtlCol="0">
            <a:spAutoFit/>
          </a:bodyPr>
          <a:lstStyle/>
          <a:p>
            <a:pPr marL="12700">
              <a:lnSpc>
                <a:spcPct val="100000"/>
              </a:lnSpc>
            </a:pPr>
            <a:r>
              <a:rPr sz="2400" i="1" spc="-65" dirty="0">
                <a:latin typeface="Times New Roman"/>
                <a:cs typeface="Times New Roman"/>
              </a:rPr>
              <a:t>I</a:t>
            </a:r>
            <a:r>
              <a:rPr sz="2400" i="1" spc="-50" dirty="0">
                <a:latin typeface="Times New Roman"/>
                <a:cs typeface="Times New Roman"/>
              </a:rPr>
              <a:t>f</a:t>
            </a:r>
            <a:r>
              <a:rPr sz="2400" i="1" spc="-120" dirty="0">
                <a:latin typeface="Times New Roman"/>
                <a:cs typeface="Times New Roman"/>
              </a:rPr>
              <a:t> </a:t>
            </a:r>
            <a:r>
              <a:rPr sz="2400" i="1" spc="120" dirty="0">
                <a:latin typeface="Times New Roman"/>
                <a:cs typeface="Times New Roman"/>
              </a:rPr>
              <a:t>we</a:t>
            </a:r>
            <a:r>
              <a:rPr sz="2400" i="1" spc="-100" dirty="0">
                <a:latin typeface="Times New Roman"/>
                <a:cs typeface="Times New Roman"/>
              </a:rPr>
              <a:t> </a:t>
            </a:r>
            <a:r>
              <a:rPr sz="2400" i="1" spc="55" dirty="0">
                <a:latin typeface="Times New Roman"/>
                <a:cs typeface="Times New Roman"/>
              </a:rPr>
              <a:t>wa</a:t>
            </a:r>
            <a:r>
              <a:rPr sz="2400" i="1" spc="50" dirty="0">
                <a:latin typeface="Times New Roman"/>
                <a:cs typeface="Times New Roman"/>
              </a:rPr>
              <a:t>n</a:t>
            </a:r>
            <a:r>
              <a:rPr sz="2400" i="1" spc="220" dirty="0">
                <a:latin typeface="Times New Roman"/>
                <a:cs typeface="Times New Roman"/>
              </a:rPr>
              <a:t>t</a:t>
            </a:r>
            <a:r>
              <a:rPr sz="2400" i="1" spc="-120" dirty="0">
                <a:latin typeface="Times New Roman"/>
                <a:cs typeface="Times New Roman"/>
              </a:rPr>
              <a:t> </a:t>
            </a:r>
            <a:r>
              <a:rPr sz="2400" i="1" spc="114" dirty="0">
                <a:latin typeface="Times New Roman"/>
                <a:cs typeface="Times New Roman"/>
              </a:rPr>
              <a:t>the</a:t>
            </a:r>
            <a:r>
              <a:rPr sz="2400" i="1" spc="-105" dirty="0">
                <a:latin typeface="Times New Roman"/>
                <a:cs typeface="Times New Roman"/>
              </a:rPr>
              <a:t> </a:t>
            </a:r>
            <a:r>
              <a:rPr sz="2400" i="1" spc="-120" dirty="0">
                <a:latin typeface="Times New Roman"/>
                <a:cs typeface="Times New Roman"/>
              </a:rPr>
              <a:t>c</a:t>
            </a:r>
            <a:r>
              <a:rPr sz="2400" i="1" spc="-85" dirty="0">
                <a:latin typeface="Times New Roman"/>
                <a:cs typeface="Times New Roman"/>
              </a:rPr>
              <a:t>i</a:t>
            </a:r>
            <a:r>
              <a:rPr sz="2400" i="1" spc="45" dirty="0">
                <a:latin typeface="Times New Roman"/>
                <a:cs typeface="Times New Roman"/>
              </a:rPr>
              <a:t>t</a:t>
            </a:r>
            <a:r>
              <a:rPr sz="2400" i="1" spc="35" dirty="0">
                <a:latin typeface="Times New Roman"/>
                <a:cs typeface="Times New Roman"/>
              </a:rPr>
              <a:t>i</a:t>
            </a:r>
            <a:r>
              <a:rPr sz="2400" i="1" spc="55" dirty="0">
                <a:latin typeface="Times New Roman"/>
                <a:cs typeface="Times New Roman"/>
              </a:rPr>
              <a:t>ze</a:t>
            </a:r>
            <a:r>
              <a:rPr sz="2400" i="1" spc="70" dirty="0">
                <a:latin typeface="Times New Roman"/>
                <a:cs typeface="Times New Roman"/>
              </a:rPr>
              <a:t>n</a:t>
            </a:r>
            <a:r>
              <a:rPr sz="2400" i="1" spc="-80" dirty="0">
                <a:latin typeface="Times New Roman"/>
                <a:cs typeface="Times New Roman"/>
              </a:rPr>
              <a:t> </a:t>
            </a:r>
            <a:r>
              <a:rPr sz="2400" i="1" spc="185" dirty="0">
                <a:latin typeface="Times New Roman"/>
                <a:cs typeface="Times New Roman"/>
              </a:rPr>
              <a:t>to…</a:t>
            </a:r>
            <a:endParaRPr sz="2400">
              <a:latin typeface="Times New Roman"/>
              <a:cs typeface="Times New Roman"/>
            </a:endParaRPr>
          </a:p>
        </p:txBody>
      </p:sp>
      <p:sp>
        <p:nvSpPr>
          <p:cNvPr id="16" name="object 16"/>
          <p:cNvSpPr/>
          <p:nvPr/>
        </p:nvSpPr>
        <p:spPr>
          <a:xfrm>
            <a:off x="0" y="5803252"/>
            <a:ext cx="1645666" cy="1054744"/>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3687454" y="4575685"/>
            <a:ext cx="3549015" cy="1389380"/>
          </a:xfrm>
          <a:custGeom>
            <a:avLst/>
            <a:gdLst/>
            <a:ahLst/>
            <a:cxnLst/>
            <a:rect l="l" t="t" r="r" b="b"/>
            <a:pathLst>
              <a:path w="3549015" h="1389379">
                <a:moveTo>
                  <a:pt x="3548819" y="484340"/>
                </a:moveTo>
                <a:lnTo>
                  <a:pt x="3536762" y="433130"/>
                </a:lnTo>
                <a:lnTo>
                  <a:pt x="3529976" y="419592"/>
                </a:lnTo>
                <a:lnTo>
                  <a:pt x="3522947" y="406111"/>
                </a:lnTo>
                <a:lnTo>
                  <a:pt x="3517770" y="399404"/>
                </a:lnTo>
                <a:lnTo>
                  <a:pt x="3514298" y="392296"/>
                </a:lnTo>
                <a:lnTo>
                  <a:pt x="3508877" y="385646"/>
                </a:lnTo>
                <a:lnTo>
                  <a:pt x="3503700" y="378939"/>
                </a:lnTo>
                <a:lnTo>
                  <a:pt x="3496572" y="372682"/>
                </a:lnTo>
                <a:lnTo>
                  <a:pt x="3491395" y="365975"/>
                </a:lnTo>
                <a:lnTo>
                  <a:pt x="3484110" y="359048"/>
                </a:lnTo>
                <a:lnTo>
                  <a:pt x="3477066" y="352055"/>
                </a:lnTo>
                <a:lnTo>
                  <a:pt x="3469941" y="345806"/>
                </a:lnTo>
                <a:lnTo>
                  <a:pt x="3462654" y="338870"/>
                </a:lnTo>
                <a:lnTo>
                  <a:pt x="3453664" y="332345"/>
                </a:lnTo>
                <a:lnTo>
                  <a:pt x="3446782" y="326039"/>
                </a:lnTo>
                <a:lnTo>
                  <a:pt x="3437950" y="320183"/>
                </a:lnTo>
                <a:lnTo>
                  <a:pt x="3430825" y="313935"/>
                </a:lnTo>
                <a:lnTo>
                  <a:pt x="3421995" y="308088"/>
                </a:lnTo>
                <a:lnTo>
                  <a:pt x="3413408" y="302183"/>
                </a:lnTo>
                <a:lnTo>
                  <a:pt x="3404579" y="296336"/>
                </a:lnTo>
                <a:lnTo>
                  <a:pt x="3394044" y="290891"/>
                </a:lnTo>
                <a:lnTo>
                  <a:pt x="3385052" y="284356"/>
                </a:lnTo>
                <a:lnTo>
                  <a:pt x="3374518" y="278910"/>
                </a:lnTo>
                <a:lnTo>
                  <a:pt x="3353127" y="266653"/>
                </a:lnTo>
                <a:lnTo>
                  <a:pt x="3342593" y="261207"/>
                </a:lnTo>
                <a:lnTo>
                  <a:pt x="3331653" y="255131"/>
                </a:lnTo>
                <a:lnTo>
                  <a:pt x="3319254" y="249408"/>
                </a:lnTo>
                <a:lnTo>
                  <a:pt x="3308558" y="243275"/>
                </a:lnTo>
                <a:lnTo>
                  <a:pt x="3269087" y="225180"/>
                </a:lnTo>
                <a:lnTo>
                  <a:pt x="3136490" y="166321"/>
                </a:lnTo>
                <a:lnTo>
                  <a:pt x="3079423" y="144443"/>
                </a:lnTo>
                <a:lnTo>
                  <a:pt x="3049104" y="133562"/>
                </a:lnTo>
                <a:lnTo>
                  <a:pt x="3020652" y="122967"/>
                </a:lnTo>
                <a:lnTo>
                  <a:pt x="2924824" y="93647"/>
                </a:lnTo>
                <a:lnTo>
                  <a:pt x="2855903" y="76002"/>
                </a:lnTo>
                <a:lnTo>
                  <a:pt x="2775624" y="58148"/>
                </a:lnTo>
                <a:lnTo>
                  <a:pt x="2730860" y="49225"/>
                </a:lnTo>
                <a:lnTo>
                  <a:pt x="2638246" y="33559"/>
                </a:lnTo>
                <a:lnTo>
                  <a:pt x="2590150" y="26863"/>
                </a:lnTo>
                <a:lnTo>
                  <a:pt x="2496635" y="15008"/>
                </a:lnTo>
                <a:lnTo>
                  <a:pt x="2449267" y="10309"/>
                </a:lnTo>
                <a:lnTo>
                  <a:pt x="2403681" y="6630"/>
                </a:lnTo>
                <a:lnTo>
                  <a:pt x="2358499" y="3574"/>
                </a:lnTo>
                <a:lnTo>
                  <a:pt x="2313687" y="1874"/>
                </a:lnTo>
                <a:lnTo>
                  <a:pt x="2270716" y="460"/>
                </a:lnTo>
                <a:lnTo>
                  <a:pt x="2229820" y="0"/>
                </a:lnTo>
                <a:lnTo>
                  <a:pt x="2152684" y="3026"/>
                </a:lnTo>
                <a:lnTo>
                  <a:pt x="2076328" y="9472"/>
                </a:lnTo>
                <a:lnTo>
                  <a:pt x="2029544" y="15442"/>
                </a:lnTo>
                <a:lnTo>
                  <a:pt x="1977637" y="23339"/>
                </a:lnTo>
                <a:lnTo>
                  <a:pt x="1922384" y="32745"/>
                </a:lnTo>
                <a:lnTo>
                  <a:pt x="1867613" y="44198"/>
                </a:lnTo>
                <a:lnTo>
                  <a:pt x="1809633" y="57849"/>
                </a:lnTo>
                <a:lnTo>
                  <a:pt x="1748813" y="75050"/>
                </a:lnTo>
                <a:lnTo>
                  <a:pt x="1684945" y="95132"/>
                </a:lnTo>
                <a:lnTo>
                  <a:pt x="1618374" y="119452"/>
                </a:lnTo>
                <a:lnTo>
                  <a:pt x="1550830" y="147605"/>
                </a:lnTo>
                <a:lnTo>
                  <a:pt x="1480446" y="179310"/>
                </a:lnTo>
                <a:lnTo>
                  <a:pt x="1407656" y="216625"/>
                </a:lnTo>
                <a:lnTo>
                  <a:pt x="1350028" y="247489"/>
                </a:lnTo>
                <a:lnTo>
                  <a:pt x="1292101" y="276977"/>
                </a:lnTo>
                <a:lnTo>
                  <a:pt x="1233831" y="305116"/>
                </a:lnTo>
                <a:lnTo>
                  <a:pt x="1177152" y="332153"/>
                </a:lnTo>
                <a:lnTo>
                  <a:pt x="1120336" y="358498"/>
                </a:lnTo>
                <a:lnTo>
                  <a:pt x="1065089" y="383756"/>
                </a:lnTo>
                <a:lnTo>
                  <a:pt x="1009544" y="407643"/>
                </a:lnTo>
                <a:lnTo>
                  <a:pt x="955753" y="431117"/>
                </a:lnTo>
                <a:lnTo>
                  <a:pt x="903393" y="452812"/>
                </a:lnTo>
                <a:lnTo>
                  <a:pt x="850874" y="473829"/>
                </a:lnTo>
                <a:lnTo>
                  <a:pt x="799946" y="493745"/>
                </a:lnTo>
                <a:lnTo>
                  <a:pt x="704782" y="530560"/>
                </a:lnTo>
                <a:lnTo>
                  <a:pt x="658816" y="547865"/>
                </a:lnTo>
                <a:lnTo>
                  <a:pt x="614420" y="564085"/>
                </a:lnTo>
                <a:lnTo>
                  <a:pt x="573393" y="578787"/>
                </a:lnTo>
                <a:lnTo>
                  <a:pt x="534119" y="593075"/>
                </a:lnTo>
                <a:lnTo>
                  <a:pt x="493254" y="608464"/>
                </a:lnTo>
                <a:lnTo>
                  <a:pt x="449179" y="626050"/>
                </a:lnTo>
                <a:lnTo>
                  <a:pt x="403535" y="644722"/>
                </a:lnTo>
                <a:lnTo>
                  <a:pt x="358029" y="664088"/>
                </a:lnTo>
                <a:lnTo>
                  <a:pt x="311089" y="685223"/>
                </a:lnTo>
                <a:lnTo>
                  <a:pt x="266251" y="707315"/>
                </a:lnTo>
                <a:lnTo>
                  <a:pt x="221548" y="730091"/>
                </a:lnTo>
                <a:lnTo>
                  <a:pt x="180535" y="752715"/>
                </a:lnTo>
                <a:lnTo>
                  <a:pt x="141755" y="776981"/>
                </a:lnTo>
                <a:lnTo>
                  <a:pt x="104892" y="801511"/>
                </a:lnTo>
                <a:lnTo>
                  <a:pt x="73780" y="826855"/>
                </a:lnTo>
                <a:lnTo>
                  <a:pt x="26254" y="876958"/>
                </a:lnTo>
                <a:lnTo>
                  <a:pt x="3007" y="927828"/>
                </a:lnTo>
                <a:lnTo>
                  <a:pt x="1582" y="937531"/>
                </a:lnTo>
                <a:lnTo>
                  <a:pt x="0" y="946555"/>
                </a:lnTo>
                <a:lnTo>
                  <a:pt x="518" y="972378"/>
                </a:lnTo>
                <a:lnTo>
                  <a:pt x="4375" y="988764"/>
                </a:lnTo>
                <a:lnTo>
                  <a:pt x="8062" y="996548"/>
                </a:lnTo>
                <a:lnTo>
                  <a:pt x="9830" y="1004057"/>
                </a:lnTo>
                <a:lnTo>
                  <a:pt x="38004" y="1044979"/>
                </a:lnTo>
                <a:lnTo>
                  <a:pt x="82631" y="1084921"/>
                </a:lnTo>
                <a:lnTo>
                  <a:pt x="101976" y="1096218"/>
                </a:lnTo>
                <a:lnTo>
                  <a:pt x="110772" y="1102083"/>
                </a:lnTo>
                <a:lnTo>
                  <a:pt x="144663" y="1120039"/>
                </a:lnTo>
                <a:lnTo>
                  <a:pt x="194052" y="1140841"/>
                </a:lnTo>
                <a:lnTo>
                  <a:pt x="206199" y="1145190"/>
                </a:lnTo>
                <a:lnTo>
                  <a:pt x="216591" y="1149954"/>
                </a:lnTo>
                <a:lnTo>
                  <a:pt x="240884" y="1158644"/>
                </a:lnTo>
                <a:lnTo>
                  <a:pt x="271573" y="1170880"/>
                </a:lnTo>
                <a:lnTo>
                  <a:pt x="291709" y="1177665"/>
                </a:lnTo>
                <a:lnTo>
                  <a:pt x="339010" y="1189590"/>
                </a:lnTo>
                <a:lnTo>
                  <a:pt x="403542" y="1196017"/>
                </a:lnTo>
                <a:lnTo>
                  <a:pt x="476727" y="1199680"/>
                </a:lnTo>
                <a:lnTo>
                  <a:pt x="516006" y="1201242"/>
                </a:lnTo>
                <a:lnTo>
                  <a:pt x="557063" y="1202386"/>
                </a:lnTo>
                <a:lnTo>
                  <a:pt x="596528" y="1204630"/>
                </a:lnTo>
                <a:lnTo>
                  <a:pt x="672248" y="1211306"/>
                </a:lnTo>
                <a:lnTo>
                  <a:pt x="738250" y="1223870"/>
                </a:lnTo>
                <a:lnTo>
                  <a:pt x="791143" y="1243847"/>
                </a:lnTo>
                <a:lnTo>
                  <a:pt x="822650" y="1267416"/>
                </a:lnTo>
                <a:lnTo>
                  <a:pt x="834185" y="1277002"/>
                </a:lnTo>
                <a:lnTo>
                  <a:pt x="847613" y="1286768"/>
                </a:lnTo>
                <a:lnTo>
                  <a:pt x="860730" y="1295216"/>
                </a:lnTo>
                <a:lnTo>
                  <a:pt x="872070" y="1304081"/>
                </a:lnTo>
                <a:lnTo>
                  <a:pt x="885187" y="1312529"/>
                </a:lnTo>
                <a:lnTo>
                  <a:pt x="899881" y="1319810"/>
                </a:lnTo>
                <a:lnTo>
                  <a:pt x="912843" y="1327597"/>
                </a:lnTo>
                <a:lnTo>
                  <a:pt x="968928" y="1353276"/>
                </a:lnTo>
                <a:lnTo>
                  <a:pt x="999136" y="1363468"/>
                </a:lnTo>
                <a:lnTo>
                  <a:pt x="1013208" y="1368110"/>
                </a:lnTo>
                <a:lnTo>
                  <a:pt x="1029034" y="1372340"/>
                </a:lnTo>
                <a:lnTo>
                  <a:pt x="1085434" y="1383525"/>
                </a:lnTo>
                <a:lnTo>
                  <a:pt x="1145984" y="1388761"/>
                </a:lnTo>
                <a:lnTo>
                  <a:pt x="1208934" y="1388360"/>
                </a:lnTo>
                <a:lnTo>
                  <a:pt x="1274415" y="1382987"/>
                </a:lnTo>
                <a:lnTo>
                  <a:pt x="1343891" y="1371006"/>
                </a:lnTo>
                <a:lnTo>
                  <a:pt x="1415742" y="1353394"/>
                </a:lnTo>
                <a:lnTo>
                  <a:pt x="1489816" y="1329391"/>
                </a:lnTo>
                <a:lnTo>
                  <a:pt x="1566131" y="1299192"/>
                </a:lnTo>
                <a:lnTo>
                  <a:pt x="1760582" y="1219600"/>
                </a:lnTo>
                <a:lnTo>
                  <a:pt x="1939383" y="1152245"/>
                </a:lnTo>
                <a:lnTo>
                  <a:pt x="2102247" y="1095901"/>
                </a:lnTo>
                <a:lnTo>
                  <a:pt x="2252477" y="1048996"/>
                </a:lnTo>
                <a:lnTo>
                  <a:pt x="2389635" y="1009445"/>
                </a:lnTo>
                <a:lnTo>
                  <a:pt x="2513872" y="978107"/>
                </a:lnTo>
                <a:lnTo>
                  <a:pt x="2628283" y="951867"/>
                </a:lnTo>
                <a:lnTo>
                  <a:pt x="2734124" y="929832"/>
                </a:lnTo>
                <a:lnTo>
                  <a:pt x="2830047" y="911525"/>
                </a:lnTo>
                <a:lnTo>
                  <a:pt x="2916806" y="894679"/>
                </a:lnTo>
                <a:lnTo>
                  <a:pt x="2998140" y="877718"/>
                </a:lnTo>
                <a:lnTo>
                  <a:pt x="3073784" y="860605"/>
                </a:lnTo>
                <a:lnTo>
                  <a:pt x="3145220" y="840902"/>
                </a:lnTo>
                <a:lnTo>
                  <a:pt x="3212049" y="818008"/>
                </a:lnTo>
                <a:lnTo>
                  <a:pt x="3277991" y="790252"/>
                </a:lnTo>
                <a:lnTo>
                  <a:pt x="3340521" y="756735"/>
                </a:lnTo>
                <a:lnTo>
                  <a:pt x="3380826" y="731434"/>
                </a:lnTo>
                <a:lnTo>
                  <a:pt x="3423319" y="699054"/>
                </a:lnTo>
                <a:lnTo>
                  <a:pt x="3437218" y="687130"/>
                </a:lnTo>
                <a:lnTo>
                  <a:pt x="3452665" y="674145"/>
                </a:lnTo>
                <a:lnTo>
                  <a:pt x="3491375" y="633338"/>
                </a:lnTo>
                <a:lnTo>
                  <a:pt x="3523036" y="587697"/>
                </a:lnTo>
                <a:lnTo>
                  <a:pt x="3539754" y="548448"/>
                </a:lnTo>
                <a:lnTo>
                  <a:pt x="3541960" y="541445"/>
                </a:lnTo>
                <a:lnTo>
                  <a:pt x="3543921" y="534490"/>
                </a:lnTo>
                <a:lnTo>
                  <a:pt x="3546127" y="527486"/>
                </a:lnTo>
                <a:lnTo>
                  <a:pt x="3546385" y="520942"/>
                </a:lnTo>
                <a:lnTo>
                  <a:pt x="3548186" y="513308"/>
                </a:lnTo>
                <a:lnTo>
                  <a:pt x="3548528" y="506028"/>
                </a:lnTo>
                <a:lnTo>
                  <a:pt x="3548819" y="484340"/>
                </a:lnTo>
                <a:close/>
              </a:path>
              <a:path w="3549015" h="1389379">
                <a:moveTo>
                  <a:pt x="3547147" y="469598"/>
                </a:moveTo>
                <a:lnTo>
                  <a:pt x="3543611" y="454579"/>
                </a:lnTo>
                <a:lnTo>
                  <a:pt x="3540136" y="447461"/>
                </a:lnTo>
                <a:lnTo>
                  <a:pt x="3547049" y="476821"/>
                </a:lnTo>
                <a:lnTo>
                  <a:pt x="3547147" y="469598"/>
                </a:lnTo>
                <a:close/>
              </a:path>
            </a:pathLst>
          </a:custGeom>
          <a:solidFill>
            <a:srgbClr val="D1FFE1"/>
          </a:solidFill>
        </p:spPr>
        <p:txBody>
          <a:bodyPr wrap="square" lIns="0" tIns="0" rIns="0" bIns="0" rtlCol="0"/>
          <a:lstStyle/>
          <a:p>
            <a:endParaRPr/>
          </a:p>
        </p:txBody>
      </p:sp>
      <p:sp>
        <p:nvSpPr>
          <p:cNvPr id="18" name="object 18"/>
          <p:cNvSpPr/>
          <p:nvPr/>
        </p:nvSpPr>
        <p:spPr>
          <a:xfrm>
            <a:off x="3826792" y="4592079"/>
            <a:ext cx="3155315" cy="1466215"/>
          </a:xfrm>
          <a:custGeom>
            <a:avLst/>
            <a:gdLst/>
            <a:ahLst/>
            <a:cxnLst/>
            <a:rect l="l" t="t" r="r" b="b"/>
            <a:pathLst>
              <a:path w="3155315" h="1466214">
                <a:moveTo>
                  <a:pt x="3155223" y="135773"/>
                </a:moveTo>
                <a:lnTo>
                  <a:pt x="3126598" y="92790"/>
                </a:lnTo>
                <a:lnTo>
                  <a:pt x="3113553" y="84325"/>
                </a:lnTo>
                <a:lnTo>
                  <a:pt x="3102216" y="75469"/>
                </a:lnTo>
                <a:lnTo>
                  <a:pt x="3087385" y="68150"/>
                </a:lnTo>
                <a:lnTo>
                  <a:pt x="3074663" y="61052"/>
                </a:lnTo>
                <a:lnTo>
                  <a:pt x="3060154" y="55100"/>
                </a:lnTo>
                <a:lnTo>
                  <a:pt x="3047753" y="49368"/>
                </a:lnTo>
                <a:lnTo>
                  <a:pt x="3035676" y="45012"/>
                </a:lnTo>
                <a:lnTo>
                  <a:pt x="3025463" y="40932"/>
                </a:lnTo>
                <a:lnTo>
                  <a:pt x="3015570" y="38210"/>
                </a:lnTo>
                <a:lnTo>
                  <a:pt x="3009250" y="35382"/>
                </a:lnTo>
                <a:lnTo>
                  <a:pt x="3005113" y="34187"/>
                </a:lnTo>
                <a:lnTo>
                  <a:pt x="3003249" y="33910"/>
                </a:lnTo>
                <a:lnTo>
                  <a:pt x="2995382" y="32153"/>
                </a:lnTo>
                <a:lnTo>
                  <a:pt x="2942996" y="21425"/>
                </a:lnTo>
                <a:lnTo>
                  <a:pt x="2902287" y="14442"/>
                </a:lnTo>
                <a:lnTo>
                  <a:pt x="2856299" y="7965"/>
                </a:lnTo>
                <a:lnTo>
                  <a:pt x="2804956" y="2759"/>
                </a:lnTo>
                <a:lnTo>
                  <a:pt x="2752391" y="0"/>
                </a:lnTo>
                <a:lnTo>
                  <a:pt x="2702738" y="880"/>
                </a:lnTo>
                <a:lnTo>
                  <a:pt x="2618419" y="12805"/>
                </a:lnTo>
                <a:lnTo>
                  <a:pt x="2517611" y="34381"/>
                </a:lnTo>
                <a:lnTo>
                  <a:pt x="2427097" y="59291"/>
                </a:lnTo>
                <a:lnTo>
                  <a:pt x="2372292" y="78678"/>
                </a:lnTo>
                <a:lnTo>
                  <a:pt x="2354181" y="87994"/>
                </a:lnTo>
                <a:lnTo>
                  <a:pt x="2327624" y="100730"/>
                </a:lnTo>
                <a:lnTo>
                  <a:pt x="2263133" y="134649"/>
                </a:lnTo>
                <a:lnTo>
                  <a:pt x="2227158" y="154654"/>
                </a:lnTo>
                <a:lnTo>
                  <a:pt x="2166038" y="194264"/>
                </a:lnTo>
                <a:lnTo>
                  <a:pt x="2124895" y="232053"/>
                </a:lnTo>
                <a:lnTo>
                  <a:pt x="2062072" y="311702"/>
                </a:lnTo>
                <a:lnTo>
                  <a:pt x="2055212" y="321969"/>
                </a:lnTo>
                <a:lnTo>
                  <a:pt x="2027110" y="328585"/>
                </a:lnTo>
                <a:lnTo>
                  <a:pt x="1960527" y="344993"/>
                </a:lnTo>
                <a:lnTo>
                  <a:pt x="1883395" y="363863"/>
                </a:lnTo>
                <a:lnTo>
                  <a:pt x="1815054" y="380669"/>
                </a:lnTo>
                <a:lnTo>
                  <a:pt x="1754211" y="397877"/>
                </a:lnTo>
                <a:lnTo>
                  <a:pt x="1648367" y="436490"/>
                </a:lnTo>
                <a:lnTo>
                  <a:pt x="1586266" y="464078"/>
                </a:lnTo>
                <a:lnTo>
                  <a:pt x="1540132" y="488634"/>
                </a:lnTo>
                <a:lnTo>
                  <a:pt x="1520355" y="499058"/>
                </a:lnTo>
                <a:lnTo>
                  <a:pt x="1482849" y="520856"/>
                </a:lnTo>
                <a:lnTo>
                  <a:pt x="1449976" y="546614"/>
                </a:lnTo>
                <a:lnTo>
                  <a:pt x="1419032" y="580561"/>
                </a:lnTo>
                <a:lnTo>
                  <a:pt x="1392905" y="619142"/>
                </a:lnTo>
                <a:lnTo>
                  <a:pt x="1376494" y="651834"/>
                </a:lnTo>
                <a:lnTo>
                  <a:pt x="1370115" y="664146"/>
                </a:lnTo>
                <a:lnTo>
                  <a:pt x="1324953" y="684863"/>
                </a:lnTo>
                <a:lnTo>
                  <a:pt x="1284861" y="687818"/>
                </a:lnTo>
                <a:lnTo>
                  <a:pt x="1235978" y="692842"/>
                </a:lnTo>
                <a:lnTo>
                  <a:pt x="1181836" y="699106"/>
                </a:lnTo>
                <a:lnTo>
                  <a:pt x="1128013" y="706726"/>
                </a:lnTo>
                <a:lnTo>
                  <a:pt x="1078528" y="716944"/>
                </a:lnTo>
                <a:lnTo>
                  <a:pt x="1038425" y="727818"/>
                </a:lnTo>
                <a:lnTo>
                  <a:pt x="1009214" y="737579"/>
                </a:lnTo>
                <a:lnTo>
                  <a:pt x="986534" y="743644"/>
                </a:lnTo>
                <a:lnTo>
                  <a:pt x="929381" y="760700"/>
                </a:lnTo>
                <a:lnTo>
                  <a:pt x="870949" y="788151"/>
                </a:lnTo>
                <a:lnTo>
                  <a:pt x="824677" y="812012"/>
                </a:lnTo>
                <a:lnTo>
                  <a:pt x="798346" y="826147"/>
                </a:lnTo>
                <a:lnTo>
                  <a:pt x="773604" y="839172"/>
                </a:lnTo>
                <a:lnTo>
                  <a:pt x="750777" y="852472"/>
                </a:lnTo>
                <a:lnTo>
                  <a:pt x="729544" y="864681"/>
                </a:lnTo>
                <a:lnTo>
                  <a:pt x="692522" y="888533"/>
                </a:lnTo>
                <a:lnTo>
                  <a:pt x="659006" y="911559"/>
                </a:lnTo>
                <a:lnTo>
                  <a:pt x="644808" y="922102"/>
                </a:lnTo>
                <a:lnTo>
                  <a:pt x="632526" y="932919"/>
                </a:lnTo>
                <a:lnTo>
                  <a:pt x="620083" y="943059"/>
                </a:lnTo>
                <a:lnTo>
                  <a:pt x="609394" y="952785"/>
                </a:lnTo>
                <a:lnTo>
                  <a:pt x="600618" y="962777"/>
                </a:lnTo>
                <a:lnTo>
                  <a:pt x="591683" y="972091"/>
                </a:lnTo>
                <a:lnTo>
                  <a:pt x="584522" y="980976"/>
                </a:lnTo>
                <a:lnTo>
                  <a:pt x="566825" y="1008204"/>
                </a:lnTo>
                <a:lnTo>
                  <a:pt x="555670" y="1023808"/>
                </a:lnTo>
                <a:lnTo>
                  <a:pt x="546103" y="1038302"/>
                </a:lnTo>
                <a:lnTo>
                  <a:pt x="537651" y="1049670"/>
                </a:lnTo>
                <a:lnTo>
                  <a:pt x="532244" y="1058143"/>
                </a:lnTo>
                <a:lnTo>
                  <a:pt x="528246" y="1064852"/>
                </a:lnTo>
                <a:lnTo>
                  <a:pt x="523951" y="1070189"/>
                </a:lnTo>
                <a:lnTo>
                  <a:pt x="511171" y="1071030"/>
                </a:lnTo>
                <a:lnTo>
                  <a:pt x="476660" y="1074113"/>
                </a:lnTo>
                <a:lnTo>
                  <a:pt x="427480" y="1077766"/>
                </a:lnTo>
                <a:lnTo>
                  <a:pt x="371101" y="1082388"/>
                </a:lnTo>
                <a:lnTo>
                  <a:pt x="311193" y="1087850"/>
                </a:lnTo>
                <a:lnTo>
                  <a:pt x="256567" y="1092059"/>
                </a:lnTo>
                <a:lnTo>
                  <a:pt x="211375" y="1096931"/>
                </a:lnTo>
                <a:lnTo>
                  <a:pt x="163160" y="1104683"/>
                </a:lnTo>
                <a:lnTo>
                  <a:pt x="98960" y="1123397"/>
                </a:lnTo>
                <a:lnTo>
                  <a:pt x="34465" y="1148675"/>
                </a:lnTo>
                <a:lnTo>
                  <a:pt x="0" y="1175525"/>
                </a:lnTo>
                <a:lnTo>
                  <a:pt x="1137" y="1188225"/>
                </a:lnTo>
                <a:lnTo>
                  <a:pt x="10416" y="1196135"/>
                </a:lnTo>
                <a:lnTo>
                  <a:pt x="24653" y="1209360"/>
                </a:lnTo>
                <a:lnTo>
                  <a:pt x="43365" y="1225848"/>
                </a:lnTo>
                <a:lnTo>
                  <a:pt x="68153" y="1244516"/>
                </a:lnTo>
                <a:lnTo>
                  <a:pt x="156750" y="1313735"/>
                </a:lnTo>
                <a:lnTo>
                  <a:pt x="223767" y="1362099"/>
                </a:lnTo>
                <a:lnTo>
                  <a:pt x="288033" y="1406805"/>
                </a:lnTo>
                <a:lnTo>
                  <a:pt x="346406" y="1442089"/>
                </a:lnTo>
                <a:lnTo>
                  <a:pt x="388288" y="1462459"/>
                </a:lnTo>
                <a:lnTo>
                  <a:pt x="402028" y="1465689"/>
                </a:lnTo>
                <a:lnTo>
                  <a:pt x="425643" y="1463709"/>
                </a:lnTo>
                <a:lnTo>
                  <a:pt x="472281" y="1449149"/>
                </a:lnTo>
                <a:lnTo>
                  <a:pt x="510439" y="1430121"/>
                </a:lnTo>
                <a:lnTo>
                  <a:pt x="524956" y="1420935"/>
                </a:lnTo>
                <a:lnTo>
                  <a:pt x="534679" y="1414966"/>
                </a:lnTo>
                <a:lnTo>
                  <a:pt x="537875" y="1412822"/>
                </a:lnTo>
                <a:lnTo>
                  <a:pt x="539296" y="1410996"/>
                </a:lnTo>
                <a:lnTo>
                  <a:pt x="542028" y="1406772"/>
                </a:lnTo>
                <a:lnTo>
                  <a:pt x="547599" y="1398997"/>
                </a:lnTo>
                <a:lnTo>
                  <a:pt x="554793" y="1390143"/>
                </a:lnTo>
                <a:lnTo>
                  <a:pt x="563230" y="1378709"/>
                </a:lnTo>
                <a:lnTo>
                  <a:pt x="573262" y="1366303"/>
                </a:lnTo>
                <a:lnTo>
                  <a:pt x="593021" y="1339972"/>
                </a:lnTo>
                <a:lnTo>
                  <a:pt x="604676" y="1326488"/>
                </a:lnTo>
                <a:lnTo>
                  <a:pt x="614555" y="1313323"/>
                </a:lnTo>
                <a:lnTo>
                  <a:pt x="626365" y="1300498"/>
                </a:lnTo>
                <a:lnTo>
                  <a:pt x="635134" y="1290478"/>
                </a:lnTo>
                <a:lnTo>
                  <a:pt x="644059" y="1281117"/>
                </a:lnTo>
                <a:lnTo>
                  <a:pt x="651741" y="1274337"/>
                </a:lnTo>
                <a:lnTo>
                  <a:pt x="658110" y="1269953"/>
                </a:lnTo>
                <a:lnTo>
                  <a:pt x="663395" y="1268709"/>
                </a:lnTo>
                <a:lnTo>
                  <a:pt x="717995" y="1272362"/>
                </a:lnTo>
                <a:lnTo>
                  <a:pt x="781123" y="1272715"/>
                </a:lnTo>
                <a:lnTo>
                  <a:pt x="849333" y="1271075"/>
                </a:lnTo>
                <a:lnTo>
                  <a:pt x="918631" y="1266197"/>
                </a:lnTo>
                <a:lnTo>
                  <a:pt x="985399" y="1258433"/>
                </a:lnTo>
                <a:lnTo>
                  <a:pt x="1046084" y="1248521"/>
                </a:lnTo>
                <a:lnTo>
                  <a:pt x="1096849" y="1235773"/>
                </a:lnTo>
                <a:lnTo>
                  <a:pt x="1134053" y="1220551"/>
                </a:lnTo>
                <a:lnTo>
                  <a:pt x="1204288" y="1180247"/>
                </a:lnTo>
                <a:lnTo>
                  <a:pt x="1241160" y="1155755"/>
                </a:lnTo>
                <a:lnTo>
                  <a:pt x="1283425" y="1122733"/>
                </a:lnTo>
                <a:lnTo>
                  <a:pt x="1321722" y="1088467"/>
                </a:lnTo>
                <a:lnTo>
                  <a:pt x="1350260" y="1060129"/>
                </a:lnTo>
                <a:lnTo>
                  <a:pt x="1409606" y="997150"/>
                </a:lnTo>
                <a:lnTo>
                  <a:pt x="1422677" y="981821"/>
                </a:lnTo>
                <a:lnTo>
                  <a:pt x="1449462" y="953895"/>
                </a:lnTo>
                <a:lnTo>
                  <a:pt x="1479297" y="923094"/>
                </a:lnTo>
                <a:lnTo>
                  <a:pt x="1496839" y="911038"/>
                </a:lnTo>
                <a:lnTo>
                  <a:pt x="1556256" y="911459"/>
                </a:lnTo>
                <a:lnTo>
                  <a:pt x="1615378" y="910517"/>
                </a:lnTo>
                <a:lnTo>
                  <a:pt x="1670807" y="909719"/>
                </a:lnTo>
                <a:lnTo>
                  <a:pt x="1723999" y="907279"/>
                </a:lnTo>
                <a:lnTo>
                  <a:pt x="1776847" y="903489"/>
                </a:lnTo>
                <a:lnTo>
                  <a:pt x="1823815" y="898189"/>
                </a:lnTo>
                <a:lnTo>
                  <a:pt x="1870279" y="890860"/>
                </a:lnTo>
                <a:lnTo>
                  <a:pt x="1912430" y="880936"/>
                </a:lnTo>
                <a:lnTo>
                  <a:pt x="1970877" y="861407"/>
                </a:lnTo>
                <a:lnTo>
                  <a:pt x="2024509" y="837255"/>
                </a:lnTo>
                <a:lnTo>
                  <a:pt x="2070322" y="811333"/>
                </a:lnTo>
                <a:lnTo>
                  <a:pt x="2110207" y="783923"/>
                </a:lnTo>
                <a:lnTo>
                  <a:pt x="2143401" y="759531"/>
                </a:lnTo>
                <a:lnTo>
                  <a:pt x="2183274" y="724208"/>
                </a:lnTo>
                <a:lnTo>
                  <a:pt x="2295306" y="546496"/>
                </a:lnTo>
                <a:lnTo>
                  <a:pt x="2349760" y="549527"/>
                </a:lnTo>
                <a:lnTo>
                  <a:pt x="2403709" y="550519"/>
                </a:lnTo>
                <a:lnTo>
                  <a:pt x="2455470" y="549859"/>
                </a:lnTo>
                <a:lnTo>
                  <a:pt x="2506911" y="547841"/>
                </a:lnTo>
                <a:lnTo>
                  <a:pt x="2552754" y="544974"/>
                </a:lnTo>
                <a:lnTo>
                  <a:pt x="2596169" y="540521"/>
                </a:lnTo>
                <a:lnTo>
                  <a:pt x="2637395" y="534415"/>
                </a:lnTo>
                <a:lnTo>
                  <a:pt x="2709071" y="516824"/>
                </a:lnTo>
                <a:lnTo>
                  <a:pt x="2751860" y="500982"/>
                </a:lnTo>
                <a:lnTo>
                  <a:pt x="2797171" y="481662"/>
                </a:lnTo>
                <a:lnTo>
                  <a:pt x="2843790" y="459161"/>
                </a:lnTo>
                <a:lnTo>
                  <a:pt x="2888380" y="435685"/>
                </a:lnTo>
                <a:lnTo>
                  <a:pt x="2929401" y="412334"/>
                </a:lnTo>
                <a:lnTo>
                  <a:pt x="2961252" y="390425"/>
                </a:lnTo>
                <a:lnTo>
                  <a:pt x="2991335" y="361007"/>
                </a:lnTo>
                <a:lnTo>
                  <a:pt x="3003369" y="348806"/>
                </a:lnTo>
                <a:lnTo>
                  <a:pt x="3027933" y="319962"/>
                </a:lnTo>
                <a:lnTo>
                  <a:pt x="3042815" y="303480"/>
                </a:lnTo>
                <a:lnTo>
                  <a:pt x="3058997" y="285977"/>
                </a:lnTo>
                <a:lnTo>
                  <a:pt x="3087634" y="250415"/>
                </a:lnTo>
                <a:lnTo>
                  <a:pt x="3101791" y="231947"/>
                </a:lnTo>
                <a:lnTo>
                  <a:pt x="3116109" y="214166"/>
                </a:lnTo>
                <a:lnTo>
                  <a:pt x="3127016" y="197179"/>
                </a:lnTo>
                <a:lnTo>
                  <a:pt x="3138247" y="181567"/>
                </a:lnTo>
                <a:lnTo>
                  <a:pt x="3145985" y="167493"/>
                </a:lnTo>
                <a:lnTo>
                  <a:pt x="3152178" y="154499"/>
                </a:lnTo>
                <a:lnTo>
                  <a:pt x="3155286" y="143684"/>
                </a:lnTo>
                <a:lnTo>
                  <a:pt x="3155223" y="135773"/>
                </a:lnTo>
                <a:close/>
              </a:path>
            </a:pathLst>
          </a:custGeom>
          <a:solidFill>
            <a:srgbClr val="FFFFFF"/>
          </a:solidFill>
        </p:spPr>
        <p:txBody>
          <a:bodyPr wrap="square" lIns="0" tIns="0" rIns="0" bIns="0" rtlCol="0"/>
          <a:lstStyle/>
          <a:p>
            <a:endParaRPr/>
          </a:p>
        </p:txBody>
      </p:sp>
      <p:sp>
        <p:nvSpPr>
          <p:cNvPr id="19" name="object 19"/>
          <p:cNvSpPr/>
          <p:nvPr/>
        </p:nvSpPr>
        <p:spPr>
          <a:xfrm>
            <a:off x="3837356" y="4616834"/>
            <a:ext cx="3081989" cy="1406170"/>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7182104" y="4557672"/>
            <a:ext cx="1496060" cy="585470"/>
          </a:xfrm>
          <a:prstGeom prst="rect">
            <a:avLst/>
          </a:prstGeom>
        </p:spPr>
        <p:txBody>
          <a:bodyPr vert="horz" wrap="square" lIns="0" tIns="0" rIns="0" bIns="0" rtlCol="0">
            <a:spAutoFit/>
          </a:bodyPr>
          <a:lstStyle/>
          <a:p>
            <a:pPr marL="12700">
              <a:lnSpc>
                <a:spcPct val="100000"/>
              </a:lnSpc>
            </a:pPr>
            <a:r>
              <a:rPr sz="2000" b="1" dirty="0">
                <a:latin typeface="Arial"/>
                <a:cs typeface="Arial"/>
              </a:rPr>
              <a:t>N</a:t>
            </a:r>
            <a:r>
              <a:rPr sz="2000" b="1" spc="-10" dirty="0">
                <a:latin typeface="Arial"/>
                <a:cs typeface="Arial"/>
              </a:rPr>
              <a:t>e</a:t>
            </a:r>
            <a:r>
              <a:rPr sz="2000" b="1" dirty="0">
                <a:latin typeface="Arial"/>
                <a:cs typeface="Arial"/>
              </a:rPr>
              <a:t>w</a:t>
            </a:r>
            <a:r>
              <a:rPr sz="2000" b="1" spc="-20" dirty="0">
                <a:latin typeface="Arial"/>
                <a:cs typeface="Arial"/>
              </a:rPr>
              <a:t> </a:t>
            </a:r>
            <a:r>
              <a:rPr sz="2000" b="1" spc="30" dirty="0">
                <a:latin typeface="Arial"/>
                <a:cs typeface="Arial"/>
              </a:rPr>
              <a:t>w</a:t>
            </a:r>
            <a:r>
              <a:rPr sz="2000" b="1" spc="-15" dirty="0">
                <a:latin typeface="Arial"/>
                <a:cs typeface="Arial"/>
              </a:rPr>
              <a:t>e</a:t>
            </a:r>
            <a:r>
              <a:rPr sz="2000" b="1" dirty="0">
                <a:latin typeface="Arial"/>
                <a:cs typeface="Arial"/>
              </a:rPr>
              <a:t>l</a:t>
            </a:r>
            <a:r>
              <a:rPr sz="2000" b="1" spc="-15" dirty="0">
                <a:latin typeface="Arial"/>
                <a:cs typeface="Arial"/>
              </a:rPr>
              <a:t>f</a:t>
            </a:r>
            <a:r>
              <a:rPr sz="2000" b="1" dirty="0">
                <a:latin typeface="Arial"/>
                <a:cs typeface="Arial"/>
              </a:rPr>
              <a:t>are</a:t>
            </a:r>
            <a:endParaRPr sz="2000">
              <a:latin typeface="Arial"/>
              <a:cs typeface="Arial"/>
            </a:endParaRPr>
          </a:p>
          <a:p>
            <a:pPr marL="12700">
              <a:lnSpc>
                <a:spcPct val="100000"/>
              </a:lnSpc>
            </a:pPr>
            <a:r>
              <a:rPr sz="2000" b="1" dirty="0">
                <a:latin typeface="Arial"/>
                <a:cs typeface="Arial"/>
              </a:rPr>
              <a:t>solutions</a:t>
            </a:r>
            <a:endParaRPr sz="2000">
              <a:latin typeface="Arial"/>
              <a:cs typeface="Arial"/>
            </a:endParaRPr>
          </a:p>
        </p:txBody>
      </p:sp>
      <p:sp>
        <p:nvSpPr>
          <p:cNvPr id="21" name="object 21"/>
          <p:cNvSpPr/>
          <p:nvPr/>
        </p:nvSpPr>
        <p:spPr>
          <a:xfrm>
            <a:off x="8460485" y="6168466"/>
            <a:ext cx="564273" cy="62870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80340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695944" cy="246887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47485" y="1824482"/>
            <a:ext cx="2876550" cy="714375"/>
          </a:xfrm>
          <a:custGeom>
            <a:avLst/>
            <a:gdLst/>
            <a:ahLst/>
            <a:cxnLst/>
            <a:rect l="l" t="t" r="r" b="b"/>
            <a:pathLst>
              <a:path w="2876550" h="714375">
                <a:moveTo>
                  <a:pt x="2876422" y="0"/>
                </a:moveTo>
                <a:lnTo>
                  <a:pt x="2869945" y="0"/>
                </a:lnTo>
                <a:lnTo>
                  <a:pt x="2748788" y="20065"/>
                </a:lnTo>
                <a:lnTo>
                  <a:pt x="2625470" y="42417"/>
                </a:lnTo>
                <a:lnTo>
                  <a:pt x="2370455" y="91439"/>
                </a:lnTo>
                <a:lnTo>
                  <a:pt x="2102485" y="149478"/>
                </a:lnTo>
                <a:lnTo>
                  <a:pt x="1821941" y="216407"/>
                </a:lnTo>
                <a:lnTo>
                  <a:pt x="1564639" y="281177"/>
                </a:lnTo>
                <a:lnTo>
                  <a:pt x="841883" y="443991"/>
                </a:lnTo>
                <a:lnTo>
                  <a:pt x="620775" y="488695"/>
                </a:lnTo>
                <a:lnTo>
                  <a:pt x="199771" y="566801"/>
                </a:lnTo>
                <a:lnTo>
                  <a:pt x="0" y="600201"/>
                </a:lnTo>
                <a:lnTo>
                  <a:pt x="270001" y="638175"/>
                </a:lnTo>
                <a:lnTo>
                  <a:pt x="397510" y="653795"/>
                </a:lnTo>
                <a:lnTo>
                  <a:pt x="644143" y="680592"/>
                </a:lnTo>
                <a:lnTo>
                  <a:pt x="873760" y="698372"/>
                </a:lnTo>
                <a:lnTo>
                  <a:pt x="984249" y="705103"/>
                </a:lnTo>
                <a:lnTo>
                  <a:pt x="1092708" y="709548"/>
                </a:lnTo>
                <a:lnTo>
                  <a:pt x="1296796" y="713993"/>
                </a:lnTo>
                <a:lnTo>
                  <a:pt x="1394587" y="713993"/>
                </a:lnTo>
                <a:lnTo>
                  <a:pt x="1583816" y="709548"/>
                </a:lnTo>
                <a:lnTo>
                  <a:pt x="1673097" y="705103"/>
                </a:lnTo>
                <a:lnTo>
                  <a:pt x="1843150" y="691641"/>
                </a:lnTo>
                <a:lnTo>
                  <a:pt x="1926082" y="682751"/>
                </a:lnTo>
                <a:lnTo>
                  <a:pt x="2083435" y="660400"/>
                </a:lnTo>
                <a:lnTo>
                  <a:pt x="2232152" y="633729"/>
                </a:lnTo>
                <a:lnTo>
                  <a:pt x="2372487" y="602488"/>
                </a:lnTo>
                <a:lnTo>
                  <a:pt x="2506471" y="566801"/>
                </a:lnTo>
                <a:lnTo>
                  <a:pt x="2633980" y="526541"/>
                </a:lnTo>
                <a:lnTo>
                  <a:pt x="2755138" y="481964"/>
                </a:lnTo>
                <a:lnTo>
                  <a:pt x="2872105" y="435101"/>
                </a:lnTo>
                <a:lnTo>
                  <a:pt x="2876422" y="432815"/>
                </a:lnTo>
                <a:lnTo>
                  <a:pt x="2876422" y="0"/>
                </a:lnTo>
                <a:close/>
              </a:path>
            </a:pathLst>
          </a:custGeom>
          <a:solidFill>
            <a:srgbClr val="C5E7FB"/>
          </a:solidFill>
        </p:spPr>
        <p:txBody>
          <a:bodyPr wrap="square" lIns="0" tIns="0" rIns="0" bIns="0" rtlCol="0"/>
          <a:lstStyle/>
          <a:p>
            <a:endParaRPr/>
          </a:p>
        </p:txBody>
      </p:sp>
      <p:sp>
        <p:nvSpPr>
          <p:cNvPr id="4" name="object 4"/>
          <p:cNvSpPr/>
          <p:nvPr/>
        </p:nvSpPr>
        <p:spPr>
          <a:xfrm>
            <a:off x="2619375" y="1696211"/>
            <a:ext cx="5544820" cy="850265"/>
          </a:xfrm>
          <a:custGeom>
            <a:avLst/>
            <a:gdLst/>
            <a:ahLst/>
            <a:cxnLst/>
            <a:rect l="l" t="t" r="r" b="b"/>
            <a:pathLst>
              <a:path w="5544820" h="850264">
                <a:moveTo>
                  <a:pt x="852424" y="0"/>
                </a:moveTo>
                <a:lnTo>
                  <a:pt x="684529" y="0"/>
                </a:lnTo>
                <a:lnTo>
                  <a:pt x="527176" y="4445"/>
                </a:lnTo>
                <a:lnTo>
                  <a:pt x="380492" y="11049"/>
                </a:lnTo>
                <a:lnTo>
                  <a:pt x="244475" y="22225"/>
                </a:lnTo>
                <a:lnTo>
                  <a:pt x="116839" y="35687"/>
                </a:lnTo>
                <a:lnTo>
                  <a:pt x="0" y="53466"/>
                </a:lnTo>
                <a:lnTo>
                  <a:pt x="333756" y="95885"/>
                </a:lnTo>
                <a:lnTo>
                  <a:pt x="693038" y="156083"/>
                </a:lnTo>
                <a:lnTo>
                  <a:pt x="1077849" y="234187"/>
                </a:lnTo>
                <a:lnTo>
                  <a:pt x="1281938" y="278891"/>
                </a:lnTo>
                <a:lnTo>
                  <a:pt x="1866519" y="421639"/>
                </a:lnTo>
                <a:lnTo>
                  <a:pt x="2559558" y="575690"/>
                </a:lnTo>
                <a:lnTo>
                  <a:pt x="2723261" y="606933"/>
                </a:lnTo>
                <a:lnTo>
                  <a:pt x="2878454" y="638175"/>
                </a:lnTo>
                <a:lnTo>
                  <a:pt x="3031616" y="667130"/>
                </a:lnTo>
                <a:lnTo>
                  <a:pt x="3324987" y="716152"/>
                </a:lnTo>
                <a:lnTo>
                  <a:pt x="3465322" y="738504"/>
                </a:lnTo>
                <a:lnTo>
                  <a:pt x="3733165" y="774191"/>
                </a:lnTo>
                <a:lnTo>
                  <a:pt x="3986149" y="805434"/>
                </a:lnTo>
                <a:lnTo>
                  <a:pt x="4107306" y="816610"/>
                </a:lnTo>
                <a:lnTo>
                  <a:pt x="4336923" y="834516"/>
                </a:lnTo>
                <a:lnTo>
                  <a:pt x="4447413" y="841121"/>
                </a:lnTo>
                <a:lnTo>
                  <a:pt x="4660010" y="850138"/>
                </a:lnTo>
                <a:lnTo>
                  <a:pt x="4857750" y="850138"/>
                </a:lnTo>
                <a:lnTo>
                  <a:pt x="5044821" y="845565"/>
                </a:lnTo>
                <a:lnTo>
                  <a:pt x="5134102" y="841121"/>
                </a:lnTo>
                <a:lnTo>
                  <a:pt x="5221351" y="834516"/>
                </a:lnTo>
                <a:lnTo>
                  <a:pt x="5467984" y="807720"/>
                </a:lnTo>
                <a:lnTo>
                  <a:pt x="5544439" y="796543"/>
                </a:lnTo>
                <a:lnTo>
                  <a:pt x="5297805" y="765301"/>
                </a:lnTo>
                <a:lnTo>
                  <a:pt x="5036311" y="727328"/>
                </a:lnTo>
                <a:lnTo>
                  <a:pt x="4468749" y="629158"/>
                </a:lnTo>
                <a:lnTo>
                  <a:pt x="3835146" y="497586"/>
                </a:lnTo>
                <a:lnTo>
                  <a:pt x="2850896" y="263271"/>
                </a:lnTo>
                <a:lnTo>
                  <a:pt x="2583053" y="205232"/>
                </a:lnTo>
                <a:lnTo>
                  <a:pt x="2327910" y="156083"/>
                </a:lnTo>
                <a:lnTo>
                  <a:pt x="2204592" y="133858"/>
                </a:lnTo>
                <a:lnTo>
                  <a:pt x="2083435" y="113791"/>
                </a:lnTo>
                <a:lnTo>
                  <a:pt x="1966467" y="95885"/>
                </a:lnTo>
                <a:lnTo>
                  <a:pt x="1628394" y="51308"/>
                </a:lnTo>
                <a:lnTo>
                  <a:pt x="1417954" y="31241"/>
                </a:lnTo>
                <a:lnTo>
                  <a:pt x="1220215" y="15621"/>
                </a:lnTo>
                <a:lnTo>
                  <a:pt x="1030986" y="4445"/>
                </a:lnTo>
                <a:lnTo>
                  <a:pt x="852424" y="0"/>
                </a:lnTo>
                <a:close/>
              </a:path>
            </a:pathLst>
          </a:custGeom>
          <a:solidFill>
            <a:srgbClr val="C5E7FB"/>
          </a:solidFill>
        </p:spPr>
        <p:txBody>
          <a:bodyPr wrap="square" lIns="0" tIns="0" rIns="0" bIns="0" rtlCol="0"/>
          <a:lstStyle/>
          <a:p>
            <a:endParaRPr/>
          </a:p>
        </p:txBody>
      </p:sp>
      <p:sp>
        <p:nvSpPr>
          <p:cNvPr id="5" name="object 5"/>
          <p:cNvSpPr/>
          <p:nvPr/>
        </p:nvSpPr>
        <p:spPr>
          <a:xfrm>
            <a:off x="2828670" y="1708404"/>
            <a:ext cx="5467985" cy="774700"/>
          </a:xfrm>
          <a:custGeom>
            <a:avLst/>
            <a:gdLst/>
            <a:ahLst/>
            <a:cxnLst/>
            <a:rect l="l" t="t" r="r" b="b"/>
            <a:pathLst>
              <a:path w="5467984" h="774700">
                <a:moveTo>
                  <a:pt x="0" y="78105"/>
                </a:moveTo>
                <a:lnTo>
                  <a:pt x="19177" y="73660"/>
                </a:lnTo>
                <a:lnTo>
                  <a:pt x="76581" y="62484"/>
                </a:lnTo>
                <a:lnTo>
                  <a:pt x="174371" y="46862"/>
                </a:lnTo>
                <a:lnTo>
                  <a:pt x="238125" y="37973"/>
                </a:lnTo>
                <a:lnTo>
                  <a:pt x="312547" y="29083"/>
                </a:lnTo>
                <a:lnTo>
                  <a:pt x="395478" y="22351"/>
                </a:lnTo>
                <a:lnTo>
                  <a:pt x="491108" y="15621"/>
                </a:lnTo>
                <a:lnTo>
                  <a:pt x="595376" y="9017"/>
                </a:lnTo>
                <a:lnTo>
                  <a:pt x="712216" y="4445"/>
                </a:lnTo>
                <a:lnTo>
                  <a:pt x="839851" y="2286"/>
                </a:lnTo>
                <a:lnTo>
                  <a:pt x="978027" y="0"/>
                </a:lnTo>
                <a:lnTo>
                  <a:pt x="1126870" y="2286"/>
                </a:lnTo>
                <a:lnTo>
                  <a:pt x="1286256" y="6731"/>
                </a:lnTo>
                <a:lnTo>
                  <a:pt x="1458468" y="15621"/>
                </a:lnTo>
                <a:lnTo>
                  <a:pt x="1641348" y="26797"/>
                </a:lnTo>
                <a:lnTo>
                  <a:pt x="1834769" y="44704"/>
                </a:lnTo>
                <a:lnTo>
                  <a:pt x="2041017" y="64770"/>
                </a:lnTo>
                <a:lnTo>
                  <a:pt x="2259965" y="89281"/>
                </a:lnTo>
                <a:lnTo>
                  <a:pt x="2489581" y="118237"/>
                </a:lnTo>
                <a:lnTo>
                  <a:pt x="2731897" y="154050"/>
                </a:lnTo>
                <a:lnTo>
                  <a:pt x="2984881" y="194183"/>
                </a:lnTo>
                <a:lnTo>
                  <a:pt x="3250692" y="241046"/>
                </a:lnTo>
                <a:lnTo>
                  <a:pt x="3529203" y="296799"/>
                </a:lnTo>
                <a:lnTo>
                  <a:pt x="3820413" y="356997"/>
                </a:lnTo>
                <a:lnTo>
                  <a:pt x="4124452" y="423925"/>
                </a:lnTo>
                <a:lnTo>
                  <a:pt x="4441189" y="499872"/>
                </a:lnTo>
                <a:lnTo>
                  <a:pt x="4770755" y="582422"/>
                </a:lnTo>
                <a:lnTo>
                  <a:pt x="5113020" y="673862"/>
                </a:lnTo>
                <a:lnTo>
                  <a:pt x="5467984" y="774319"/>
                </a:lnTo>
              </a:path>
            </a:pathLst>
          </a:custGeom>
          <a:ln w="12699">
            <a:solidFill>
              <a:srgbClr val="FFFFFF"/>
            </a:solidFill>
          </a:ln>
        </p:spPr>
        <p:txBody>
          <a:bodyPr wrap="square" lIns="0" tIns="0" rIns="0" bIns="0" rtlCol="0"/>
          <a:lstStyle/>
          <a:p>
            <a:endParaRPr/>
          </a:p>
        </p:txBody>
      </p:sp>
      <p:sp>
        <p:nvSpPr>
          <p:cNvPr id="6" name="object 6"/>
          <p:cNvSpPr/>
          <p:nvPr/>
        </p:nvSpPr>
        <p:spPr>
          <a:xfrm>
            <a:off x="5609463" y="1695069"/>
            <a:ext cx="3308350" cy="651510"/>
          </a:xfrm>
          <a:custGeom>
            <a:avLst/>
            <a:gdLst/>
            <a:ahLst/>
            <a:cxnLst/>
            <a:rect l="l" t="t" r="r" b="b"/>
            <a:pathLst>
              <a:path w="3308350" h="651510">
                <a:moveTo>
                  <a:pt x="0" y="651509"/>
                </a:moveTo>
                <a:lnTo>
                  <a:pt x="95631" y="624713"/>
                </a:lnTo>
                <a:lnTo>
                  <a:pt x="357250" y="555625"/>
                </a:lnTo>
                <a:lnTo>
                  <a:pt x="537845" y="508761"/>
                </a:lnTo>
                <a:lnTo>
                  <a:pt x="746251" y="457453"/>
                </a:lnTo>
                <a:lnTo>
                  <a:pt x="978027" y="401573"/>
                </a:lnTo>
                <a:lnTo>
                  <a:pt x="1226692" y="341375"/>
                </a:lnTo>
                <a:lnTo>
                  <a:pt x="1490344" y="283336"/>
                </a:lnTo>
                <a:lnTo>
                  <a:pt x="1760346" y="225297"/>
                </a:lnTo>
                <a:lnTo>
                  <a:pt x="2036698" y="171830"/>
                </a:lnTo>
                <a:lnTo>
                  <a:pt x="2310891" y="120522"/>
                </a:lnTo>
                <a:lnTo>
                  <a:pt x="2447036" y="98170"/>
                </a:lnTo>
                <a:lnTo>
                  <a:pt x="2578862" y="75818"/>
                </a:lnTo>
                <a:lnTo>
                  <a:pt x="2710688" y="58038"/>
                </a:lnTo>
                <a:lnTo>
                  <a:pt x="2838195" y="40131"/>
                </a:lnTo>
                <a:lnTo>
                  <a:pt x="2963671" y="26796"/>
                </a:lnTo>
                <a:lnTo>
                  <a:pt x="3082670" y="15620"/>
                </a:lnTo>
                <a:lnTo>
                  <a:pt x="3197479" y="6730"/>
                </a:lnTo>
                <a:lnTo>
                  <a:pt x="3307968" y="0"/>
                </a:lnTo>
              </a:path>
            </a:pathLst>
          </a:custGeom>
          <a:ln w="12699">
            <a:solidFill>
              <a:srgbClr val="FFFFFF"/>
            </a:solidFill>
          </a:ln>
        </p:spPr>
        <p:txBody>
          <a:bodyPr wrap="square" lIns="0" tIns="0" rIns="0" bIns="0" rtlCol="0"/>
          <a:lstStyle/>
          <a:p>
            <a:endParaRPr/>
          </a:p>
        </p:txBody>
      </p:sp>
      <p:sp>
        <p:nvSpPr>
          <p:cNvPr id="7" name="object 7"/>
          <p:cNvSpPr/>
          <p:nvPr/>
        </p:nvSpPr>
        <p:spPr>
          <a:xfrm>
            <a:off x="211670" y="1679448"/>
            <a:ext cx="8723630" cy="1330325"/>
          </a:xfrm>
          <a:custGeom>
            <a:avLst/>
            <a:gdLst/>
            <a:ahLst/>
            <a:cxnLst/>
            <a:rect l="l" t="t" r="r" b="b"/>
            <a:pathLst>
              <a:path w="8723630" h="1330325">
                <a:moveTo>
                  <a:pt x="1556042" y="0"/>
                </a:moveTo>
                <a:lnTo>
                  <a:pt x="1402753" y="0"/>
                </a:lnTo>
                <a:lnTo>
                  <a:pt x="1258100" y="4444"/>
                </a:lnTo>
                <a:lnTo>
                  <a:pt x="1121829" y="11175"/>
                </a:lnTo>
                <a:lnTo>
                  <a:pt x="874890" y="33400"/>
                </a:lnTo>
                <a:lnTo>
                  <a:pt x="762063" y="49022"/>
                </a:lnTo>
                <a:lnTo>
                  <a:pt x="659891" y="64642"/>
                </a:lnTo>
                <a:lnTo>
                  <a:pt x="564095" y="82550"/>
                </a:lnTo>
                <a:lnTo>
                  <a:pt x="478955" y="102615"/>
                </a:lnTo>
                <a:lnTo>
                  <a:pt x="398056" y="120523"/>
                </a:lnTo>
                <a:lnTo>
                  <a:pt x="327812" y="140588"/>
                </a:lnTo>
                <a:lnTo>
                  <a:pt x="206476" y="178435"/>
                </a:lnTo>
                <a:lnTo>
                  <a:pt x="157518" y="196341"/>
                </a:lnTo>
                <a:lnTo>
                  <a:pt x="51079" y="240918"/>
                </a:lnTo>
                <a:lnTo>
                  <a:pt x="0" y="267715"/>
                </a:lnTo>
                <a:lnTo>
                  <a:pt x="0" y="1329816"/>
                </a:lnTo>
                <a:lnTo>
                  <a:pt x="8719096" y="1329816"/>
                </a:lnTo>
                <a:lnTo>
                  <a:pt x="8723414" y="1323213"/>
                </a:lnTo>
                <a:lnTo>
                  <a:pt x="8723414" y="850138"/>
                </a:lnTo>
                <a:lnTo>
                  <a:pt x="7182142" y="850138"/>
                </a:lnTo>
                <a:lnTo>
                  <a:pt x="7043839" y="847851"/>
                </a:lnTo>
                <a:lnTo>
                  <a:pt x="6899059" y="843406"/>
                </a:lnTo>
                <a:lnTo>
                  <a:pt x="6750088" y="836676"/>
                </a:lnTo>
                <a:lnTo>
                  <a:pt x="6594640" y="825626"/>
                </a:lnTo>
                <a:lnTo>
                  <a:pt x="6260503" y="792099"/>
                </a:lnTo>
                <a:lnTo>
                  <a:pt x="5900712" y="745236"/>
                </a:lnTo>
                <a:lnTo>
                  <a:pt x="5709196" y="716279"/>
                </a:lnTo>
                <a:lnTo>
                  <a:pt x="5509044" y="682751"/>
                </a:lnTo>
                <a:lnTo>
                  <a:pt x="5302542" y="644778"/>
                </a:lnTo>
                <a:lnTo>
                  <a:pt x="4861979" y="557784"/>
                </a:lnTo>
                <a:lnTo>
                  <a:pt x="4136047" y="394969"/>
                </a:lnTo>
                <a:lnTo>
                  <a:pt x="3614458" y="267715"/>
                </a:lnTo>
                <a:lnTo>
                  <a:pt x="3122841" y="165100"/>
                </a:lnTo>
                <a:lnTo>
                  <a:pt x="2892844" y="124967"/>
                </a:lnTo>
                <a:lnTo>
                  <a:pt x="2673642" y="91439"/>
                </a:lnTo>
                <a:lnTo>
                  <a:pt x="2462949" y="62484"/>
                </a:lnTo>
                <a:lnTo>
                  <a:pt x="2262797" y="40131"/>
                </a:lnTo>
                <a:lnTo>
                  <a:pt x="2073313" y="22351"/>
                </a:lnTo>
                <a:lnTo>
                  <a:pt x="1719999" y="2159"/>
                </a:lnTo>
                <a:lnTo>
                  <a:pt x="1556042" y="0"/>
                </a:lnTo>
                <a:close/>
              </a:path>
              <a:path w="8723630" h="1330325">
                <a:moveTo>
                  <a:pt x="8723414" y="568960"/>
                </a:moveTo>
                <a:lnTo>
                  <a:pt x="8638197" y="604647"/>
                </a:lnTo>
                <a:lnTo>
                  <a:pt x="8557298" y="635888"/>
                </a:lnTo>
                <a:lnTo>
                  <a:pt x="8472208" y="664972"/>
                </a:lnTo>
                <a:lnTo>
                  <a:pt x="8295551" y="718438"/>
                </a:lnTo>
                <a:lnTo>
                  <a:pt x="8201825" y="743076"/>
                </a:lnTo>
                <a:lnTo>
                  <a:pt x="8005991" y="783209"/>
                </a:lnTo>
                <a:lnTo>
                  <a:pt x="7901724" y="800988"/>
                </a:lnTo>
                <a:lnTo>
                  <a:pt x="7680363" y="827786"/>
                </a:lnTo>
                <a:lnTo>
                  <a:pt x="7441857" y="845692"/>
                </a:lnTo>
                <a:lnTo>
                  <a:pt x="7314222" y="850138"/>
                </a:lnTo>
                <a:lnTo>
                  <a:pt x="8723414" y="850138"/>
                </a:lnTo>
                <a:lnTo>
                  <a:pt x="8723414" y="56896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marL="2045970">
              <a:lnSpc>
                <a:spcPct val="100000"/>
              </a:lnSpc>
            </a:pPr>
            <a:r>
              <a:rPr spc="35" dirty="0"/>
              <a:t>Examples</a:t>
            </a:r>
          </a:p>
        </p:txBody>
      </p:sp>
      <p:sp>
        <p:nvSpPr>
          <p:cNvPr id="9" name="object 9"/>
          <p:cNvSpPr/>
          <p:nvPr/>
        </p:nvSpPr>
        <p:spPr>
          <a:xfrm>
            <a:off x="4125434" y="1599170"/>
            <a:ext cx="1052195" cy="2729865"/>
          </a:xfrm>
          <a:custGeom>
            <a:avLst/>
            <a:gdLst/>
            <a:ahLst/>
            <a:cxnLst/>
            <a:rect l="l" t="t" r="r" b="b"/>
            <a:pathLst>
              <a:path w="1052195" h="2729865">
                <a:moveTo>
                  <a:pt x="332773" y="1156"/>
                </a:moveTo>
                <a:lnTo>
                  <a:pt x="373527" y="0"/>
                </a:lnTo>
                <a:lnTo>
                  <a:pt x="414633" y="7776"/>
                </a:lnTo>
                <a:lnTo>
                  <a:pt x="455917" y="24152"/>
                </a:lnTo>
                <a:lnTo>
                  <a:pt x="497202" y="48795"/>
                </a:lnTo>
                <a:lnTo>
                  <a:pt x="538313" y="81372"/>
                </a:lnTo>
                <a:lnTo>
                  <a:pt x="579075" y="121551"/>
                </a:lnTo>
                <a:lnTo>
                  <a:pt x="619312" y="168997"/>
                </a:lnTo>
                <a:lnTo>
                  <a:pt x="658850" y="223378"/>
                </a:lnTo>
                <a:lnTo>
                  <a:pt x="697513" y="284361"/>
                </a:lnTo>
                <a:lnTo>
                  <a:pt x="735125" y="351613"/>
                </a:lnTo>
                <a:lnTo>
                  <a:pt x="771511" y="424801"/>
                </a:lnTo>
                <a:lnTo>
                  <a:pt x="806496" y="503591"/>
                </a:lnTo>
                <a:lnTo>
                  <a:pt x="839905" y="587652"/>
                </a:lnTo>
                <a:lnTo>
                  <a:pt x="871561" y="676650"/>
                </a:lnTo>
                <a:lnTo>
                  <a:pt x="901291" y="770252"/>
                </a:lnTo>
                <a:lnTo>
                  <a:pt x="928917" y="868125"/>
                </a:lnTo>
                <a:lnTo>
                  <a:pt x="954266" y="969936"/>
                </a:lnTo>
                <a:lnTo>
                  <a:pt x="977161" y="1075352"/>
                </a:lnTo>
                <a:lnTo>
                  <a:pt x="997428" y="1184040"/>
                </a:lnTo>
                <a:lnTo>
                  <a:pt x="1014890" y="1295667"/>
                </a:lnTo>
                <a:lnTo>
                  <a:pt x="1029110" y="1407736"/>
                </a:lnTo>
                <a:lnTo>
                  <a:pt x="1039818" y="1517763"/>
                </a:lnTo>
                <a:lnTo>
                  <a:pt x="1047089" y="1625380"/>
                </a:lnTo>
                <a:lnTo>
                  <a:pt x="1051000" y="1730217"/>
                </a:lnTo>
                <a:lnTo>
                  <a:pt x="1051627" y="1831907"/>
                </a:lnTo>
                <a:lnTo>
                  <a:pt x="1049047" y="1930079"/>
                </a:lnTo>
                <a:lnTo>
                  <a:pt x="1043335" y="2024365"/>
                </a:lnTo>
                <a:lnTo>
                  <a:pt x="1034568" y="2114396"/>
                </a:lnTo>
                <a:lnTo>
                  <a:pt x="1022823" y="2199804"/>
                </a:lnTo>
                <a:lnTo>
                  <a:pt x="1008175" y="2280219"/>
                </a:lnTo>
                <a:lnTo>
                  <a:pt x="990701" y="2355272"/>
                </a:lnTo>
                <a:lnTo>
                  <a:pt x="970478" y="2424594"/>
                </a:lnTo>
                <a:lnTo>
                  <a:pt x="947581" y="2487818"/>
                </a:lnTo>
                <a:lnTo>
                  <a:pt x="922087" y="2544573"/>
                </a:lnTo>
                <a:lnTo>
                  <a:pt x="894072" y="2594490"/>
                </a:lnTo>
                <a:lnTo>
                  <a:pt x="863612" y="2637202"/>
                </a:lnTo>
                <a:lnTo>
                  <a:pt x="830784" y="2672338"/>
                </a:lnTo>
                <a:lnTo>
                  <a:pt x="795664" y="2699531"/>
                </a:lnTo>
                <a:lnTo>
                  <a:pt x="758328" y="2718410"/>
                </a:lnTo>
                <a:lnTo>
                  <a:pt x="718853" y="2728608"/>
                </a:lnTo>
                <a:lnTo>
                  <a:pt x="678098" y="2729765"/>
                </a:lnTo>
                <a:lnTo>
                  <a:pt x="636990" y="2721988"/>
                </a:lnTo>
                <a:lnTo>
                  <a:pt x="595702" y="2705612"/>
                </a:lnTo>
                <a:lnTo>
                  <a:pt x="554413" y="2680969"/>
                </a:lnTo>
                <a:lnTo>
                  <a:pt x="513296" y="2648392"/>
                </a:lnTo>
                <a:lnTo>
                  <a:pt x="472528" y="2608214"/>
                </a:lnTo>
                <a:lnTo>
                  <a:pt x="432284" y="2560768"/>
                </a:lnTo>
                <a:lnTo>
                  <a:pt x="392740" y="2506387"/>
                </a:lnTo>
                <a:lnTo>
                  <a:pt x="354071" y="2445404"/>
                </a:lnTo>
                <a:lnTo>
                  <a:pt x="316454" y="2378152"/>
                </a:lnTo>
                <a:lnTo>
                  <a:pt x="280063" y="2304964"/>
                </a:lnTo>
                <a:lnTo>
                  <a:pt x="245075" y="2226173"/>
                </a:lnTo>
                <a:lnTo>
                  <a:pt x="211665" y="2142112"/>
                </a:lnTo>
                <a:lnTo>
                  <a:pt x="180009" y="2053114"/>
                </a:lnTo>
                <a:lnTo>
                  <a:pt x="150282" y="1959512"/>
                </a:lnTo>
                <a:lnTo>
                  <a:pt x="122660" y="1861639"/>
                </a:lnTo>
                <a:lnTo>
                  <a:pt x="97319" y="1759828"/>
                </a:lnTo>
                <a:lnTo>
                  <a:pt x="74434" y="1654412"/>
                </a:lnTo>
                <a:lnTo>
                  <a:pt x="54182" y="1545724"/>
                </a:lnTo>
                <a:lnTo>
                  <a:pt x="36736" y="1434097"/>
                </a:lnTo>
                <a:lnTo>
                  <a:pt x="22516" y="1322028"/>
                </a:lnTo>
                <a:lnTo>
                  <a:pt x="11809" y="1212001"/>
                </a:lnTo>
                <a:lnTo>
                  <a:pt x="4537" y="1104384"/>
                </a:lnTo>
                <a:lnTo>
                  <a:pt x="627" y="999547"/>
                </a:lnTo>
                <a:lnTo>
                  <a:pt x="0" y="897857"/>
                </a:lnTo>
                <a:lnTo>
                  <a:pt x="2580" y="799685"/>
                </a:lnTo>
                <a:lnTo>
                  <a:pt x="8292" y="705399"/>
                </a:lnTo>
                <a:lnTo>
                  <a:pt x="17058" y="615368"/>
                </a:lnTo>
                <a:lnTo>
                  <a:pt x="28804" y="529960"/>
                </a:lnTo>
                <a:lnTo>
                  <a:pt x="43451" y="449545"/>
                </a:lnTo>
                <a:lnTo>
                  <a:pt x="60925" y="374492"/>
                </a:lnTo>
                <a:lnTo>
                  <a:pt x="81149" y="305170"/>
                </a:lnTo>
                <a:lnTo>
                  <a:pt x="104046" y="241947"/>
                </a:lnTo>
                <a:lnTo>
                  <a:pt x="129540" y="185192"/>
                </a:lnTo>
                <a:lnTo>
                  <a:pt x="157555" y="135274"/>
                </a:lnTo>
                <a:lnTo>
                  <a:pt x="188015" y="92563"/>
                </a:lnTo>
                <a:lnTo>
                  <a:pt x="220843" y="57426"/>
                </a:lnTo>
                <a:lnTo>
                  <a:pt x="255962" y="30234"/>
                </a:lnTo>
                <a:lnTo>
                  <a:pt x="293298" y="11354"/>
                </a:lnTo>
                <a:lnTo>
                  <a:pt x="332773" y="1156"/>
                </a:lnTo>
                <a:close/>
              </a:path>
            </a:pathLst>
          </a:custGeom>
          <a:ln w="38100">
            <a:solidFill>
              <a:srgbClr val="31AD51"/>
            </a:solidFill>
          </a:ln>
        </p:spPr>
        <p:txBody>
          <a:bodyPr wrap="square" lIns="0" tIns="0" rIns="0" bIns="0" rtlCol="0"/>
          <a:lstStyle/>
          <a:p>
            <a:endParaRPr/>
          </a:p>
        </p:txBody>
      </p:sp>
      <p:sp>
        <p:nvSpPr>
          <p:cNvPr id="10" name="object 10"/>
          <p:cNvSpPr txBox="1"/>
          <p:nvPr/>
        </p:nvSpPr>
        <p:spPr>
          <a:xfrm>
            <a:off x="6224396" y="5617989"/>
            <a:ext cx="2285365" cy="696595"/>
          </a:xfrm>
          <a:prstGeom prst="rect">
            <a:avLst/>
          </a:prstGeom>
        </p:spPr>
        <p:txBody>
          <a:bodyPr vert="horz" wrap="square" lIns="0" tIns="0" rIns="0" bIns="0" rtlCol="0">
            <a:spAutoFit/>
          </a:bodyPr>
          <a:lstStyle/>
          <a:p>
            <a:pPr marL="12700" marR="5080">
              <a:lnSpc>
                <a:spcPct val="100000"/>
              </a:lnSpc>
            </a:pPr>
            <a:r>
              <a:rPr sz="2400" spc="85" dirty="0">
                <a:latin typeface="Times New Roman"/>
                <a:cs typeface="Times New Roman"/>
              </a:rPr>
              <a:t>Strat</a:t>
            </a:r>
            <a:r>
              <a:rPr sz="2400" spc="114" dirty="0">
                <a:latin typeface="Times New Roman"/>
                <a:cs typeface="Times New Roman"/>
              </a:rPr>
              <a:t>e</a:t>
            </a:r>
            <a:r>
              <a:rPr sz="2400" spc="-40" dirty="0">
                <a:latin typeface="Times New Roman"/>
                <a:cs typeface="Times New Roman"/>
              </a:rPr>
              <a:t>g</a:t>
            </a:r>
            <a:r>
              <a:rPr sz="2400" spc="-15" dirty="0">
                <a:latin typeface="Times New Roman"/>
                <a:cs typeface="Times New Roman"/>
              </a:rPr>
              <a:t>i</a:t>
            </a:r>
            <a:r>
              <a:rPr sz="2400" spc="10" dirty="0">
                <a:latin typeface="Times New Roman"/>
                <a:cs typeface="Times New Roman"/>
              </a:rPr>
              <a:t>c</a:t>
            </a:r>
            <a:r>
              <a:rPr sz="2400" spc="-90" dirty="0">
                <a:latin typeface="Times New Roman"/>
                <a:cs typeface="Times New Roman"/>
              </a:rPr>
              <a:t> </a:t>
            </a:r>
            <a:r>
              <a:rPr sz="2400" spc="135" dirty="0">
                <a:latin typeface="Times New Roman"/>
                <a:cs typeface="Times New Roman"/>
              </a:rPr>
              <a:t>por</a:t>
            </a:r>
            <a:r>
              <a:rPr sz="2400" spc="90" dirty="0">
                <a:latin typeface="Times New Roman"/>
                <a:cs typeface="Times New Roman"/>
              </a:rPr>
              <a:t>t</a:t>
            </a:r>
            <a:r>
              <a:rPr sz="2400" spc="5" dirty="0">
                <a:latin typeface="Times New Roman"/>
                <a:cs typeface="Times New Roman"/>
              </a:rPr>
              <a:t>ol</a:t>
            </a:r>
            <a:r>
              <a:rPr sz="2400" spc="-10" dirty="0">
                <a:latin typeface="Times New Roman"/>
                <a:cs typeface="Times New Roman"/>
              </a:rPr>
              <a:t>io </a:t>
            </a:r>
            <a:r>
              <a:rPr sz="2400" spc="145" dirty="0">
                <a:latin typeface="Times New Roman"/>
                <a:cs typeface="Times New Roman"/>
              </a:rPr>
              <a:t>at</a:t>
            </a:r>
            <a:r>
              <a:rPr sz="2400" spc="-85" dirty="0">
                <a:latin typeface="Times New Roman"/>
                <a:cs typeface="Times New Roman"/>
              </a:rPr>
              <a:t> </a:t>
            </a:r>
            <a:r>
              <a:rPr sz="2400" spc="60" dirty="0">
                <a:latin typeface="Times New Roman"/>
                <a:cs typeface="Times New Roman"/>
              </a:rPr>
              <a:t>po</a:t>
            </a:r>
            <a:r>
              <a:rPr sz="2400" spc="35" dirty="0">
                <a:latin typeface="Times New Roman"/>
                <a:cs typeface="Times New Roman"/>
              </a:rPr>
              <a:t>l</a:t>
            </a:r>
            <a:r>
              <a:rPr sz="2400" spc="20" dirty="0">
                <a:latin typeface="Times New Roman"/>
                <a:cs typeface="Times New Roman"/>
              </a:rPr>
              <a:t>i</a:t>
            </a:r>
            <a:r>
              <a:rPr sz="2400" spc="25" dirty="0">
                <a:latin typeface="Times New Roman"/>
                <a:cs typeface="Times New Roman"/>
              </a:rPr>
              <a:t>t</a:t>
            </a:r>
            <a:r>
              <a:rPr sz="2400" spc="-35" dirty="0">
                <a:latin typeface="Times New Roman"/>
                <a:cs typeface="Times New Roman"/>
              </a:rPr>
              <a:t>ical</a:t>
            </a:r>
            <a:r>
              <a:rPr sz="2400" spc="-85" dirty="0">
                <a:latin typeface="Times New Roman"/>
                <a:cs typeface="Times New Roman"/>
              </a:rPr>
              <a:t> </a:t>
            </a:r>
            <a:r>
              <a:rPr sz="2400" spc="10" dirty="0">
                <a:latin typeface="Times New Roman"/>
                <a:cs typeface="Times New Roman"/>
              </a:rPr>
              <a:t>l</a:t>
            </a:r>
            <a:r>
              <a:rPr sz="2400" spc="25" dirty="0">
                <a:latin typeface="Times New Roman"/>
                <a:cs typeface="Times New Roman"/>
              </a:rPr>
              <a:t>e</a:t>
            </a:r>
            <a:r>
              <a:rPr sz="2400" spc="55" dirty="0">
                <a:latin typeface="Times New Roman"/>
                <a:cs typeface="Times New Roman"/>
              </a:rPr>
              <a:t>ve</a:t>
            </a:r>
            <a:r>
              <a:rPr sz="2400" spc="-120" dirty="0">
                <a:latin typeface="Times New Roman"/>
                <a:cs typeface="Times New Roman"/>
              </a:rPr>
              <a:t>l</a:t>
            </a:r>
            <a:endParaRPr sz="2400">
              <a:latin typeface="Times New Roman"/>
              <a:cs typeface="Times New Roman"/>
            </a:endParaRPr>
          </a:p>
        </p:txBody>
      </p:sp>
      <p:sp>
        <p:nvSpPr>
          <p:cNvPr id="11" name="object 11"/>
          <p:cNvSpPr txBox="1"/>
          <p:nvPr/>
        </p:nvSpPr>
        <p:spPr>
          <a:xfrm>
            <a:off x="296976" y="6043185"/>
            <a:ext cx="5756910" cy="695960"/>
          </a:xfrm>
          <a:prstGeom prst="rect">
            <a:avLst/>
          </a:prstGeom>
        </p:spPr>
        <p:txBody>
          <a:bodyPr vert="horz" wrap="square" lIns="0" tIns="0" rIns="0" bIns="0" rtlCol="0">
            <a:spAutoFit/>
          </a:bodyPr>
          <a:lstStyle/>
          <a:p>
            <a:pPr marL="12700">
              <a:lnSpc>
                <a:spcPct val="100000"/>
              </a:lnSpc>
            </a:pPr>
            <a:r>
              <a:rPr sz="2400" spc="-245" dirty="0">
                <a:latin typeface="Times New Roman"/>
                <a:cs typeface="Times New Roman"/>
              </a:rPr>
              <a:t>D</a:t>
            </a:r>
            <a:r>
              <a:rPr sz="2400" spc="-90" dirty="0">
                <a:latin typeface="Times New Roman"/>
                <a:cs typeface="Times New Roman"/>
              </a:rPr>
              <a:t>i</a:t>
            </a:r>
            <a:r>
              <a:rPr sz="2400" spc="40" dirty="0">
                <a:latin typeface="Times New Roman"/>
                <a:cs typeface="Times New Roman"/>
              </a:rPr>
              <a:t>git</a:t>
            </a:r>
            <a:r>
              <a:rPr sz="2400" spc="-25" dirty="0">
                <a:latin typeface="Times New Roman"/>
                <a:cs typeface="Times New Roman"/>
              </a:rPr>
              <a:t>alis</a:t>
            </a:r>
            <a:r>
              <a:rPr sz="2400" spc="75" dirty="0">
                <a:latin typeface="Times New Roman"/>
                <a:cs typeface="Times New Roman"/>
              </a:rPr>
              <a:t>ation</a:t>
            </a:r>
            <a:r>
              <a:rPr sz="2400" spc="-110" dirty="0">
                <a:latin typeface="Times New Roman"/>
                <a:cs typeface="Times New Roman"/>
              </a:rPr>
              <a:t> </a:t>
            </a:r>
            <a:r>
              <a:rPr sz="2400" dirty="0">
                <a:latin typeface="Times New Roman"/>
                <a:cs typeface="Times New Roman"/>
              </a:rPr>
              <a:t>–</a:t>
            </a:r>
            <a:r>
              <a:rPr sz="2400" spc="-70" dirty="0">
                <a:latin typeface="Times New Roman"/>
                <a:cs typeface="Times New Roman"/>
              </a:rPr>
              <a:t> </a:t>
            </a:r>
            <a:r>
              <a:rPr sz="2400" spc="20" dirty="0">
                <a:latin typeface="Times New Roman"/>
                <a:cs typeface="Times New Roman"/>
              </a:rPr>
              <a:t>adminis</a:t>
            </a:r>
            <a:r>
              <a:rPr sz="2400" spc="80" dirty="0">
                <a:latin typeface="Times New Roman"/>
                <a:cs typeface="Times New Roman"/>
              </a:rPr>
              <a:t>trat</a:t>
            </a:r>
            <a:r>
              <a:rPr sz="2400" spc="70" dirty="0">
                <a:latin typeface="Times New Roman"/>
                <a:cs typeface="Times New Roman"/>
              </a:rPr>
              <a:t>i</a:t>
            </a:r>
            <a:r>
              <a:rPr sz="2400" spc="55" dirty="0">
                <a:latin typeface="Times New Roman"/>
                <a:cs typeface="Times New Roman"/>
              </a:rPr>
              <a:t>v</a:t>
            </a:r>
            <a:r>
              <a:rPr sz="2400" spc="50" dirty="0">
                <a:latin typeface="Times New Roman"/>
                <a:cs typeface="Times New Roman"/>
              </a:rPr>
              <a:t>e</a:t>
            </a:r>
            <a:r>
              <a:rPr sz="2400" spc="-85" dirty="0">
                <a:latin typeface="Times New Roman"/>
                <a:cs typeface="Times New Roman"/>
              </a:rPr>
              <a:t> </a:t>
            </a:r>
            <a:r>
              <a:rPr sz="2400" spc="40" dirty="0">
                <a:latin typeface="Times New Roman"/>
                <a:cs typeface="Times New Roman"/>
              </a:rPr>
              <a:t>work</a:t>
            </a:r>
            <a:r>
              <a:rPr sz="2400" spc="35" dirty="0">
                <a:latin typeface="Times New Roman"/>
                <a:cs typeface="Times New Roman"/>
              </a:rPr>
              <a:t>flow</a:t>
            </a:r>
            <a:endParaRPr sz="2400">
              <a:latin typeface="Times New Roman"/>
              <a:cs typeface="Times New Roman"/>
            </a:endParaRPr>
          </a:p>
          <a:p>
            <a:pPr marL="12700">
              <a:lnSpc>
                <a:spcPct val="100000"/>
              </a:lnSpc>
            </a:pPr>
            <a:r>
              <a:rPr sz="2400" spc="95" dirty="0">
                <a:latin typeface="Times New Roman"/>
                <a:cs typeface="Times New Roman"/>
              </a:rPr>
              <a:t>an</a:t>
            </a:r>
            <a:r>
              <a:rPr sz="2400" spc="120" dirty="0">
                <a:latin typeface="Times New Roman"/>
                <a:cs typeface="Times New Roman"/>
              </a:rPr>
              <a:t>d</a:t>
            </a:r>
            <a:r>
              <a:rPr sz="2400" spc="-80" dirty="0">
                <a:latin typeface="Times New Roman"/>
                <a:cs typeface="Times New Roman"/>
              </a:rPr>
              <a:t> </a:t>
            </a:r>
            <a:r>
              <a:rPr sz="2400" spc="-30" dirty="0">
                <a:latin typeface="Times New Roman"/>
                <a:cs typeface="Times New Roman"/>
              </a:rPr>
              <a:t>in</a:t>
            </a:r>
            <a:r>
              <a:rPr sz="2400" spc="-80" dirty="0">
                <a:latin typeface="Times New Roman"/>
                <a:cs typeface="Times New Roman"/>
              </a:rPr>
              <a:t> </a:t>
            </a:r>
            <a:r>
              <a:rPr sz="2400" spc="50" dirty="0">
                <a:latin typeface="Times New Roman"/>
                <a:cs typeface="Times New Roman"/>
              </a:rPr>
              <a:t>communic</a:t>
            </a:r>
            <a:r>
              <a:rPr sz="2400" spc="30" dirty="0">
                <a:latin typeface="Times New Roman"/>
                <a:cs typeface="Times New Roman"/>
              </a:rPr>
              <a:t>a</a:t>
            </a:r>
            <a:r>
              <a:rPr sz="2400" spc="20" dirty="0">
                <a:latin typeface="Times New Roman"/>
                <a:cs typeface="Times New Roman"/>
              </a:rPr>
              <a:t>t</a:t>
            </a:r>
            <a:r>
              <a:rPr sz="2400" spc="25" dirty="0">
                <a:latin typeface="Times New Roman"/>
                <a:cs typeface="Times New Roman"/>
              </a:rPr>
              <a:t>i</a:t>
            </a:r>
            <a:r>
              <a:rPr sz="2400" spc="120" dirty="0">
                <a:latin typeface="Times New Roman"/>
                <a:cs typeface="Times New Roman"/>
              </a:rPr>
              <a:t>on</a:t>
            </a:r>
            <a:r>
              <a:rPr sz="2400" spc="-70" dirty="0">
                <a:latin typeface="Times New Roman"/>
                <a:cs typeface="Times New Roman"/>
              </a:rPr>
              <a:t> </a:t>
            </a:r>
            <a:r>
              <a:rPr sz="2400" spc="95" dirty="0">
                <a:latin typeface="Times New Roman"/>
                <a:cs typeface="Times New Roman"/>
              </a:rPr>
              <a:t>an</a:t>
            </a:r>
            <a:r>
              <a:rPr sz="2400" spc="120" dirty="0">
                <a:latin typeface="Times New Roman"/>
                <a:cs typeface="Times New Roman"/>
              </a:rPr>
              <a:t>d</a:t>
            </a:r>
            <a:r>
              <a:rPr sz="2400" spc="-75" dirty="0">
                <a:latin typeface="Times New Roman"/>
                <a:cs typeface="Times New Roman"/>
              </a:rPr>
              <a:t> </a:t>
            </a:r>
            <a:r>
              <a:rPr sz="2400" spc="50" dirty="0">
                <a:latin typeface="Times New Roman"/>
                <a:cs typeface="Times New Roman"/>
              </a:rPr>
              <a:t>de</a:t>
            </a:r>
            <a:r>
              <a:rPr sz="2400" spc="35" dirty="0">
                <a:latin typeface="Times New Roman"/>
                <a:cs typeface="Times New Roman"/>
              </a:rPr>
              <a:t>l</a:t>
            </a:r>
            <a:r>
              <a:rPr sz="2400" spc="-10" dirty="0">
                <a:latin typeface="Times New Roman"/>
                <a:cs typeface="Times New Roman"/>
              </a:rPr>
              <a:t>ive</a:t>
            </a:r>
            <a:r>
              <a:rPr sz="2400" spc="-20" dirty="0">
                <a:latin typeface="Times New Roman"/>
                <a:cs typeface="Times New Roman"/>
              </a:rPr>
              <a:t>ry</a:t>
            </a:r>
            <a:r>
              <a:rPr sz="2400" spc="-80" dirty="0">
                <a:latin typeface="Times New Roman"/>
                <a:cs typeface="Times New Roman"/>
              </a:rPr>
              <a:t> </a:t>
            </a:r>
            <a:r>
              <a:rPr sz="2400" spc="155" dirty="0">
                <a:latin typeface="Times New Roman"/>
                <a:cs typeface="Times New Roman"/>
              </a:rPr>
              <a:t>to</a:t>
            </a:r>
            <a:r>
              <a:rPr sz="2400" spc="-85" dirty="0">
                <a:latin typeface="Times New Roman"/>
                <a:cs typeface="Times New Roman"/>
              </a:rPr>
              <a:t> </a:t>
            </a:r>
            <a:r>
              <a:rPr sz="2400" spc="-25" dirty="0">
                <a:latin typeface="Times New Roman"/>
                <a:cs typeface="Times New Roman"/>
              </a:rPr>
              <a:t>citi</a:t>
            </a:r>
            <a:r>
              <a:rPr sz="2400" spc="85" dirty="0">
                <a:latin typeface="Times New Roman"/>
                <a:cs typeface="Times New Roman"/>
              </a:rPr>
              <a:t>zen</a:t>
            </a:r>
            <a:endParaRPr sz="2400">
              <a:latin typeface="Times New Roman"/>
              <a:cs typeface="Times New Roman"/>
            </a:endParaRPr>
          </a:p>
        </p:txBody>
      </p:sp>
      <p:sp>
        <p:nvSpPr>
          <p:cNvPr id="12" name="object 12"/>
          <p:cNvSpPr txBox="1"/>
          <p:nvPr/>
        </p:nvSpPr>
        <p:spPr>
          <a:xfrm>
            <a:off x="6622795" y="2397531"/>
            <a:ext cx="2431415" cy="1062355"/>
          </a:xfrm>
          <a:prstGeom prst="rect">
            <a:avLst/>
          </a:prstGeom>
        </p:spPr>
        <p:txBody>
          <a:bodyPr vert="horz" wrap="square" lIns="0" tIns="0" rIns="0" bIns="0" rtlCol="0">
            <a:spAutoFit/>
          </a:bodyPr>
          <a:lstStyle/>
          <a:p>
            <a:pPr marL="12700" marR="5080">
              <a:lnSpc>
                <a:spcPct val="100000"/>
              </a:lnSpc>
            </a:pPr>
            <a:r>
              <a:rPr sz="2400" spc="-20" dirty="0">
                <a:latin typeface="Times New Roman"/>
                <a:cs typeface="Times New Roman"/>
              </a:rPr>
              <a:t>Rehabil</a:t>
            </a:r>
            <a:r>
              <a:rPr sz="2400" spc="0" dirty="0">
                <a:latin typeface="Times New Roman"/>
                <a:cs typeface="Times New Roman"/>
              </a:rPr>
              <a:t>i</a:t>
            </a:r>
            <a:r>
              <a:rPr sz="2400" spc="80" dirty="0">
                <a:latin typeface="Times New Roman"/>
                <a:cs typeface="Times New Roman"/>
              </a:rPr>
              <a:t>tati</a:t>
            </a:r>
            <a:r>
              <a:rPr sz="2400" spc="135" dirty="0">
                <a:latin typeface="Times New Roman"/>
                <a:cs typeface="Times New Roman"/>
              </a:rPr>
              <a:t>o</a:t>
            </a:r>
            <a:r>
              <a:rPr sz="2400" spc="45" dirty="0">
                <a:latin typeface="Times New Roman"/>
                <a:cs typeface="Times New Roman"/>
              </a:rPr>
              <a:t>n,</a:t>
            </a:r>
            <a:r>
              <a:rPr sz="2400" spc="30" dirty="0">
                <a:latin typeface="Times New Roman"/>
                <a:cs typeface="Times New Roman"/>
              </a:rPr>
              <a:t> </a:t>
            </a:r>
            <a:r>
              <a:rPr sz="2400" spc="80" dirty="0">
                <a:latin typeface="Times New Roman"/>
                <a:cs typeface="Times New Roman"/>
              </a:rPr>
              <a:t>Mas</a:t>
            </a:r>
            <a:r>
              <a:rPr sz="2400" spc="45" dirty="0">
                <a:latin typeface="Times New Roman"/>
                <a:cs typeface="Times New Roman"/>
              </a:rPr>
              <a:t>t</a:t>
            </a:r>
            <a:r>
              <a:rPr sz="2400" spc="10" dirty="0">
                <a:latin typeface="Times New Roman"/>
                <a:cs typeface="Times New Roman"/>
              </a:rPr>
              <a:t>er</a:t>
            </a:r>
            <a:r>
              <a:rPr sz="2400" spc="20" dirty="0">
                <a:latin typeface="Times New Roman"/>
                <a:cs typeface="Times New Roman"/>
              </a:rPr>
              <a:t>i</a:t>
            </a:r>
            <a:r>
              <a:rPr sz="2400" spc="95" dirty="0">
                <a:latin typeface="Times New Roman"/>
                <a:cs typeface="Times New Roman"/>
              </a:rPr>
              <a:t>ng</a:t>
            </a:r>
            <a:r>
              <a:rPr sz="2400" spc="-105" dirty="0">
                <a:latin typeface="Times New Roman"/>
                <a:cs typeface="Times New Roman"/>
              </a:rPr>
              <a:t> </a:t>
            </a:r>
            <a:r>
              <a:rPr sz="2400" spc="110" dirty="0">
                <a:latin typeface="Times New Roman"/>
                <a:cs typeface="Times New Roman"/>
              </a:rPr>
              <a:t>own</a:t>
            </a:r>
            <a:r>
              <a:rPr sz="2400" spc="-80" dirty="0">
                <a:latin typeface="Times New Roman"/>
                <a:cs typeface="Times New Roman"/>
              </a:rPr>
              <a:t> </a:t>
            </a:r>
            <a:r>
              <a:rPr sz="2400" spc="-135" dirty="0">
                <a:latin typeface="Times New Roman"/>
                <a:cs typeface="Times New Roman"/>
              </a:rPr>
              <a:t>l</a:t>
            </a:r>
            <a:r>
              <a:rPr sz="2400" spc="-130" dirty="0">
                <a:latin typeface="Times New Roman"/>
                <a:cs typeface="Times New Roman"/>
              </a:rPr>
              <a:t>i</a:t>
            </a:r>
            <a:r>
              <a:rPr sz="2400" spc="80" dirty="0">
                <a:latin typeface="Times New Roman"/>
                <a:cs typeface="Times New Roman"/>
              </a:rPr>
              <a:t>fe</a:t>
            </a:r>
            <a:r>
              <a:rPr sz="2400" spc="50" dirty="0">
                <a:latin typeface="Times New Roman"/>
                <a:cs typeface="Times New Roman"/>
              </a:rPr>
              <a:t> </a:t>
            </a:r>
            <a:r>
              <a:rPr sz="2400" spc="-50" dirty="0">
                <a:latin typeface="Times New Roman"/>
                <a:cs typeface="Times New Roman"/>
              </a:rPr>
              <a:t>s</a:t>
            </a:r>
            <a:r>
              <a:rPr sz="2400" spc="-30" dirty="0">
                <a:latin typeface="Times New Roman"/>
                <a:cs typeface="Times New Roman"/>
              </a:rPr>
              <a:t>i</a:t>
            </a:r>
            <a:r>
              <a:rPr sz="2400" spc="90" dirty="0">
                <a:latin typeface="Times New Roman"/>
                <a:cs typeface="Times New Roman"/>
              </a:rPr>
              <a:t>tuat</a:t>
            </a:r>
            <a:r>
              <a:rPr sz="2400" spc="70" dirty="0">
                <a:latin typeface="Times New Roman"/>
                <a:cs typeface="Times New Roman"/>
              </a:rPr>
              <a:t>i</a:t>
            </a:r>
            <a:r>
              <a:rPr sz="2400" spc="120" dirty="0">
                <a:latin typeface="Times New Roman"/>
                <a:cs typeface="Times New Roman"/>
              </a:rPr>
              <a:t>on</a:t>
            </a:r>
            <a:endParaRPr sz="2400">
              <a:latin typeface="Times New Roman"/>
              <a:cs typeface="Times New Roman"/>
            </a:endParaRPr>
          </a:p>
        </p:txBody>
      </p:sp>
      <p:sp>
        <p:nvSpPr>
          <p:cNvPr id="13" name="object 13"/>
          <p:cNvSpPr txBox="1"/>
          <p:nvPr/>
        </p:nvSpPr>
        <p:spPr>
          <a:xfrm>
            <a:off x="285699" y="1926582"/>
            <a:ext cx="3636010" cy="330200"/>
          </a:xfrm>
          <a:prstGeom prst="rect">
            <a:avLst/>
          </a:prstGeom>
        </p:spPr>
        <p:txBody>
          <a:bodyPr vert="horz" wrap="square" lIns="0" tIns="0" rIns="0" bIns="0" rtlCol="0">
            <a:spAutoFit/>
          </a:bodyPr>
          <a:lstStyle/>
          <a:p>
            <a:pPr marL="12700">
              <a:lnSpc>
                <a:spcPct val="100000"/>
              </a:lnSpc>
            </a:pPr>
            <a:r>
              <a:rPr sz="2400" spc="135" dirty="0">
                <a:latin typeface="Times New Roman"/>
                <a:cs typeface="Times New Roman"/>
              </a:rPr>
              <a:t>”</a:t>
            </a:r>
            <a:r>
              <a:rPr sz="2400" spc="-235" dirty="0">
                <a:latin typeface="Times New Roman"/>
                <a:cs typeface="Times New Roman"/>
              </a:rPr>
              <a:t>W</a:t>
            </a:r>
            <a:r>
              <a:rPr sz="2400" spc="15" dirty="0">
                <a:latin typeface="Times New Roman"/>
                <a:cs typeface="Times New Roman"/>
              </a:rPr>
              <a:t>e</a:t>
            </a:r>
            <a:r>
              <a:rPr sz="2400" spc="10" dirty="0">
                <a:latin typeface="Times New Roman"/>
                <a:cs typeface="Times New Roman"/>
              </a:rPr>
              <a:t>l</a:t>
            </a:r>
            <a:r>
              <a:rPr sz="2400" spc="80" dirty="0">
                <a:latin typeface="Times New Roman"/>
                <a:cs typeface="Times New Roman"/>
              </a:rPr>
              <a:t>fare</a:t>
            </a:r>
            <a:r>
              <a:rPr sz="2400" spc="-75" dirty="0">
                <a:latin typeface="Times New Roman"/>
                <a:cs typeface="Times New Roman"/>
              </a:rPr>
              <a:t> </a:t>
            </a:r>
            <a:r>
              <a:rPr sz="2400" spc="65" dirty="0">
                <a:latin typeface="Times New Roman"/>
                <a:cs typeface="Times New Roman"/>
              </a:rPr>
              <a:t>e</a:t>
            </a:r>
            <a:r>
              <a:rPr sz="2400" spc="85" dirty="0">
                <a:latin typeface="Times New Roman"/>
                <a:cs typeface="Times New Roman"/>
              </a:rPr>
              <a:t>x</a:t>
            </a:r>
            <a:r>
              <a:rPr sz="2400" spc="45" dirty="0">
                <a:latin typeface="Times New Roman"/>
                <a:cs typeface="Times New Roman"/>
              </a:rPr>
              <a:t>peri</a:t>
            </a:r>
            <a:r>
              <a:rPr sz="2400" spc="130" dirty="0">
                <a:latin typeface="Times New Roman"/>
                <a:cs typeface="Times New Roman"/>
              </a:rPr>
              <a:t>me</a:t>
            </a:r>
            <a:r>
              <a:rPr sz="2400" spc="55" dirty="0">
                <a:latin typeface="Times New Roman"/>
                <a:cs typeface="Times New Roman"/>
              </a:rPr>
              <a:t>ntariu</a:t>
            </a:r>
            <a:r>
              <a:rPr sz="2400" spc="114" dirty="0">
                <a:latin typeface="Times New Roman"/>
                <a:cs typeface="Times New Roman"/>
              </a:rPr>
              <a:t>m</a:t>
            </a:r>
            <a:r>
              <a:rPr sz="2400" spc="135" dirty="0">
                <a:latin typeface="Times New Roman"/>
                <a:cs typeface="Times New Roman"/>
              </a:rPr>
              <a:t>”</a:t>
            </a:r>
            <a:endParaRPr sz="2400">
              <a:latin typeface="Times New Roman"/>
              <a:cs typeface="Times New Roman"/>
            </a:endParaRPr>
          </a:p>
        </p:txBody>
      </p:sp>
      <p:sp>
        <p:nvSpPr>
          <p:cNvPr id="14" name="object 14"/>
          <p:cNvSpPr txBox="1"/>
          <p:nvPr/>
        </p:nvSpPr>
        <p:spPr>
          <a:xfrm>
            <a:off x="1237894" y="5155971"/>
            <a:ext cx="1661160" cy="330835"/>
          </a:xfrm>
          <a:prstGeom prst="rect">
            <a:avLst/>
          </a:prstGeom>
        </p:spPr>
        <p:txBody>
          <a:bodyPr vert="horz" wrap="square" lIns="0" tIns="0" rIns="0" bIns="0" rtlCol="0">
            <a:spAutoFit/>
          </a:bodyPr>
          <a:lstStyle/>
          <a:p>
            <a:pPr marL="12700">
              <a:lnSpc>
                <a:spcPct val="100000"/>
              </a:lnSpc>
            </a:pPr>
            <a:r>
              <a:rPr sz="2400" spc="10" dirty="0">
                <a:latin typeface="Times New Roman"/>
                <a:cs typeface="Times New Roman"/>
              </a:rPr>
              <a:t>Ho</a:t>
            </a:r>
            <a:r>
              <a:rPr sz="2400" dirty="0">
                <a:latin typeface="Times New Roman"/>
                <a:cs typeface="Times New Roman"/>
              </a:rPr>
              <a:t>u</a:t>
            </a:r>
            <a:r>
              <a:rPr sz="2400" spc="30" dirty="0">
                <a:latin typeface="Times New Roman"/>
                <a:cs typeface="Times New Roman"/>
              </a:rPr>
              <a:t>sing</a:t>
            </a:r>
            <a:r>
              <a:rPr sz="2400" spc="-95" dirty="0">
                <a:latin typeface="Times New Roman"/>
                <a:cs typeface="Times New Roman"/>
              </a:rPr>
              <a:t> </a:t>
            </a:r>
            <a:r>
              <a:rPr sz="2400" spc="30" dirty="0">
                <a:latin typeface="Times New Roman"/>
                <a:cs typeface="Times New Roman"/>
              </a:rPr>
              <a:t>first</a:t>
            </a:r>
            <a:endParaRPr sz="2400">
              <a:latin typeface="Times New Roman"/>
              <a:cs typeface="Times New Roman"/>
            </a:endParaRPr>
          </a:p>
        </p:txBody>
      </p:sp>
      <p:sp>
        <p:nvSpPr>
          <p:cNvPr id="15" name="object 15"/>
          <p:cNvSpPr/>
          <p:nvPr/>
        </p:nvSpPr>
        <p:spPr>
          <a:xfrm>
            <a:off x="4331195" y="2209125"/>
            <a:ext cx="2200275" cy="1923414"/>
          </a:xfrm>
          <a:custGeom>
            <a:avLst/>
            <a:gdLst/>
            <a:ahLst/>
            <a:cxnLst/>
            <a:rect l="l" t="t" r="r" b="b"/>
            <a:pathLst>
              <a:path w="2200275" h="1923414">
                <a:moveTo>
                  <a:pt x="41414" y="1854747"/>
                </a:moveTo>
                <a:lnTo>
                  <a:pt x="20291" y="1822591"/>
                </a:lnTo>
                <a:lnTo>
                  <a:pt x="6551" y="1785316"/>
                </a:lnTo>
                <a:lnTo>
                  <a:pt x="0" y="1743243"/>
                </a:lnTo>
                <a:lnTo>
                  <a:pt x="441" y="1696694"/>
                </a:lnTo>
                <a:lnTo>
                  <a:pt x="7679" y="1645991"/>
                </a:lnTo>
                <a:lnTo>
                  <a:pt x="21521" y="1591455"/>
                </a:lnTo>
                <a:lnTo>
                  <a:pt x="41770" y="1533407"/>
                </a:lnTo>
                <a:lnTo>
                  <a:pt x="68232" y="1472170"/>
                </a:lnTo>
                <a:lnTo>
                  <a:pt x="100712" y="1408065"/>
                </a:lnTo>
                <a:lnTo>
                  <a:pt x="139013" y="1341413"/>
                </a:lnTo>
                <a:lnTo>
                  <a:pt x="182942" y="1272536"/>
                </a:lnTo>
                <a:lnTo>
                  <a:pt x="232304" y="1201756"/>
                </a:lnTo>
                <a:lnTo>
                  <a:pt x="286903" y="1129394"/>
                </a:lnTo>
                <a:lnTo>
                  <a:pt x="346544" y="1055771"/>
                </a:lnTo>
                <a:lnTo>
                  <a:pt x="411031" y="981209"/>
                </a:lnTo>
                <a:lnTo>
                  <a:pt x="480171" y="906031"/>
                </a:lnTo>
                <a:lnTo>
                  <a:pt x="553768" y="830556"/>
                </a:lnTo>
                <a:lnTo>
                  <a:pt x="631627" y="755108"/>
                </a:lnTo>
                <a:lnTo>
                  <a:pt x="713553" y="680007"/>
                </a:lnTo>
                <a:lnTo>
                  <a:pt x="799350" y="605575"/>
                </a:lnTo>
                <a:lnTo>
                  <a:pt x="887157" y="533504"/>
                </a:lnTo>
                <a:lnTo>
                  <a:pt x="974970" y="465361"/>
                </a:lnTo>
                <a:lnTo>
                  <a:pt x="1062441" y="401286"/>
                </a:lnTo>
                <a:lnTo>
                  <a:pt x="1149220" y="341417"/>
                </a:lnTo>
                <a:lnTo>
                  <a:pt x="1234956" y="285892"/>
                </a:lnTo>
                <a:lnTo>
                  <a:pt x="1319301" y="234850"/>
                </a:lnTo>
                <a:lnTo>
                  <a:pt x="1401904" y="188428"/>
                </a:lnTo>
                <a:lnTo>
                  <a:pt x="1482417" y="146766"/>
                </a:lnTo>
                <a:lnTo>
                  <a:pt x="1560489" y="110001"/>
                </a:lnTo>
                <a:lnTo>
                  <a:pt x="1635772" y="78271"/>
                </a:lnTo>
                <a:lnTo>
                  <a:pt x="1707915" y="51716"/>
                </a:lnTo>
                <a:lnTo>
                  <a:pt x="1776569" y="30472"/>
                </a:lnTo>
                <a:lnTo>
                  <a:pt x="1841385" y="14680"/>
                </a:lnTo>
                <a:lnTo>
                  <a:pt x="1902012" y="4476"/>
                </a:lnTo>
                <a:lnTo>
                  <a:pt x="1958102" y="0"/>
                </a:lnTo>
                <a:lnTo>
                  <a:pt x="2009304" y="1388"/>
                </a:lnTo>
                <a:lnTo>
                  <a:pt x="2055270" y="8781"/>
                </a:lnTo>
                <a:lnTo>
                  <a:pt x="2095649" y="22316"/>
                </a:lnTo>
                <a:lnTo>
                  <a:pt x="2130092" y="42131"/>
                </a:lnTo>
                <a:lnTo>
                  <a:pt x="2158250" y="68365"/>
                </a:lnTo>
                <a:lnTo>
                  <a:pt x="2179373" y="100539"/>
                </a:lnTo>
                <a:lnTo>
                  <a:pt x="2193112" y="137827"/>
                </a:lnTo>
                <a:lnTo>
                  <a:pt x="2199664" y="179911"/>
                </a:lnTo>
                <a:lnTo>
                  <a:pt x="2199223" y="226467"/>
                </a:lnTo>
                <a:lnTo>
                  <a:pt x="2191984" y="277175"/>
                </a:lnTo>
                <a:lnTo>
                  <a:pt x="2178143" y="331714"/>
                </a:lnTo>
                <a:lnTo>
                  <a:pt x="2157893" y="389761"/>
                </a:lnTo>
                <a:lnTo>
                  <a:pt x="2131431" y="450997"/>
                </a:lnTo>
                <a:lnTo>
                  <a:pt x="2098952" y="515099"/>
                </a:lnTo>
                <a:lnTo>
                  <a:pt x="2060650" y="581747"/>
                </a:lnTo>
                <a:lnTo>
                  <a:pt x="2016721" y="650619"/>
                </a:lnTo>
                <a:lnTo>
                  <a:pt x="1967360" y="721393"/>
                </a:lnTo>
                <a:lnTo>
                  <a:pt x="1912761" y="793749"/>
                </a:lnTo>
                <a:lnTo>
                  <a:pt x="1853120" y="867365"/>
                </a:lnTo>
                <a:lnTo>
                  <a:pt x="1788632" y="941921"/>
                </a:lnTo>
                <a:lnTo>
                  <a:pt x="1719492" y="1017094"/>
                </a:lnTo>
                <a:lnTo>
                  <a:pt x="1645895" y="1092563"/>
                </a:lnTo>
                <a:lnTo>
                  <a:pt x="1568037" y="1168008"/>
                </a:lnTo>
                <a:lnTo>
                  <a:pt x="1486111" y="1243106"/>
                </a:lnTo>
                <a:lnTo>
                  <a:pt x="1400314" y="1317537"/>
                </a:lnTo>
                <a:lnTo>
                  <a:pt x="1312506" y="1389609"/>
                </a:lnTo>
                <a:lnTo>
                  <a:pt x="1224690" y="1457751"/>
                </a:lnTo>
                <a:lnTo>
                  <a:pt x="1137215" y="1521826"/>
                </a:lnTo>
                <a:lnTo>
                  <a:pt x="1050432" y="1581695"/>
                </a:lnTo>
                <a:lnTo>
                  <a:pt x="964690" y="1637220"/>
                </a:lnTo>
                <a:lnTo>
                  <a:pt x="880339" y="1688262"/>
                </a:lnTo>
                <a:lnTo>
                  <a:pt x="797729" y="1734684"/>
                </a:lnTo>
                <a:lnTo>
                  <a:pt x="717210" y="1776347"/>
                </a:lnTo>
                <a:lnTo>
                  <a:pt x="639132" y="1813112"/>
                </a:lnTo>
                <a:lnTo>
                  <a:pt x="563844" y="1844841"/>
                </a:lnTo>
                <a:lnTo>
                  <a:pt x="491697" y="1871397"/>
                </a:lnTo>
                <a:lnTo>
                  <a:pt x="423040" y="1892640"/>
                </a:lnTo>
                <a:lnTo>
                  <a:pt x="358223" y="1908433"/>
                </a:lnTo>
                <a:lnTo>
                  <a:pt x="297596" y="1918636"/>
                </a:lnTo>
                <a:lnTo>
                  <a:pt x="241508" y="1923113"/>
                </a:lnTo>
                <a:lnTo>
                  <a:pt x="190311" y="1921724"/>
                </a:lnTo>
                <a:lnTo>
                  <a:pt x="144353" y="1914331"/>
                </a:lnTo>
                <a:lnTo>
                  <a:pt x="103984" y="1900796"/>
                </a:lnTo>
                <a:lnTo>
                  <a:pt x="69554" y="1880981"/>
                </a:lnTo>
                <a:lnTo>
                  <a:pt x="41414" y="1854747"/>
                </a:lnTo>
                <a:close/>
              </a:path>
            </a:pathLst>
          </a:custGeom>
          <a:ln w="38100">
            <a:solidFill>
              <a:srgbClr val="31AD51"/>
            </a:solidFill>
          </a:ln>
        </p:spPr>
        <p:txBody>
          <a:bodyPr wrap="square" lIns="0" tIns="0" rIns="0" bIns="0" rtlCol="0"/>
          <a:lstStyle/>
          <a:p>
            <a:endParaRPr/>
          </a:p>
        </p:txBody>
      </p:sp>
      <p:sp>
        <p:nvSpPr>
          <p:cNvPr id="16" name="object 16"/>
          <p:cNvSpPr/>
          <p:nvPr/>
        </p:nvSpPr>
        <p:spPr>
          <a:xfrm>
            <a:off x="3683901" y="3350690"/>
            <a:ext cx="1447165" cy="2650490"/>
          </a:xfrm>
          <a:custGeom>
            <a:avLst/>
            <a:gdLst/>
            <a:ahLst/>
            <a:cxnLst/>
            <a:rect l="l" t="t" r="r" b="b"/>
            <a:pathLst>
              <a:path w="1447164" h="2650490">
                <a:moveTo>
                  <a:pt x="122542" y="2637193"/>
                </a:moveTo>
                <a:lnTo>
                  <a:pt x="64947" y="2590055"/>
                </a:lnTo>
                <a:lnTo>
                  <a:pt x="43026" y="2554665"/>
                </a:lnTo>
                <a:lnTo>
                  <a:pt x="25622" y="2511907"/>
                </a:lnTo>
                <a:lnTo>
                  <a:pt x="12683" y="2462167"/>
                </a:lnTo>
                <a:lnTo>
                  <a:pt x="4159" y="2405831"/>
                </a:lnTo>
                <a:lnTo>
                  <a:pt x="0" y="2343284"/>
                </a:lnTo>
                <a:lnTo>
                  <a:pt x="153" y="2274911"/>
                </a:lnTo>
                <a:lnTo>
                  <a:pt x="4568" y="2201098"/>
                </a:lnTo>
                <a:lnTo>
                  <a:pt x="13195" y="2122229"/>
                </a:lnTo>
                <a:lnTo>
                  <a:pt x="25983" y="2038691"/>
                </a:lnTo>
                <a:lnTo>
                  <a:pt x="42880" y="1950868"/>
                </a:lnTo>
                <a:lnTo>
                  <a:pt x="63835" y="1859146"/>
                </a:lnTo>
                <a:lnTo>
                  <a:pt x="88799" y="1763910"/>
                </a:lnTo>
                <a:lnTo>
                  <a:pt x="117720" y="1665545"/>
                </a:lnTo>
                <a:lnTo>
                  <a:pt x="150547" y="1564438"/>
                </a:lnTo>
                <a:lnTo>
                  <a:pt x="187230" y="1460972"/>
                </a:lnTo>
                <a:lnTo>
                  <a:pt x="227716" y="1355534"/>
                </a:lnTo>
                <a:lnTo>
                  <a:pt x="271957" y="1248509"/>
                </a:lnTo>
                <a:lnTo>
                  <a:pt x="319900" y="1140283"/>
                </a:lnTo>
                <a:lnTo>
                  <a:pt x="370500" y="1033280"/>
                </a:lnTo>
                <a:lnTo>
                  <a:pt x="422608" y="929866"/>
                </a:lnTo>
                <a:lnTo>
                  <a:pt x="475968" y="830330"/>
                </a:lnTo>
                <a:lnTo>
                  <a:pt x="530321" y="734962"/>
                </a:lnTo>
                <a:lnTo>
                  <a:pt x="585408" y="644052"/>
                </a:lnTo>
                <a:lnTo>
                  <a:pt x="640970" y="557891"/>
                </a:lnTo>
                <a:lnTo>
                  <a:pt x="696750" y="476769"/>
                </a:lnTo>
                <a:lnTo>
                  <a:pt x="752489" y="400976"/>
                </a:lnTo>
                <a:lnTo>
                  <a:pt x="807928" y="330802"/>
                </a:lnTo>
                <a:lnTo>
                  <a:pt x="862809" y="266538"/>
                </a:lnTo>
                <a:lnTo>
                  <a:pt x="916874" y="208474"/>
                </a:lnTo>
                <a:lnTo>
                  <a:pt x="969865" y="156900"/>
                </a:lnTo>
                <a:lnTo>
                  <a:pt x="1021522" y="112106"/>
                </a:lnTo>
                <a:lnTo>
                  <a:pt x="1071588" y="74383"/>
                </a:lnTo>
                <a:lnTo>
                  <a:pt x="1119804" y="44021"/>
                </a:lnTo>
                <a:lnTo>
                  <a:pt x="1165911" y="21309"/>
                </a:lnTo>
                <a:lnTo>
                  <a:pt x="1209652" y="6539"/>
                </a:lnTo>
                <a:lnTo>
                  <a:pt x="1250767" y="0"/>
                </a:lnTo>
                <a:lnTo>
                  <a:pt x="1288999" y="1982"/>
                </a:lnTo>
                <a:lnTo>
                  <a:pt x="1324089" y="12777"/>
                </a:lnTo>
                <a:lnTo>
                  <a:pt x="1355178" y="32271"/>
                </a:lnTo>
                <a:lnTo>
                  <a:pt x="1381650" y="59903"/>
                </a:lnTo>
                <a:lnTo>
                  <a:pt x="1403557" y="95288"/>
                </a:lnTo>
                <a:lnTo>
                  <a:pt x="1420948" y="138040"/>
                </a:lnTo>
                <a:lnTo>
                  <a:pt x="1433877" y="187775"/>
                </a:lnTo>
                <a:lnTo>
                  <a:pt x="1442392" y="244106"/>
                </a:lnTo>
                <a:lnTo>
                  <a:pt x="1446545" y="306649"/>
                </a:lnTo>
                <a:lnTo>
                  <a:pt x="1446387" y="375019"/>
                </a:lnTo>
                <a:lnTo>
                  <a:pt x="1441969" y="448831"/>
                </a:lnTo>
                <a:lnTo>
                  <a:pt x="1433341" y="527698"/>
                </a:lnTo>
                <a:lnTo>
                  <a:pt x="1420554" y="611237"/>
                </a:lnTo>
                <a:lnTo>
                  <a:pt x="1403660" y="699061"/>
                </a:lnTo>
                <a:lnTo>
                  <a:pt x="1382709" y="790786"/>
                </a:lnTo>
                <a:lnTo>
                  <a:pt x="1357752" y="886027"/>
                </a:lnTo>
                <a:lnTo>
                  <a:pt x="1328840" y="984398"/>
                </a:lnTo>
                <a:lnTo>
                  <a:pt x="1296023" y="1085514"/>
                </a:lnTo>
                <a:lnTo>
                  <a:pt x="1259353" y="1188990"/>
                </a:lnTo>
                <a:lnTo>
                  <a:pt x="1218881" y="1294441"/>
                </a:lnTo>
                <a:lnTo>
                  <a:pt x="1174656" y="1401481"/>
                </a:lnTo>
                <a:lnTo>
                  <a:pt x="1126731" y="1509726"/>
                </a:lnTo>
                <a:lnTo>
                  <a:pt x="1076114" y="1616728"/>
                </a:lnTo>
                <a:lnTo>
                  <a:pt x="1023989" y="1720142"/>
                </a:lnTo>
                <a:lnTo>
                  <a:pt x="970614" y="1819678"/>
                </a:lnTo>
                <a:lnTo>
                  <a:pt x="916249" y="1915045"/>
                </a:lnTo>
                <a:lnTo>
                  <a:pt x="861152" y="2005954"/>
                </a:lnTo>
                <a:lnTo>
                  <a:pt x="805581" y="2092114"/>
                </a:lnTo>
                <a:lnTo>
                  <a:pt x="749795" y="2173235"/>
                </a:lnTo>
                <a:lnTo>
                  <a:pt x="694051" y="2249026"/>
                </a:lnTo>
                <a:lnTo>
                  <a:pt x="638609" y="2319198"/>
                </a:lnTo>
                <a:lnTo>
                  <a:pt x="583727" y="2383460"/>
                </a:lnTo>
                <a:lnTo>
                  <a:pt x="529663" y="2441522"/>
                </a:lnTo>
                <a:lnTo>
                  <a:pt x="476675" y="2493094"/>
                </a:lnTo>
                <a:lnTo>
                  <a:pt x="425023" y="2537886"/>
                </a:lnTo>
                <a:lnTo>
                  <a:pt x="374963" y="2575606"/>
                </a:lnTo>
                <a:lnTo>
                  <a:pt x="326756" y="2605966"/>
                </a:lnTo>
                <a:lnTo>
                  <a:pt x="280659" y="2628675"/>
                </a:lnTo>
                <a:lnTo>
                  <a:pt x="236931" y="2643442"/>
                </a:lnTo>
                <a:lnTo>
                  <a:pt x="195830" y="2649978"/>
                </a:lnTo>
                <a:lnTo>
                  <a:pt x="157614" y="2647992"/>
                </a:lnTo>
                <a:lnTo>
                  <a:pt x="122542" y="2637193"/>
                </a:lnTo>
                <a:close/>
              </a:path>
            </a:pathLst>
          </a:custGeom>
          <a:ln w="38099">
            <a:solidFill>
              <a:srgbClr val="31AD51"/>
            </a:solidFill>
          </a:ln>
        </p:spPr>
        <p:txBody>
          <a:bodyPr wrap="square" lIns="0" tIns="0" rIns="0" bIns="0" rtlCol="0"/>
          <a:lstStyle/>
          <a:p>
            <a:endParaRPr/>
          </a:p>
        </p:txBody>
      </p:sp>
      <p:sp>
        <p:nvSpPr>
          <p:cNvPr id="17" name="object 17"/>
          <p:cNvSpPr/>
          <p:nvPr/>
        </p:nvSpPr>
        <p:spPr>
          <a:xfrm>
            <a:off x="4496980" y="3432324"/>
            <a:ext cx="1762125" cy="2298700"/>
          </a:xfrm>
          <a:custGeom>
            <a:avLst/>
            <a:gdLst/>
            <a:ahLst/>
            <a:cxnLst/>
            <a:rect l="l" t="t" r="r" b="b"/>
            <a:pathLst>
              <a:path w="1762125" h="2298700">
                <a:moveTo>
                  <a:pt x="1683728" y="2268501"/>
                </a:moveTo>
                <a:lnTo>
                  <a:pt x="1651287" y="2286154"/>
                </a:lnTo>
                <a:lnTo>
                  <a:pt x="1614325" y="2296103"/>
                </a:lnTo>
                <a:lnTo>
                  <a:pt x="1573141" y="2298570"/>
                </a:lnTo>
                <a:lnTo>
                  <a:pt x="1528036" y="2293775"/>
                </a:lnTo>
                <a:lnTo>
                  <a:pt x="1479309" y="2281939"/>
                </a:lnTo>
                <a:lnTo>
                  <a:pt x="1427261" y="2263284"/>
                </a:lnTo>
                <a:lnTo>
                  <a:pt x="1372192" y="2238031"/>
                </a:lnTo>
                <a:lnTo>
                  <a:pt x="1314402" y="2206400"/>
                </a:lnTo>
                <a:lnTo>
                  <a:pt x="1254190" y="2168612"/>
                </a:lnTo>
                <a:lnTo>
                  <a:pt x="1191857" y="2124888"/>
                </a:lnTo>
                <a:lnTo>
                  <a:pt x="1127703" y="2075450"/>
                </a:lnTo>
                <a:lnTo>
                  <a:pt x="1062027" y="2020518"/>
                </a:lnTo>
                <a:lnTo>
                  <a:pt x="995131" y="1960313"/>
                </a:lnTo>
                <a:lnTo>
                  <a:pt x="927313" y="1895057"/>
                </a:lnTo>
                <a:lnTo>
                  <a:pt x="858875" y="1824969"/>
                </a:lnTo>
                <a:lnTo>
                  <a:pt x="790115" y="1750272"/>
                </a:lnTo>
                <a:lnTo>
                  <a:pt x="721335" y="1671186"/>
                </a:lnTo>
                <a:lnTo>
                  <a:pt x="652833" y="1587932"/>
                </a:lnTo>
                <a:lnTo>
                  <a:pt x="584911" y="1500731"/>
                </a:lnTo>
                <a:lnTo>
                  <a:pt x="517868" y="1409804"/>
                </a:lnTo>
                <a:lnTo>
                  <a:pt x="453232" y="1317132"/>
                </a:lnTo>
                <a:lnTo>
                  <a:pt x="392407" y="1224825"/>
                </a:lnTo>
                <a:lnTo>
                  <a:pt x="335506" y="1133237"/>
                </a:lnTo>
                <a:lnTo>
                  <a:pt x="282642" y="1042723"/>
                </a:lnTo>
                <a:lnTo>
                  <a:pt x="233930" y="953637"/>
                </a:lnTo>
                <a:lnTo>
                  <a:pt x="189480" y="866336"/>
                </a:lnTo>
                <a:lnTo>
                  <a:pt x="149409" y="781172"/>
                </a:lnTo>
                <a:lnTo>
                  <a:pt x="113827" y="698502"/>
                </a:lnTo>
                <a:lnTo>
                  <a:pt x="82849" y="618680"/>
                </a:lnTo>
                <a:lnTo>
                  <a:pt x="56588" y="542060"/>
                </a:lnTo>
                <a:lnTo>
                  <a:pt x="35157" y="468998"/>
                </a:lnTo>
                <a:lnTo>
                  <a:pt x="18669" y="399849"/>
                </a:lnTo>
                <a:lnTo>
                  <a:pt x="7238" y="334966"/>
                </a:lnTo>
                <a:lnTo>
                  <a:pt x="977" y="274706"/>
                </a:lnTo>
                <a:lnTo>
                  <a:pt x="0" y="219423"/>
                </a:lnTo>
                <a:lnTo>
                  <a:pt x="4418" y="169471"/>
                </a:lnTo>
                <a:lnTo>
                  <a:pt x="14346" y="125205"/>
                </a:lnTo>
                <a:lnTo>
                  <a:pt x="29897" y="86981"/>
                </a:lnTo>
                <a:lnTo>
                  <a:pt x="51184" y="55153"/>
                </a:lnTo>
                <a:lnTo>
                  <a:pt x="78321" y="30076"/>
                </a:lnTo>
                <a:lnTo>
                  <a:pt x="110762" y="12418"/>
                </a:lnTo>
                <a:lnTo>
                  <a:pt x="147724" y="2467"/>
                </a:lnTo>
                <a:lnTo>
                  <a:pt x="188907" y="0"/>
                </a:lnTo>
                <a:lnTo>
                  <a:pt x="234013" y="4795"/>
                </a:lnTo>
                <a:lnTo>
                  <a:pt x="282739" y="16633"/>
                </a:lnTo>
                <a:lnTo>
                  <a:pt x="334787" y="35292"/>
                </a:lnTo>
                <a:lnTo>
                  <a:pt x="389856" y="60551"/>
                </a:lnTo>
                <a:lnTo>
                  <a:pt x="447647" y="92188"/>
                </a:lnTo>
                <a:lnTo>
                  <a:pt x="507859" y="129982"/>
                </a:lnTo>
                <a:lnTo>
                  <a:pt x="570192" y="173713"/>
                </a:lnTo>
                <a:lnTo>
                  <a:pt x="634346" y="223158"/>
                </a:lnTo>
                <a:lnTo>
                  <a:pt x="700021" y="278097"/>
                </a:lnTo>
                <a:lnTo>
                  <a:pt x="766918" y="338309"/>
                </a:lnTo>
                <a:lnTo>
                  <a:pt x="834735" y="403573"/>
                </a:lnTo>
                <a:lnTo>
                  <a:pt x="903174" y="473667"/>
                </a:lnTo>
                <a:lnTo>
                  <a:pt x="971933" y="548370"/>
                </a:lnTo>
                <a:lnTo>
                  <a:pt x="1040714" y="627461"/>
                </a:lnTo>
                <a:lnTo>
                  <a:pt x="1109215" y="710718"/>
                </a:lnTo>
                <a:lnTo>
                  <a:pt x="1177138" y="797922"/>
                </a:lnTo>
                <a:lnTo>
                  <a:pt x="1244181" y="888850"/>
                </a:lnTo>
                <a:lnTo>
                  <a:pt x="1308816" y="981504"/>
                </a:lnTo>
                <a:lnTo>
                  <a:pt x="1369638" y="1073797"/>
                </a:lnTo>
                <a:lnTo>
                  <a:pt x="1426535" y="1165375"/>
                </a:lnTo>
                <a:lnTo>
                  <a:pt x="1479394" y="1255881"/>
                </a:lnTo>
                <a:lnTo>
                  <a:pt x="1528101" y="1344961"/>
                </a:lnTo>
                <a:lnTo>
                  <a:pt x="1572544" y="1432259"/>
                </a:lnTo>
                <a:lnTo>
                  <a:pt x="1612610" y="1517421"/>
                </a:lnTo>
                <a:lnTo>
                  <a:pt x="1648185" y="1600091"/>
                </a:lnTo>
                <a:lnTo>
                  <a:pt x="1679157" y="1679915"/>
                </a:lnTo>
                <a:lnTo>
                  <a:pt x="1705413" y="1756536"/>
                </a:lnTo>
                <a:lnTo>
                  <a:pt x="1726840" y="1829600"/>
                </a:lnTo>
                <a:lnTo>
                  <a:pt x="1743324" y="1898751"/>
                </a:lnTo>
                <a:lnTo>
                  <a:pt x="1754754" y="1963635"/>
                </a:lnTo>
                <a:lnTo>
                  <a:pt x="1761015" y="2023897"/>
                </a:lnTo>
                <a:lnTo>
                  <a:pt x="1761996" y="2079180"/>
                </a:lnTo>
                <a:lnTo>
                  <a:pt x="1757582" y="2129131"/>
                </a:lnTo>
                <a:lnTo>
                  <a:pt x="1747661" y="2173394"/>
                </a:lnTo>
                <a:lnTo>
                  <a:pt x="1732121" y="2211613"/>
                </a:lnTo>
                <a:lnTo>
                  <a:pt x="1710847" y="2243434"/>
                </a:lnTo>
                <a:lnTo>
                  <a:pt x="1683728" y="2268501"/>
                </a:lnTo>
                <a:close/>
              </a:path>
            </a:pathLst>
          </a:custGeom>
          <a:ln w="38100">
            <a:solidFill>
              <a:srgbClr val="31AD51"/>
            </a:solidFill>
          </a:ln>
        </p:spPr>
        <p:txBody>
          <a:bodyPr wrap="square" lIns="0" tIns="0" rIns="0" bIns="0" rtlCol="0"/>
          <a:lstStyle/>
          <a:p>
            <a:endParaRPr/>
          </a:p>
        </p:txBody>
      </p:sp>
      <p:sp>
        <p:nvSpPr>
          <p:cNvPr id="18" name="object 18"/>
          <p:cNvSpPr/>
          <p:nvPr/>
        </p:nvSpPr>
        <p:spPr>
          <a:xfrm>
            <a:off x="4211192" y="3458488"/>
            <a:ext cx="3146425" cy="915669"/>
          </a:xfrm>
          <a:custGeom>
            <a:avLst/>
            <a:gdLst/>
            <a:ahLst/>
            <a:cxnLst/>
            <a:rect l="l" t="t" r="r" b="b"/>
            <a:pathLst>
              <a:path w="3146425" h="915670">
                <a:moveTo>
                  <a:pt x="0" y="319507"/>
                </a:moveTo>
                <a:lnTo>
                  <a:pt x="26783" y="250557"/>
                </a:lnTo>
                <a:lnTo>
                  <a:pt x="54897" y="218691"/>
                </a:lnTo>
                <a:lnTo>
                  <a:pt x="92272" y="188668"/>
                </a:lnTo>
                <a:lnTo>
                  <a:pt x="138493" y="160563"/>
                </a:lnTo>
                <a:lnTo>
                  <a:pt x="193146" y="134453"/>
                </a:lnTo>
                <a:lnTo>
                  <a:pt x="255815" y="110416"/>
                </a:lnTo>
                <a:lnTo>
                  <a:pt x="326087" y="88528"/>
                </a:lnTo>
                <a:lnTo>
                  <a:pt x="403545" y="68865"/>
                </a:lnTo>
                <a:lnTo>
                  <a:pt x="487775" y="51505"/>
                </a:lnTo>
                <a:lnTo>
                  <a:pt x="578362" y="36525"/>
                </a:lnTo>
                <a:lnTo>
                  <a:pt x="674891" y="24000"/>
                </a:lnTo>
                <a:lnTo>
                  <a:pt x="776947" y="14009"/>
                </a:lnTo>
                <a:lnTo>
                  <a:pt x="884115" y="6627"/>
                </a:lnTo>
                <a:lnTo>
                  <a:pt x="995981" y="1932"/>
                </a:lnTo>
                <a:lnTo>
                  <a:pt x="1112129" y="0"/>
                </a:lnTo>
                <a:lnTo>
                  <a:pt x="1232145" y="907"/>
                </a:lnTo>
                <a:lnTo>
                  <a:pt x="1355614" y="4732"/>
                </a:lnTo>
                <a:lnTo>
                  <a:pt x="1482120" y="11550"/>
                </a:lnTo>
                <a:lnTo>
                  <a:pt x="1611249" y="21438"/>
                </a:lnTo>
                <a:lnTo>
                  <a:pt x="1740141" y="34218"/>
                </a:lnTo>
                <a:lnTo>
                  <a:pt x="1865912" y="49561"/>
                </a:lnTo>
                <a:lnTo>
                  <a:pt x="1988167" y="67320"/>
                </a:lnTo>
                <a:lnTo>
                  <a:pt x="2106512" y="87346"/>
                </a:lnTo>
                <a:lnTo>
                  <a:pt x="2220551" y="109493"/>
                </a:lnTo>
                <a:lnTo>
                  <a:pt x="2329889" y="133612"/>
                </a:lnTo>
                <a:lnTo>
                  <a:pt x="2434132" y="159556"/>
                </a:lnTo>
                <a:lnTo>
                  <a:pt x="2532884" y="187178"/>
                </a:lnTo>
                <a:lnTo>
                  <a:pt x="2625752" y="216330"/>
                </a:lnTo>
                <a:lnTo>
                  <a:pt x="2712339" y="246863"/>
                </a:lnTo>
                <a:lnTo>
                  <a:pt x="2792250" y="278631"/>
                </a:lnTo>
                <a:lnTo>
                  <a:pt x="2865092" y="311486"/>
                </a:lnTo>
                <a:lnTo>
                  <a:pt x="2930469" y="345280"/>
                </a:lnTo>
                <a:lnTo>
                  <a:pt x="2987986" y="379865"/>
                </a:lnTo>
                <a:lnTo>
                  <a:pt x="3037248" y="415094"/>
                </a:lnTo>
                <a:lnTo>
                  <a:pt x="3077861" y="450820"/>
                </a:lnTo>
                <a:lnTo>
                  <a:pt x="3109429" y="486894"/>
                </a:lnTo>
                <a:lnTo>
                  <a:pt x="3131557" y="523169"/>
                </a:lnTo>
                <a:lnTo>
                  <a:pt x="3143852" y="559498"/>
                </a:lnTo>
                <a:lnTo>
                  <a:pt x="3145916" y="595732"/>
                </a:lnTo>
                <a:lnTo>
                  <a:pt x="3137570" y="631051"/>
                </a:lnTo>
                <a:lnTo>
                  <a:pt x="3119133" y="664682"/>
                </a:lnTo>
                <a:lnTo>
                  <a:pt x="3091019" y="696548"/>
                </a:lnTo>
                <a:lnTo>
                  <a:pt x="3053644" y="726572"/>
                </a:lnTo>
                <a:lnTo>
                  <a:pt x="3007423" y="754677"/>
                </a:lnTo>
                <a:lnTo>
                  <a:pt x="2952770" y="780786"/>
                </a:lnTo>
                <a:lnTo>
                  <a:pt x="2890101" y="804823"/>
                </a:lnTo>
                <a:lnTo>
                  <a:pt x="2819829" y="826712"/>
                </a:lnTo>
                <a:lnTo>
                  <a:pt x="2742371" y="846374"/>
                </a:lnTo>
                <a:lnTo>
                  <a:pt x="2658141" y="863734"/>
                </a:lnTo>
                <a:lnTo>
                  <a:pt x="2567554" y="878714"/>
                </a:lnTo>
                <a:lnTo>
                  <a:pt x="2471025" y="891239"/>
                </a:lnTo>
                <a:lnTo>
                  <a:pt x="2368969" y="901230"/>
                </a:lnTo>
                <a:lnTo>
                  <a:pt x="2261801" y="908612"/>
                </a:lnTo>
                <a:lnTo>
                  <a:pt x="2149935" y="913308"/>
                </a:lnTo>
                <a:lnTo>
                  <a:pt x="2033787" y="915240"/>
                </a:lnTo>
                <a:lnTo>
                  <a:pt x="1913771" y="914332"/>
                </a:lnTo>
                <a:lnTo>
                  <a:pt x="1790302" y="910507"/>
                </a:lnTo>
                <a:lnTo>
                  <a:pt x="1663796" y="903689"/>
                </a:lnTo>
                <a:lnTo>
                  <a:pt x="1534668" y="893801"/>
                </a:lnTo>
                <a:lnTo>
                  <a:pt x="1405775" y="881021"/>
                </a:lnTo>
                <a:lnTo>
                  <a:pt x="1280004" y="865678"/>
                </a:lnTo>
                <a:lnTo>
                  <a:pt x="1157749" y="847920"/>
                </a:lnTo>
                <a:lnTo>
                  <a:pt x="1039404" y="827893"/>
                </a:lnTo>
                <a:lnTo>
                  <a:pt x="925365" y="805746"/>
                </a:lnTo>
                <a:lnTo>
                  <a:pt x="816027" y="781627"/>
                </a:lnTo>
                <a:lnTo>
                  <a:pt x="711784" y="755683"/>
                </a:lnTo>
                <a:lnTo>
                  <a:pt x="613032" y="728061"/>
                </a:lnTo>
                <a:lnTo>
                  <a:pt x="520164" y="698910"/>
                </a:lnTo>
                <a:lnTo>
                  <a:pt x="433578" y="668376"/>
                </a:lnTo>
                <a:lnTo>
                  <a:pt x="353666" y="636608"/>
                </a:lnTo>
                <a:lnTo>
                  <a:pt x="280824" y="603753"/>
                </a:lnTo>
                <a:lnTo>
                  <a:pt x="215447" y="569960"/>
                </a:lnTo>
                <a:lnTo>
                  <a:pt x="157930" y="535374"/>
                </a:lnTo>
                <a:lnTo>
                  <a:pt x="108668" y="500145"/>
                </a:lnTo>
                <a:lnTo>
                  <a:pt x="68055" y="464419"/>
                </a:lnTo>
                <a:lnTo>
                  <a:pt x="36487" y="428345"/>
                </a:lnTo>
                <a:lnTo>
                  <a:pt x="14359" y="392070"/>
                </a:lnTo>
                <a:lnTo>
                  <a:pt x="2064" y="355741"/>
                </a:lnTo>
                <a:lnTo>
                  <a:pt x="0" y="319507"/>
                </a:lnTo>
                <a:close/>
              </a:path>
            </a:pathLst>
          </a:custGeom>
          <a:ln w="38100">
            <a:solidFill>
              <a:srgbClr val="31AD51"/>
            </a:solidFill>
          </a:ln>
        </p:spPr>
        <p:txBody>
          <a:bodyPr wrap="square" lIns="0" tIns="0" rIns="0" bIns="0" rtlCol="0"/>
          <a:lstStyle/>
          <a:p>
            <a:endParaRPr/>
          </a:p>
        </p:txBody>
      </p:sp>
      <p:sp>
        <p:nvSpPr>
          <p:cNvPr id="19" name="object 19"/>
          <p:cNvSpPr/>
          <p:nvPr/>
        </p:nvSpPr>
        <p:spPr>
          <a:xfrm>
            <a:off x="2512946" y="2362296"/>
            <a:ext cx="2738120" cy="1818005"/>
          </a:xfrm>
          <a:custGeom>
            <a:avLst/>
            <a:gdLst/>
            <a:ahLst/>
            <a:cxnLst/>
            <a:rect l="l" t="t" r="r" b="b"/>
            <a:pathLst>
              <a:path w="2738120" h="1818004">
                <a:moveTo>
                  <a:pt x="20703" y="86390"/>
                </a:moveTo>
                <a:lnTo>
                  <a:pt x="76727" y="34265"/>
                </a:lnTo>
                <a:lnTo>
                  <a:pt x="116741" y="17118"/>
                </a:lnTo>
                <a:lnTo>
                  <a:pt x="164212" y="5766"/>
                </a:lnTo>
                <a:lnTo>
                  <a:pt x="218734" y="97"/>
                </a:lnTo>
                <a:lnTo>
                  <a:pt x="279898" y="0"/>
                </a:lnTo>
                <a:lnTo>
                  <a:pt x="347296" y="5361"/>
                </a:lnTo>
                <a:lnTo>
                  <a:pt x="420522" y="16070"/>
                </a:lnTo>
                <a:lnTo>
                  <a:pt x="499166" y="32015"/>
                </a:lnTo>
                <a:lnTo>
                  <a:pt x="582821" y="53084"/>
                </a:lnTo>
                <a:lnTo>
                  <a:pt x="671080" y="79165"/>
                </a:lnTo>
                <a:lnTo>
                  <a:pt x="763534" y="110146"/>
                </a:lnTo>
                <a:lnTo>
                  <a:pt x="859777" y="145915"/>
                </a:lnTo>
                <a:lnTo>
                  <a:pt x="959399" y="186361"/>
                </a:lnTo>
                <a:lnTo>
                  <a:pt x="1061994" y="231372"/>
                </a:lnTo>
                <a:lnTo>
                  <a:pt x="1167154" y="280836"/>
                </a:lnTo>
                <a:lnTo>
                  <a:pt x="1274470" y="334641"/>
                </a:lnTo>
                <a:lnTo>
                  <a:pt x="1383535" y="392675"/>
                </a:lnTo>
                <a:lnTo>
                  <a:pt x="1493942" y="454826"/>
                </a:lnTo>
                <a:lnTo>
                  <a:pt x="1605282" y="520984"/>
                </a:lnTo>
                <a:lnTo>
                  <a:pt x="1715055" y="589712"/>
                </a:lnTo>
                <a:lnTo>
                  <a:pt x="1820840" y="659443"/>
                </a:lnTo>
                <a:lnTo>
                  <a:pt x="1922351" y="729866"/>
                </a:lnTo>
                <a:lnTo>
                  <a:pt x="2019302" y="800668"/>
                </a:lnTo>
                <a:lnTo>
                  <a:pt x="2111407" y="871539"/>
                </a:lnTo>
                <a:lnTo>
                  <a:pt x="2198379" y="942168"/>
                </a:lnTo>
                <a:lnTo>
                  <a:pt x="2279933" y="1012242"/>
                </a:lnTo>
                <a:lnTo>
                  <a:pt x="2355781" y="1081450"/>
                </a:lnTo>
                <a:lnTo>
                  <a:pt x="2425638" y="1149481"/>
                </a:lnTo>
                <a:lnTo>
                  <a:pt x="2489218" y="1216023"/>
                </a:lnTo>
                <a:lnTo>
                  <a:pt x="2546234" y="1280765"/>
                </a:lnTo>
                <a:lnTo>
                  <a:pt x="2596400" y="1343395"/>
                </a:lnTo>
                <a:lnTo>
                  <a:pt x="2639431" y="1403602"/>
                </a:lnTo>
                <a:lnTo>
                  <a:pt x="2675038" y="1461075"/>
                </a:lnTo>
                <a:lnTo>
                  <a:pt x="2702937" y="1515501"/>
                </a:lnTo>
                <a:lnTo>
                  <a:pt x="2722842" y="1566570"/>
                </a:lnTo>
                <a:lnTo>
                  <a:pt x="2734465" y="1613969"/>
                </a:lnTo>
                <a:lnTo>
                  <a:pt x="2737521" y="1657389"/>
                </a:lnTo>
                <a:lnTo>
                  <a:pt x="2731723" y="1696516"/>
                </a:lnTo>
                <a:lnTo>
                  <a:pt x="2716786" y="1731040"/>
                </a:lnTo>
                <a:lnTo>
                  <a:pt x="2692929" y="1760112"/>
                </a:lnTo>
                <a:lnTo>
                  <a:pt x="2660797" y="1783165"/>
                </a:lnTo>
                <a:lnTo>
                  <a:pt x="2620798" y="1800312"/>
                </a:lnTo>
                <a:lnTo>
                  <a:pt x="2573338" y="1811663"/>
                </a:lnTo>
                <a:lnTo>
                  <a:pt x="2518827" y="1817332"/>
                </a:lnTo>
                <a:lnTo>
                  <a:pt x="2457672" y="1817430"/>
                </a:lnTo>
                <a:lnTo>
                  <a:pt x="2390280" y="1812068"/>
                </a:lnTo>
                <a:lnTo>
                  <a:pt x="2317059" y="1801359"/>
                </a:lnTo>
                <a:lnTo>
                  <a:pt x="2238418" y="1785414"/>
                </a:lnTo>
                <a:lnTo>
                  <a:pt x="2154764" y="1764345"/>
                </a:lnTo>
                <a:lnTo>
                  <a:pt x="2066504" y="1738265"/>
                </a:lnTo>
                <a:lnTo>
                  <a:pt x="1974047" y="1707284"/>
                </a:lnTo>
                <a:lnTo>
                  <a:pt x="1877799" y="1671514"/>
                </a:lnTo>
                <a:lnTo>
                  <a:pt x="1778170" y="1631068"/>
                </a:lnTo>
                <a:lnTo>
                  <a:pt x="1675567" y="1586057"/>
                </a:lnTo>
                <a:lnTo>
                  <a:pt x="1570397" y="1536594"/>
                </a:lnTo>
                <a:lnTo>
                  <a:pt x="1463068" y="1482789"/>
                </a:lnTo>
                <a:lnTo>
                  <a:pt x="1353989" y="1424755"/>
                </a:lnTo>
                <a:lnTo>
                  <a:pt x="1243566" y="1362603"/>
                </a:lnTo>
                <a:lnTo>
                  <a:pt x="1132207" y="1296446"/>
                </a:lnTo>
                <a:lnTo>
                  <a:pt x="1022436" y="1227718"/>
                </a:lnTo>
                <a:lnTo>
                  <a:pt x="916653" y="1157987"/>
                </a:lnTo>
                <a:lnTo>
                  <a:pt x="815146" y="1087564"/>
                </a:lnTo>
                <a:lnTo>
                  <a:pt x="718199" y="1016761"/>
                </a:lnTo>
                <a:lnTo>
                  <a:pt x="626100" y="945890"/>
                </a:lnTo>
                <a:lnTo>
                  <a:pt x="539134" y="875262"/>
                </a:lnTo>
                <a:lnTo>
                  <a:pt x="457587" y="805188"/>
                </a:lnTo>
                <a:lnTo>
                  <a:pt x="381745" y="735979"/>
                </a:lnTo>
                <a:lnTo>
                  <a:pt x="311894" y="667949"/>
                </a:lnTo>
                <a:lnTo>
                  <a:pt x="248319" y="601406"/>
                </a:lnTo>
                <a:lnTo>
                  <a:pt x="191307" y="536665"/>
                </a:lnTo>
                <a:lnTo>
                  <a:pt x="141144" y="474034"/>
                </a:lnTo>
                <a:lnTo>
                  <a:pt x="98115" y="413827"/>
                </a:lnTo>
                <a:lnTo>
                  <a:pt x="62507" y="356355"/>
                </a:lnTo>
                <a:lnTo>
                  <a:pt x="34606" y="301929"/>
                </a:lnTo>
                <a:lnTo>
                  <a:pt x="14697" y="250860"/>
                </a:lnTo>
                <a:lnTo>
                  <a:pt x="3066" y="203460"/>
                </a:lnTo>
                <a:lnTo>
                  <a:pt x="0" y="160041"/>
                </a:lnTo>
                <a:lnTo>
                  <a:pt x="5783" y="120914"/>
                </a:lnTo>
                <a:lnTo>
                  <a:pt x="20703" y="86390"/>
                </a:lnTo>
                <a:close/>
              </a:path>
            </a:pathLst>
          </a:custGeom>
          <a:ln w="38100">
            <a:solidFill>
              <a:srgbClr val="31AD51"/>
            </a:solidFill>
          </a:ln>
        </p:spPr>
        <p:txBody>
          <a:bodyPr wrap="square" lIns="0" tIns="0" rIns="0" bIns="0" rtlCol="0"/>
          <a:lstStyle/>
          <a:p>
            <a:endParaRPr/>
          </a:p>
        </p:txBody>
      </p:sp>
      <p:sp>
        <p:nvSpPr>
          <p:cNvPr id="20" name="object 20"/>
          <p:cNvSpPr txBox="1"/>
          <p:nvPr/>
        </p:nvSpPr>
        <p:spPr>
          <a:xfrm>
            <a:off x="303377" y="2822693"/>
            <a:ext cx="2169795" cy="695960"/>
          </a:xfrm>
          <a:prstGeom prst="rect">
            <a:avLst/>
          </a:prstGeom>
        </p:spPr>
        <p:txBody>
          <a:bodyPr vert="horz" wrap="square" lIns="0" tIns="0" rIns="0" bIns="0" rtlCol="0">
            <a:spAutoFit/>
          </a:bodyPr>
          <a:lstStyle/>
          <a:p>
            <a:pPr marL="12700" marR="5080">
              <a:lnSpc>
                <a:spcPct val="100000"/>
              </a:lnSpc>
            </a:pPr>
            <a:r>
              <a:rPr sz="2400" spc="-15" dirty="0">
                <a:latin typeface="Times New Roman"/>
                <a:cs typeface="Times New Roman"/>
              </a:rPr>
              <a:t>In</a:t>
            </a:r>
            <a:r>
              <a:rPr sz="2400" spc="-25" dirty="0">
                <a:latin typeface="Times New Roman"/>
                <a:cs typeface="Times New Roman"/>
              </a:rPr>
              <a:t>c</a:t>
            </a:r>
            <a:r>
              <a:rPr sz="2400" spc="-40" dirty="0">
                <a:latin typeface="Times New Roman"/>
                <a:cs typeface="Times New Roman"/>
              </a:rPr>
              <a:t>lus</a:t>
            </a:r>
            <a:r>
              <a:rPr sz="2400" spc="-25" dirty="0">
                <a:latin typeface="Times New Roman"/>
                <a:cs typeface="Times New Roman"/>
              </a:rPr>
              <a:t>i</a:t>
            </a:r>
            <a:r>
              <a:rPr sz="2400" spc="120" dirty="0">
                <a:latin typeface="Times New Roman"/>
                <a:cs typeface="Times New Roman"/>
              </a:rPr>
              <a:t>on</a:t>
            </a:r>
            <a:r>
              <a:rPr sz="2400" spc="-85" dirty="0">
                <a:latin typeface="Times New Roman"/>
                <a:cs typeface="Times New Roman"/>
              </a:rPr>
              <a:t> </a:t>
            </a:r>
            <a:r>
              <a:rPr sz="2400" spc="95" dirty="0">
                <a:latin typeface="Times New Roman"/>
                <a:cs typeface="Times New Roman"/>
              </a:rPr>
              <a:t>an</a:t>
            </a:r>
            <a:r>
              <a:rPr sz="2400" spc="120" dirty="0">
                <a:latin typeface="Times New Roman"/>
                <a:cs typeface="Times New Roman"/>
              </a:rPr>
              <a:t>d</a:t>
            </a:r>
            <a:r>
              <a:rPr sz="2400" spc="60" dirty="0">
                <a:latin typeface="Times New Roman"/>
                <a:cs typeface="Times New Roman"/>
              </a:rPr>
              <a:t> </a:t>
            </a:r>
            <a:r>
              <a:rPr sz="2400" spc="-135" dirty="0">
                <a:latin typeface="Times New Roman"/>
                <a:cs typeface="Times New Roman"/>
              </a:rPr>
              <a:t>l</a:t>
            </a:r>
            <a:r>
              <a:rPr sz="2400" spc="-130" dirty="0">
                <a:latin typeface="Times New Roman"/>
                <a:cs typeface="Times New Roman"/>
              </a:rPr>
              <a:t>i</a:t>
            </a:r>
            <a:r>
              <a:rPr sz="2400" spc="80" dirty="0">
                <a:latin typeface="Times New Roman"/>
                <a:cs typeface="Times New Roman"/>
              </a:rPr>
              <a:t>fe</a:t>
            </a:r>
            <a:r>
              <a:rPr sz="2400" spc="-90" dirty="0">
                <a:latin typeface="Times New Roman"/>
                <a:cs typeface="Times New Roman"/>
              </a:rPr>
              <a:t> </a:t>
            </a:r>
            <a:r>
              <a:rPr sz="2400" spc="50" dirty="0">
                <a:latin typeface="Times New Roman"/>
                <a:cs typeface="Times New Roman"/>
              </a:rPr>
              <a:t>long</a:t>
            </a:r>
            <a:r>
              <a:rPr sz="2400" spc="-70" dirty="0">
                <a:latin typeface="Times New Roman"/>
                <a:cs typeface="Times New Roman"/>
              </a:rPr>
              <a:t> </a:t>
            </a:r>
            <a:r>
              <a:rPr sz="2400" spc="15" dirty="0">
                <a:latin typeface="Times New Roman"/>
                <a:cs typeface="Times New Roman"/>
              </a:rPr>
              <a:t>le</a:t>
            </a:r>
            <a:r>
              <a:rPr sz="2400" spc="70" dirty="0">
                <a:latin typeface="Times New Roman"/>
                <a:cs typeface="Times New Roman"/>
              </a:rPr>
              <a:t>ar</a:t>
            </a:r>
            <a:r>
              <a:rPr sz="2400" spc="85" dirty="0">
                <a:latin typeface="Times New Roman"/>
                <a:cs typeface="Times New Roman"/>
              </a:rPr>
              <a:t>n</a:t>
            </a:r>
            <a:r>
              <a:rPr sz="2400" spc="10" dirty="0">
                <a:latin typeface="Times New Roman"/>
                <a:cs typeface="Times New Roman"/>
              </a:rPr>
              <a:t>ing</a:t>
            </a:r>
            <a:endParaRPr sz="2400">
              <a:latin typeface="Times New Roman"/>
              <a:cs typeface="Times New Roman"/>
            </a:endParaRPr>
          </a:p>
        </p:txBody>
      </p:sp>
      <p:sp>
        <p:nvSpPr>
          <p:cNvPr id="21" name="object 21"/>
          <p:cNvSpPr/>
          <p:nvPr/>
        </p:nvSpPr>
        <p:spPr>
          <a:xfrm>
            <a:off x="2512070" y="3518360"/>
            <a:ext cx="2792095" cy="1101090"/>
          </a:xfrm>
          <a:custGeom>
            <a:avLst/>
            <a:gdLst/>
            <a:ahLst/>
            <a:cxnLst/>
            <a:rect l="l" t="t" r="r" b="b"/>
            <a:pathLst>
              <a:path w="2792095" h="1101089">
                <a:moveTo>
                  <a:pt x="4307" y="932989"/>
                </a:moveTo>
                <a:lnTo>
                  <a:pt x="4877" y="863754"/>
                </a:lnTo>
                <a:lnTo>
                  <a:pt x="18610" y="826717"/>
                </a:lnTo>
                <a:lnTo>
                  <a:pt x="40868" y="788333"/>
                </a:lnTo>
                <a:lnTo>
                  <a:pt x="71322" y="748803"/>
                </a:lnTo>
                <a:lnTo>
                  <a:pt x="109641" y="708328"/>
                </a:lnTo>
                <a:lnTo>
                  <a:pt x="155495" y="667107"/>
                </a:lnTo>
                <a:lnTo>
                  <a:pt x="208554" y="625340"/>
                </a:lnTo>
                <a:lnTo>
                  <a:pt x="268488" y="583229"/>
                </a:lnTo>
                <a:lnTo>
                  <a:pt x="334968" y="540972"/>
                </a:lnTo>
                <a:lnTo>
                  <a:pt x="407662" y="498770"/>
                </a:lnTo>
                <a:lnTo>
                  <a:pt x="486242" y="456824"/>
                </a:lnTo>
                <a:lnTo>
                  <a:pt x="570377" y="415334"/>
                </a:lnTo>
                <a:lnTo>
                  <a:pt x="659736" y="374500"/>
                </a:lnTo>
                <a:lnTo>
                  <a:pt x="753990" y="334521"/>
                </a:lnTo>
                <a:lnTo>
                  <a:pt x="852810" y="295599"/>
                </a:lnTo>
                <a:lnTo>
                  <a:pt x="955864" y="257934"/>
                </a:lnTo>
                <a:lnTo>
                  <a:pt x="1062823" y="221725"/>
                </a:lnTo>
                <a:lnTo>
                  <a:pt x="1173356" y="187174"/>
                </a:lnTo>
                <a:lnTo>
                  <a:pt x="1287134" y="154479"/>
                </a:lnTo>
                <a:lnTo>
                  <a:pt x="1401617" y="124427"/>
                </a:lnTo>
                <a:lnTo>
                  <a:pt x="1514263" y="97629"/>
                </a:lnTo>
                <a:lnTo>
                  <a:pt x="1624687" y="74083"/>
                </a:lnTo>
                <a:lnTo>
                  <a:pt x="1732502" y="53783"/>
                </a:lnTo>
                <a:lnTo>
                  <a:pt x="1837322" y="36728"/>
                </a:lnTo>
                <a:lnTo>
                  <a:pt x="1938761" y="22914"/>
                </a:lnTo>
                <a:lnTo>
                  <a:pt x="2036432" y="12337"/>
                </a:lnTo>
                <a:lnTo>
                  <a:pt x="2129949" y="4995"/>
                </a:lnTo>
                <a:lnTo>
                  <a:pt x="2218926" y="883"/>
                </a:lnTo>
                <a:lnTo>
                  <a:pt x="2302976" y="0"/>
                </a:lnTo>
                <a:lnTo>
                  <a:pt x="2381713" y="2340"/>
                </a:lnTo>
                <a:lnTo>
                  <a:pt x="2454750" y="7901"/>
                </a:lnTo>
                <a:lnTo>
                  <a:pt x="2521702" y="16679"/>
                </a:lnTo>
                <a:lnTo>
                  <a:pt x="2582182" y="28672"/>
                </a:lnTo>
                <a:lnTo>
                  <a:pt x="2635803" y="43876"/>
                </a:lnTo>
                <a:lnTo>
                  <a:pt x="2682180" y="62287"/>
                </a:lnTo>
                <a:lnTo>
                  <a:pt x="2720925" y="83903"/>
                </a:lnTo>
                <a:lnTo>
                  <a:pt x="2751653" y="108719"/>
                </a:lnTo>
                <a:lnTo>
                  <a:pt x="2787512" y="167941"/>
                </a:lnTo>
                <a:lnTo>
                  <a:pt x="2791820" y="201685"/>
                </a:lnTo>
                <a:lnTo>
                  <a:pt x="2786943" y="237176"/>
                </a:lnTo>
                <a:lnTo>
                  <a:pt x="2773210" y="274213"/>
                </a:lnTo>
                <a:lnTo>
                  <a:pt x="2750953" y="312596"/>
                </a:lnTo>
                <a:lnTo>
                  <a:pt x="2720500" y="352125"/>
                </a:lnTo>
                <a:lnTo>
                  <a:pt x="2682183" y="392599"/>
                </a:lnTo>
                <a:lnTo>
                  <a:pt x="2636331" y="433818"/>
                </a:lnTo>
                <a:lnTo>
                  <a:pt x="2583274" y="475582"/>
                </a:lnTo>
                <a:lnTo>
                  <a:pt x="2523343" y="517690"/>
                </a:lnTo>
                <a:lnTo>
                  <a:pt x="2456868" y="559943"/>
                </a:lnTo>
                <a:lnTo>
                  <a:pt x="2384179" y="602139"/>
                </a:lnTo>
                <a:lnTo>
                  <a:pt x="2305605" y="644078"/>
                </a:lnTo>
                <a:lnTo>
                  <a:pt x="2221478" y="685561"/>
                </a:lnTo>
                <a:lnTo>
                  <a:pt x="2132127" y="726387"/>
                </a:lnTo>
                <a:lnTo>
                  <a:pt x="2037883" y="766355"/>
                </a:lnTo>
                <a:lnTo>
                  <a:pt x="1939075" y="805266"/>
                </a:lnTo>
                <a:lnTo>
                  <a:pt x="1836034" y="842918"/>
                </a:lnTo>
                <a:lnTo>
                  <a:pt x="1729090" y="879112"/>
                </a:lnTo>
                <a:lnTo>
                  <a:pt x="1618573" y="913648"/>
                </a:lnTo>
                <a:lnTo>
                  <a:pt x="1504812" y="946324"/>
                </a:lnTo>
                <a:lnTo>
                  <a:pt x="1390313" y="976393"/>
                </a:lnTo>
                <a:lnTo>
                  <a:pt x="1277653" y="1003205"/>
                </a:lnTo>
                <a:lnTo>
                  <a:pt x="1167218" y="1026762"/>
                </a:lnTo>
                <a:lnTo>
                  <a:pt x="1059395" y="1047070"/>
                </a:lnTo>
                <a:lnTo>
                  <a:pt x="954569" y="1064131"/>
                </a:lnTo>
                <a:lnTo>
                  <a:pt x="853126" y="1077949"/>
                </a:lnTo>
                <a:lnTo>
                  <a:pt x="755453" y="1088528"/>
                </a:lnTo>
                <a:lnTo>
                  <a:pt x="661935" y="1095871"/>
                </a:lnTo>
                <a:lnTo>
                  <a:pt x="572958" y="1099983"/>
                </a:lnTo>
                <a:lnTo>
                  <a:pt x="488908" y="1100867"/>
                </a:lnTo>
                <a:lnTo>
                  <a:pt x="410171" y="1098527"/>
                </a:lnTo>
                <a:lnTo>
                  <a:pt x="337133" y="1092966"/>
                </a:lnTo>
                <a:lnTo>
                  <a:pt x="270180" y="1084189"/>
                </a:lnTo>
                <a:lnTo>
                  <a:pt x="209698" y="1072199"/>
                </a:lnTo>
                <a:lnTo>
                  <a:pt x="156072" y="1056999"/>
                </a:lnTo>
                <a:lnTo>
                  <a:pt x="109690" y="1038593"/>
                </a:lnTo>
                <a:lnTo>
                  <a:pt x="70936" y="1016986"/>
                </a:lnTo>
                <a:lnTo>
                  <a:pt x="40197" y="992180"/>
                </a:lnTo>
                <a:lnTo>
                  <a:pt x="4307" y="932989"/>
                </a:lnTo>
                <a:close/>
              </a:path>
            </a:pathLst>
          </a:custGeom>
          <a:ln w="38100">
            <a:solidFill>
              <a:srgbClr val="31AD51"/>
            </a:solidFill>
          </a:ln>
        </p:spPr>
        <p:txBody>
          <a:bodyPr wrap="square" lIns="0" tIns="0" rIns="0" bIns="0" rtlCol="0"/>
          <a:lstStyle/>
          <a:p>
            <a:endParaRPr/>
          </a:p>
        </p:txBody>
      </p:sp>
      <p:sp>
        <p:nvSpPr>
          <p:cNvPr id="22" name="object 22"/>
          <p:cNvSpPr txBox="1"/>
          <p:nvPr/>
        </p:nvSpPr>
        <p:spPr>
          <a:xfrm>
            <a:off x="5042661" y="1379466"/>
            <a:ext cx="4116704" cy="330200"/>
          </a:xfrm>
          <a:prstGeom prst="rect">
            <a:avLst/>
          </a:prstGeom>
        </p:spPr>
        <p:txBody>
          <a:bodyPr vert="horz" wrap="square" lIns="0" tIns="0" rIns="0" bIns="0" rtlCol="0">
            <a:spAutoFit/>
          </a:bodyPr>
          <a:lstStyle/>
          <a:p>
            <a:pPr marL="12700">
              <a:lnSpc>
                <a:spcPct val="100000"/>
              </a:lnSpc>
            </a:pPr>
            <a:r>
              <a:rPr sz="2400" spc="-20" dirty="0">
                <a:latin typeface="Times New Roman"/>
                <a:cs typeface="Times New Roman"/>
              </a:rPr>
              <a:t>Co</a:t>
            </a:r>
            <a:r>
              <a:rPr sz="2400" spc="-15" dirty="0">
                <a:latin typeface="Times New Roman"/>
                <a:cs typeface="Times New Roman"/>
              </a:rPr>
              <a:t>m</a:t>
            </a:r>
            <a:r>
              <a:rPr sz="2400" spc="50" dirty="0">
                <a:latin typeface="Times New Roman"/>
                <a:cs typeface="Times New Roman"/>
              </a:rPr>
              <a:t>munication</a:t>
            </a:r>
            <a:r>
              <a:rPr sz="2400" spc="-105" dirty="0">
                <a:latin typeface="Times New Roman"/>
                <a:cs typeface="Times New Roman"/>
              </a:rPr>
              <a:t> </a:t>
            </a:r>
            <a:r>
              <a:rPr sz="2400" spc="95" dirty="0">
                <a:latin typeface="Times New Roman"/>
                <a:cs typeface="Times New Roman"/>
              </a:rPr>
              <a:t>an</a:t>
            </a:r>
            <a:r>
              <a:rPr sz="2400" spc="120" dirty="0">
                <a:latin typeface="Times New Roman"/>
                <a:cs typeface="Times New Roman"/>
              </a:rPr>
              <a:t>d</a:t>
            </a:r>
            <a:r>
              <a:rPr sz="2400" spc="-75" dirty="0">
                <a:latin typeface="Times New Roman"/>
                <a:cs typeface="Times New Roman"/>
              </a:rPr>
              <a:t> </a:t>
            </a:r>
            <a:r>
              <a:rPr sz="2400" spc="65" dirty="0">
                <a:latin typeface="Times New Roman"/>
                <a:cs typeface="Times New Roman"/>
              </a:rPr>
              <a:t>c</a:t>
            </a:r>
            <a:r>
              <a:rPr sz="2400" spc="80" dirty="0">
                <a:latin typeface="Times New Roman"/>
                <a:cs typeface="Times New Roman"/>
              </a:rPr>
              <a:t>o</a:t>
            </a:r>
            <a:r>
              <a:rPr sz="2400" spc="-204" dirty="0">
                <a:latin typeface="Times New Roman"/>
                <a:cs typeface="Times New Roman"/>
              </a:rPr>
              <a:t>-</a:t>
            </a:r>
            <a:r>
              <a:rPr sz="2400" spc="75" dirty="0">
                <a:latin typeface="Times New Roman"/>
                <a:cs typeface="Times New Roman"/>
              </a:rPr>
              <a:t>creation</a:t>
            </a:r>
            <a:endParaRPr sz="2400">
              <a:latin typeface="Times New Roman"/>
              <a:cs typeface="Times New Roman"/>
            </a:endParaRPr>
          </a:p>
        </p:txBody>
      </p:sp>
      <p:sp>
        <p:nvSpPr>
          <p:cNvPr id="23" name="object 23"/>
          <p:cNvSpPr txBox="1"/>
          <p:nvPr/>
        </p:nvSpPr>
        <p:spPr>
          <a:xfrm>
            <a:off x="5042661" y="1745226"/>
            <a:ext cx="1932305" cy="330200"/>
          </a:xfrm>
          <a:prstGeom prst="rect">
            <a:avLst/>
          </a:prstGeom>
        </p:spPr>
        <p:txBody>
          <a:bodyPr vert="horz" wrap="square" lIns="0" tIns="0" rIns="0" bIns="0" rtlCol="0">
            <a:spAutoFit/>
          </a:bodyPr>
          <a:lstStyle/>
          <a:p>
            <a:pPr marL="12700">
              <a:lnSpc>
                <a:spcPct val="100000"/>
              </a:lnSpc>
            </a:pPr>
            <a:r>
              <a:rPr sz="2400" spc="5" dirty="0">
                <a:latin typeface="Times New Roman"/>
                <a:cs typeface="Times New Roman"/>
              </a:rPr>
              <a:t>U</a:t>
            </a:r>
            <a:r>
              <a:rPr sz="2400" spc="-5" dirty="0">
                <a:latin typeface="Times New Roman"/>
                <a:cs typeface="Times New Roman"/>
              </a:rPr>
              <a:t>n</a:t>
            </a:r>
            <a:r>
              <a:rPr sz="2400" spc="-204" dirty="0">
                <a:latin typeface="Times New Roman"/>
                <a:cs typeface="Times New Roman"/>
              </a:rPr>
              <a:t>-</a:t>
            </a:r>
            <a:r>
              <a:rPr sz="2400" spc="75" dirty="0">
                <a:latin typeface="Times New Roman"/>
                <a:cs typeface="Times New Roman"/>
              </a:rPr>
              <a:t>co</a:t>
            </a:r>
            <a:r>
              <a:rPr sz="2400" spc="70" dirty="0">
                <a:latin typeface="Times New Roman"/>
                <a:cs typeface="Times New Roman"/>
              </a:rPr>
              <a:t>n</a:t>
            </a:r>
            <a:r>
              <a:rPr sz="2400" spc="90" dirty="0">
                <a:latin typeface="Times New Roman"/>
                <a:cs typeface="Times New Roman"/>
              </a:rPr>
              <a:t>ference</a:t>
            </a:r>
            <a:endParaRPr sz="2400">
              <a:latin typeface="Times New Roman"/>
              <a:cs typeface="Times New Roman"/>
            </a:endParaRPr>
          </a:p>
        </p:txBody>
      </p:sp>
      <p:sp>
        <p:nvSpPr>
          <p:cNvPr id="24" name="object 24"/>
          <p:cNvSpPr txBox="1"/>
          <p:nvPr/>
        </p:nvSpPr>
        <p:spPr>
          <a:xfrm>
            <a:off x="6532244" y="4430767"/>
            <a:ext cx="2249170" cy="696595"/>
          </a:xfrm>
          <a:prstGeom prst="rect">
            <a:avLst/>
          </a:prstGeom>
        </p:spPr>
        <p:txBody>
          <a:bodyPr vert="horz" wrap="square" lIns="0" tIns="0" rIns="0" bIns="0" rtlCol="0">
            <a:spAutoFit/>
          </a:bodyPr>
          <a:lstStyle/>
          <a:p>
            <a:pPr marL="12700">
              <a:lnSpc>
                <a:spcPct val="100000"/>
              </a:lnSpc>
            </a:pPr>
            <a:r>
              <a:rPr sz="2400" spc="80" dirty="0">
                <a:latin typeface="Times New Roman"/>
                <a:cs typeface="Times New Roman"/>
              </a:rPr>
              <a:t>Empowerme</a:t>
            </a:r>
            <a:r>
              <a:rPr sz="2400" spc="140" dirty="0">
                <a:latin typeface="Times New Roman"/>
                <a:cs typeface="Times New Roman"/>
              </a:rPr>
              <a:t>nt</a:t>
            </a:r>
            <a:r>
              <a:rPr sz="2400" spc="-100" dirty="0">
                <a:latin typeface="Times New Roman"/>
                <a:cs typeface="Times New Roman"/>
              </a:rPr>
              <a:t> </a:t>
            </a:r>
            <a:r>
              <a:rPr sz="2400" spc="-30" dirty="0">
                <a:latin typeface="Times New Roman"/>
                <a:cs typeface="Times New Roman"/>
              </a:rPr>
              <a:t>in</a:t>
            </a:r>
            <a:endParaRPr sz="2400">
              <a:latin typeface="Times New Roman"/>
              <a:cs typeface="Times New Roman"/>
            </a:endParaRPr>
          </a:p>
          <a:p>
            <a:pPr marL="12700">
              <a:lnSpc>
                <a:spcPct val="100000"/>
              </a:lnSpc>
            </a:pPr>
            <a:r>
              <a:rPr sz="2400" spc="80" dirty="0">
                <a:latin typeface="Times New Roman"/>
                <a:cs typeface="Times New Roman"/>
              </a:rPr>
              <a:t>jobreha</a:t>
            </a:r>
            <a:r>
              <a:rPr sz="2400" spc="85" dirty="0">
                <a:latin typeface="Times New Roman"/>
                <a:cs typeface="Times New Roman"/>
              </a:rPr>
              <a:t>b</a:t>
            </a:r>
            <a:r>
              <a:rPr sz="2400" spc="-145" dirty="0">
                <a:latin typeface="Times New Roman"/>
                <a:cs typeface="Times New Roman"/>
              </a:rPr>
              <a:t>il</a:t>
            </a:r>
            <a:r>
              <a:rPr sz="2400" spc="-140" dirty="0">
                <a:latin typeface="Times New Roman"/>
                <a:cs typeface="Times New Roman"/>
              </a:rPr>
              <a:t>i</a:t>
            </a:r>
            <a:r>
              <a:rPr sz="2400" spc="100" dirty="0">
                <a:latin typeface="Times New Roman"/>
                <a:cs typeface="Times New Roman"/>
              </a:rPr>
              <a:t>tation</a:t>
            </a:r>
            <a:endParaRPr sz="2400">
              <a:latin typeface="Times New Roman"/>
              <a:cs typeface="Times New Roman"/>
            </a:endParaRPr>
          </a:p>
        </p:txBody>
      </p:sp>
      <p:sp>
        <p:nvSpPr>
          <p:cNvPr id="25" name="object 25"/>
          <p:cNvSpPr txBox="1"/>
          <p:nvPr/>
        </p:nvSpPr>
        <p:spPr>
          <a:xfrm>
            <a:off x="114706" y="4218042"/>
            <a:ext cx="2292985" cy="330200"/>
          </a:xfrm>
          <a:prstGeom prst="rect">
            <a:avLst/>
          </a:prstGeom>
        </p:spPr>
        <p:txBody>
          <a:bodyPr vert="horz" wrap="square" lIns="0" tIns="0" rIns="0" bIns="0" rtlCol="0">
            <a:spAutoFit/>
          </a:bodyPr>
          <a:lstStyle/>
          <a:p>
            <a:pPr marL="12700">
              <a:lnSpc>
                <a:spcPct val="100000"/>
              </a:lnSpc>
            </a:pPr>
            <a:r>
              <a:rPr sz="2400" spc="-310" dirty="0">
                <a:latin typeface="Times New Roman"/>
                <a:cs typeface="Times New Roman"/>
              </a:rPr>
              <a:t>C</a:t>
            </a:r>
            <a:r>
              <a:rPr sz="2400" spc="-125" dirty="0">
                <a:latin typeface="Times New Roman"/>
                <a:cs typeface="Times New Roman"/>
              </a:rPr>
              <a:t>i</a:t>
            </a:r>
            <a:r>
              <a:rPr sz="2400" spc="45" dirty="0">
                <a:latin typeface="Times New Roman"/>
                <a:cs typeface="Times New Roman"/>
              </a:rPr>
              <a:t>ty</a:t>
            </a:r>
            <a:r>
              <a:rPr sz="2400" spc="-105" dirty="0">
                <a:latin typeface="Times New Roman"/>
                <a:cs typeface="Times New Roman"/>
              </a:rPr>
              <a:t> </a:t>
            </a:r>
            <a:r>
              <a:rPr sz="2400" spc="85" dirty="0">
                <a:latin typeface="Times New Roman"/>
                <a:cs typeface="Times New Roman"/>
              </a:rPr>
              <a:t>dev</a:t>
            </a:r>
            <a:r>
              <a:rPr sz="2400" spc="90" dirty="0">
                <a:latin typeface="Times New Roman"/>
                <a:cs typeface="Times New Roman"/>
              </a:rPr>
              <a:t>e</a:t>
            </a:r>
            <a:r>
              <a:rPr sz="2400" spc="85" dirty="0">
                <a:latin typeface="Times New Roman"/>
                <a:cs typeface="Times New Roman"/>
              </a:rPr>
              <a:t>lopm</a:t>
            </a:r>
            <a:r>
              <a:rPr sz="2400" spc="75" dirty="0">
                <a:latin typeface="Times New Roman"/>
                <a:cs typeface="Times New Roman"/>
              </a:rPr>
              <a:t>e</a:t>
            </a:r>
            <a:r>
              <a:rPr sz="2400" spc="140" dirty="0">
                <a:latin typeface="Times New Roman"/>
                <a:cs typeface="Times New Roman"/>
              </a:rPr>
              <a:t>nt</a:t>
            </a:r>
            <a:endParaRPr sz="2400">
              <a:latin typeface="Times New Roman"/>
              <a:cs typeface="Times New Roman"/>
            </a:endParaRPr>
          </a:p>
        </p:txBody>
      </p:sp>
    </p:spTree>
    <p:extLst>
      <p:ext uri="{BB962C8B-B14F-4D97-AF65-F5344CB8AC3E}">
        <p14:creationId xmlns:p14="http://schemas.microsoft.com/office/powerpoint/2010/main" val="10377665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695944" cy="473659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47485" y="4203572"/>
            <a:ext cx="2876550" cy="714375"/>
          </a:xfrm>
          <a:custGeom>
            <a:avLst/>
            <a:gdLst/>
            <a:ahLst/>
            <a:cxnLst/>
            <a:rect l="l" t="t" r="r" b="b"/>
            <a:pathLst>
              <a:path w="2876550" h="714375">
                <a:moveTo>
                  <a:pt x="2876422" y="0"/>
                </a:moveTo>
                <a:lnTo>
                  <a:pt x="2869945" y="0"/>
                </a:lnTo>
                <a:lnTo>
                  <a:pt x="2748788" y="20065"/>
                </a:lnTo>
                <a:lnTo>
                  <a:pt x="2625470" y="42418"/>
                </a:lnTo>
                <a:lnTo>
                  <a:pt x="2370455" y="91439"/>
                </a:lnTo>
                <a:lnTo>
                  <a:pt x="2102485" y="149478"/>
                </a:lnTo>
                <a:lnTo>
                  <a:pt x="1821941" y="216407"/>
                </a:lnTo>
                <a:lnTo>
                  <a:pt x="1564639" y="281177"/>
                </a:lnTo>
                <a:lnTo>
                  <a:pt x="841883" y="443991"/>
                </a:lnTo>
                <a:lnTo>
                  <a:pt x="620775" y="488695"/>
                </a:lnTo>
                <a:lnTo>
                  <a:pt x="199771" y="566801"/>
                </a:lnTo>
                <a:lnTo>
                  <a:pt x="0" y="600201"/>
                </a:lnTo>
                <a:lnTo>
                  <a:pt x="270001" y="638175"/>
                </a:lnTo>
                <a:lnTo>
                  <a:pt x="397510" y="653795"/>
                </a:lnTo>
                <a:lnTo>
                  <a:pt x="644143" y="680593"/>
                </a:lnTo>
                <a:lnTo>
                  <a:pt x="873760" y="698372"/>
                </a:lnTo>
                <a:lnTo>
                  <a:pt x="984249" y="705103"/>
                </a:lnTo>
                <a:lnTo>
                  <a:pt x="1092708" y="709549"/>
                </a:lnTo>
                <a:lnTo>
                  <a:pt x="1296796" y="713994"/>
                </a:lnTo>
                <a:lnTo>
                  <a:pt x="1394587" y="713994"/>
                </a:lnTo>
                <a:lnTo>
                  <a:pt x="1583816" y="709549"/>
                </a:lnTo>
                <a:lnTo>
                  <a:pt x="1673097" y="705103"/>
                </a:lnTo>
                <a:lnTo>
                  <a:pt x="1843150" y="691769"/>
                </a:lnTo>
                <a:lnTo>
                  <a:pt x="1926082" y="682751"/>
                </a:lnTo>
                <a:lnTo>
                  <a:pt x="2083435" y="660526"/>
                </a:lnTo>
                <a:lnTo>
                  <a:pt x="2232152" y="633729"/>
                </a:lnTo>
                <a:lnTo>
                  <a:pt x="2372487" y="602488"/>
                </a:lnTo>
                <a:lnTo>
                  <a:pt x="2506471" y="566801"/>
                </a:lnTo>
                <a:lnTo>
                  <a:pt x="2633980" y="526669"/>
                </a:lnTo>
                <a:lnTo>
                  <a:pt x="2755138" y="481964"/>
                </a:lnTo>
                <a:lnTo>
                  <a:pt x="2872105" y="435101"/>
                </a:lnTo>
                <a:lnTo>
                  <a:pt x="2876422" y="432943"/>
                </a:lnTo>
                <a:lnTo>
                  <a:pt x="2876422" y="0"/>
                </a:lnTo>
                <a:close/>
              </a:path>
            </a:pathLst>
          </a:custGeom>
          <a:solidFill>
            <a:srgbClr val="C5E7FB"/>
          </a:solidFill>
        </p:spPr>
        <p:txBody>
          <a:bodyPr wrap="square" lIns="0" tIns="0" rIns="0" bIns="0" rtlCol="0"/>
          <a:lstStyle/>
          <a:p>
            <a:endParaRPr/>
          </a:p>
        </p:txBody>
      </p:sp>
      <p:sp>
        <p:nvSpPr>
          <p:cNvPr id="4" name="object 4"/>
          <p:cNvSpPr/>
          <p:nvPr/>
        </p:nvSpPr>
        <p:spPr>
          <a:xfrm>
            <a:off x="2619375" y="4075303"/>
            <a:ext cx="5544820" cy="850265"/>
          </a:xfrm>
          <a:custGeom>
            <a:avLst/>
            <a:gdLst/>
            <a:ahLst/>
            <a:cxnLst/>
            <a:rect l="l" t="t" r="r" b="b"/>
            <a:pathLst>
              <a:path w="5544820" h="850264">
                <a:moveTo>
                  <a:pt x="852424" y="0"/>
                </a:moveTo>
                <a:lnTo>
                  <a:pt x="684529" y="0"/>
                </a:lnTo>
                <a:lnTo>
                  <a:pt x="527176" y="4445"/>
                </a:lnTo>
                <a:lnTo>
                  <a:pt x="380492" y="11176"/>
                </a:lnTo>
                <a:lnTo>
                  <a:pt x="244475" y="22352"/>
                </a:lnTo>
                <a:lnTo>
                  <a:pt x="116839" y="35687"/>
                </a:lnTo>
                <a:lnTo>
                  <a:pt x="0" y="53594"/>
                </a:lnTo>
                <a:lnTo>
                  <a:pt x="333756" y="95885"/>
                </a:lnTo>
                <a:lnTo>
                  <a:pt x="693038" y="156210"/>
                </a:lnTo>
                <a:lnTo>
                  <a:pt x="1077849" y="234315"/>
                </a:lnTo>
                <a:lnTo>
                  <a:pt x="1281938" y="278892"/>
                </a:lnTo>
                <a:lnTo>
                  <a:pt x="1866519" y="421767"/>
                </a:lnTo>
                <a:lnTo>
                  <a:pt x="2559558" y="575691"/>
                </a:lnTo>
                <a:lnTo>
                  <a:pt x="2723261" y="606933"/>
                </a:lnTo>
                <a:lnTo>
                  <a:pt x="2878454" y="638175"/>
                </a:lnTo>
                <a:lnTo>
                  <a:pt x="3031616" y="667131"/>
                </a:lnTo>
                <a:lnTo>
                  <a:pt x="3324987" y="716280"/>
                </a:lnTo>
                <a:lnTo>
                  <a:pt x="3465322" y="738505"/>
                </a:lnTo>
                <a:lnTo>
                  <a:pt x="3733165" y="774319"/>
                </a:lnTo>
                <a:lnTo>
                  <a:pt x="3986149" y="805561"/>
                </a:lnTo>
                <a:lnTo>
                  <a:pt x="4107306" y="816610"/>
                </a:lnTo>
                <a:lnTo>
                  <a:pt x="4336923" y="834517"/>
                </a:lnTo>
                <a:lnTo>
                  <a:pt x="4447413" y="841248"/>
                </a:lnTo>
                <a:lnTo>
                  <a:pt x="4660010" y="850138"/>
                </a:lnTo>
                <a:lnTo>
                  <a:pt x="4857750" y="850138"/>
                </a:lnTo>
                <a:lnTo>
                  <a:pt x="5044821" y="845693"/>
                </a:lnTo>
                <a:lnTo>
                  <a:pt x="5134102" y="841248"/>
                </a:lnTo>
                <a:lnTo>
                  <a:pt x="5221351" y="834517"/>
                </a:lnTo>
                <a:lnTo>
                  <a:pt x="5467984" y="807720"/>
                </a:lnTo>
                <a:lnTo>
                  <a:pt x="5544439" y="796544"/>
                </a:lnTo>
                <a:lnTo>
                  <a:pt x="5297805" y="765302"/>
                </a:lnTo>
                <a:lnTo>
                  <a:pt x="5036311" y="727456"/>
                </a:lnTo>
                <a:lnTo>
                  <a:pt x="4468749" y="629285"/>
                </a:lnTo>
                <a:lnTo>
                  <a:pt x="4160393" y="566801"/>
                </a:lnTo>
                <a:lnTo>
                  <a:pt x="3835146" y="497586"/>
                </a:lnTo>
                <a:lnTo>
                  <a:pt x="2850896" y="263271"/>
                </a:lnTo>
                <a:lnTo>
                  <a:pt x="2583053" y="205232"/>
                </a:lnTo>
                <a:lnTo>
                  <a:pt x="2327910" y="156210"/>
                </a:lnTo>
                <a:lnTo>
                  <a:pt x="2204592" y="133858"/>
                </a:lnTo>
                <a:lnTo>
                  <a:pt x="2083435" y="113792"/>
                </a:lnTo>
                <a:lnTo>
                  <a:pt x="1966467" y="95885"/>
                </a:lnTo>
                <a:lnTo>
                  <a:pt x="1628394" y="51308"/>
                </a:lnTo>
                <a:lnTo>
                  <a:pt x="1417954" y="31242"/>
                </a:lnTo>
                <a:lnTo>
                  <a:pt x="1220215" y="15621"/>
                </a:lnTo>
                <a:lnTo>
                  <a:pt x="1030986" y="4445"/>
                </a:lnTo>
                <a:lnTo>
                  <a:pt x="852424" y="0"/>
                </a:lnTo>
                <a:close/>
              </a:path>
            </a:pathLst>
          </a:custGeom>
          <a:solidFill>
            <a:srgbClr val="C5E7FB"/>
          </a:solidFill>
        </p:spPr>
        <p:txBody>
          <a:bodyPr wrap="square" lIns="0" tIns="0" rIns="0" bIns="0" rtlCol="0"/>
          <a:lstStyle/>
          <a:p>
            <a:endParaRPr/>
          </a:p>
        </p:txBody>
      </p:sp>
      <p:sp>
        <p:nvSpPr>
          <p:cNvPr id="5" name="object 5"/>
          <p:cNvSpPr/>
          <p:nvPr/>
        </p:nvSpPr>
        <p:spPr>
          <a:xfrm>
            <a:off x="2828670" y="4087621"/>
            <a:ext cx="5467985" cy="774700"/>
          </a:xfrm>
          <a:custGeom>
            <a:avLst/>
            <a:gdLst/>
            <a:ahLst/>
            <a:cxnLst/>
            <a:rect l="l" t="t" r="r" b="b"/>
            <a:pathLst>
              <a:path w="5467984" h="774700">
                <a:moveTo>
                  <a:pt x="0" y="77977"/>
                </a:moveTo>
                <a:lnTo>
                  <a:pt x="19177" y="73532"/>
                </a:lnTo>
                <a:lnTo>
                  <a:pt x="76581" y="62356"/>
                </a:lnTo>
                <a:lnTo>
                  <a:pt x="174371" y="46735"/>
                </a:lnTo>
                <a:lnTo>
                  <a:pt x="238125" y="37845"/>
                </a:lnTo>
                <a:lnTo>
                  <a:pt x="312547" y="28955"/>
                </a:lnTo>
                <a:lnTo>
                  <a:pt x="395478" y="22225"/>
                </a:lnTo>
                <a:lnTo>
                  <a:pt x="491108" y="15620"/>
                </a:lnTo>
                <a:lnTo>
                  <a:pt x="595376" y="8889"/>
                </a:lnTo>
                <a:lnTo>
                  <a:pt x="712216" y="4444"/>
                </a:lnTo>
                <a:lnTo>
                  <a:pt x="839851" y="2158"/>
                </a:lnTo>
                <a:lnTo>
                  <a:pt x="978027" y="0"/>
                </a:lnTo>
                <a:lnTo>
                  <a:pt x="1126870" y="2158"/>
                </a:lnTo>
                <a:lnTo>
                  <a:pt x="1286256" y="6603"/>
                </a:lnTo>
                <a:lnTo>
                  <a:pt x="1458468" y="15620"/>
                </a:lnTo>
                <a:lnTo>
                  <a:pt x="1641348" y="26669"/>
                </a:lnTo>
                <a:lnTo>
                  <a:pt x="1834769" y="44576"/>
                </a:lnTo>
                <a:lnTo>
                  <a:pt x="2041017" y="64642"/>
                </a:lnTo>
                <a:lnTo>
                  <a:pt x="2259965" y="89153"/>
                </a:lnTo>
                <a:lnTo>
                  <a:pt x="2489581" y="118236"/>
                </a:lnTo>
                <a:lnTo>
                  <a:pt x="2731897" y="153923"/>
                </a:lnTo>
                <a:lnTo>
                  <a:pt x="2984881" y="194055"/>
                </a:lnTo>
                <a:lnTo>
                  <a:pt x="3250692" y="240919"/>
                </a:lnTo>
                <a:lnTo>
                  <a:pt x="3529203" y="296671"/>
                </a:lnTo>
                <a:lnTo>
                  <a:pt x="3820413" y="356996"/>
                </a:lnTo>
                <a:lnTo>
                  <a:pt x="4124452" y="423925"/>
                </a:lnTo>
                <a:lnTo>
                  <a:pt x="4441189" y="499744"/>
                </a:lnTo>
                <a:lnTo>
                  <a:pt x="4770755" y="582294"/>
                </a:lnTo>
                <a:lnTo>
                  <a:pt x="5113020" y="673861"/>
                </a:lnTo>
                <a:lnTo>
                  <a:pt x="5467984" y="774191"/>
                </a:lnTo>
              </a:path>
            </a:pathLst>
          </a:custGeom>
          <a:ln w="12700">
            <a:solidFill>
              <a:srgbClr val="FFFFFF"/>
            </a:solidFill>
          </a:ln>
        </p:spPr>
        <p:txBody>
          <a:bodyPr wrap="square" lIns="0" tIns="0" rIns="0" bIns="0" rtlCol="0"/>
          <a:lstStyle/>
          <a:p>
            <a:endParaRPr/>
          </a:p>
        </p:txBody>
      </p:sp>
      <p:sp>
        <p:nvSpPr>
          <p:cNvPr id="6" name="object 6"/>
          <p:cNvSpPr/>
          <p:nvPr/>
        </p:nvSpPr>
        <p:spPr>
          <a:xfrm>
            <a:off x="5609463" y="4074159"/>
            <a:ext cx="3308350" cy="651510"/>
          </a:xfrm>
          <a:custGeom>
            <a:avLst/>
            <a:gdLst/>
            <a:ahLst/>
            <a:cxnLst/>
            <a:rect l="l" t="t" r="r" b="b"/>
            <a:pathLst>
              <a:path w="3308350" h="651510">
                <a:moveTo>
                  <a:pt x="0" y="651509"/>
                </a:moveTo>
                <a:lnTo>
                  <a:pt x="95631" y="624839"/>
                </a:lnTo>
                <a:lnTo>
                  <a:pt x="357250" y="555625"/>
                </a:lnTo>
                <a:lnTo>
                  <a:pt x="537845" y="508762"/>
                </a:lnTo>
                <a:lnTo>
                  <a:pt x="746251" y="457453"/>
                </a:lnTo>
                <a:lnTo>
                  <a:pt x="978027" y="401700"/>
                </a:lnTo>
                <a:lnTo>
                  <a:pt x="1226692" y="341375"/>
                </a:lnTo>
                <a:lnTo>
                  <a:pt x="1490344" y="283337"/>
                </a:lnTo>
                <a:lnTo>
                  <a:pt x="1760346" y="225425"/>
                </a:lnTo>
                <a:lnTo>
                  <a:pt x="2036698" y="171831"/>
                </a:lnTo>
                <a:lnTo>
                  <a:pt x="2310891" y="120522"/>
                </a:lnTo>
                <a:lnTo>
                  <a:pt x="2447036" y="98170"/>
                </a:lnTo>
                <a:lnTo>
                  <a:pt x="2578862" y="75818"/>
                </a:lnTo>
                <a:lnTo>
                  <a:pt x="2710688" y="58038"/>
                </a:lnTo>
                <a:lnTo>
                  <a:pt x="2838195" y="40131"/>
                </a:lnTo>
                <a:lnTo>
                  <a:pt x="2963671" y="26796"/>
                </a:lnTo>
                <a:lnTo>
                  <a:pt x="3082670" y="15620"/>
                </a:lnTo>
                <a:lnTo>
                  <a:pt x="3197479" y="6731"/>
                </a:lnTo>
                <a:lnTo>
                  <a:pt x="3307968" y="0"/>
                </a:lnTo>
              </a:path>
            </a:pathLst>
          </a:custGeom>
          <a:ln w="12700">
            <a:solidFill>
              <a:srgbClr val="FFFFFF"/>
            </a:solidFill>
          </a:ln>
        </p:spPr>
        <p:txBody>
          <a:bodyPr wrap="square" lIns="0" tIns="0" rIns="0" bIns="0" rtlCol="0"/>
          <a:lstStyle/>
          <a:p>
            <a:endParaRPr/>
          </a:p>
        </p:txBody>
      </p:sp>
      <p:sp>
        <p:nvSpPr>
          <p:cNvPr id="7" name="object 7"/>
          <p:cNvSpPr/>
          <p:nvPr/>
        </p:nvSpPr>
        <p:spPr>
          <a:xfrm>
            <a:off x="211670" y="4058539"/>
            <a:ext cx="8723630" cy="1330325"/>
          </a:xfrm>
          <a:custGeom>
            <a:avLst/>
            <a:gdLst/>
            <a:ahLst/>
            <a:cxnLst/>
            <a:rect l="l" t="t" r="r" b="b"/>
            <a:pathLst>
              <a:path w="8723630" h="1330325">
                <a:moveTo>
                  <a:pt x="1556042" y="0"/>
                </a:moveTo>
                <a:lnTo>
                  <a:pt x="1402753" y="0"/>
                </a:lnTo>
                <a:lnTo>
                  <a:pt x="1258100" y="4444"/>
                </a:lnTo>
                <a:lnTo>
                  <a:pt x="1121829" y="11175"/>
                </a:lnTo>
                <a:lnTo>
                  <a:pt x="874890" y="33528"/>
                </a:lnTo>
                <a:lnTo>
                  <a:pt x="762063" y="49149"/>
                </a:lnTo>
                <a:lnTo>
                  <a:pt x="659891" y="64769"/>
                </a:lnTo>
                <a:lnTo>
                  <a:pt x="564095" y="82550"/>
                </a:lnTo>
                <a:lnTo>
                  <a:pt x="478955" y="102616"/>
                </a:lnTo>
                <a:lnTo>
                  <a:pt x="398056" y="120523"/>
                </a:lnTo>
                <a:lnTo>
                  <a:pt x="327812" y="140588"/>
                </a:lnTo>
                <a:lnTo>
                  <a:pt x="206476" y="178562"/>
                </a:lnTo>
                <a:lnTo>
                  <a:pt x="157518" y="196342"/>
                </a:lnTo>
                <a:lnTo>
                  <a:pt x="51079" y="241046"/>
                </a:lnTo>
                <a:lnTo>
                  <a:pt x="0" y="267716"/>
                </a:lnTo>
                <a:lnTo>
                  <a:pt x="0" y="1329944"/>
                </a:lnTo>
                <a:lnTo>
                  <a:pt x="8719096" y="1329944"/>
                </a:lnTo>
                <a:lnTo>
                  <a:pt x="8723414" y="1323213"/>
                </a:lnTo>
                <a:lnTo>
                  <a:pt x="8723414" y="850138"/>
                </a:lnTo>
                <a:lnTo>
                  <a:pt x="7182142" y="850138"/>
                </a:lnTo>
                <a:lnTo>
                  <a:pt x="7043839" y="847979"/>
                </a:lnTo>
                <a:lnTo>
                  <a:pt x="6899059" y="843407"/>
                </a:lnTo>
                <a:lnTo>
                  <a:pt x="6750088" y="836803"/>
                </a:lnTo>
                <a:lnTo>
                  <a:pt x="6594640" y="825627"/>
                </a:lnTo>
                <a:lnTo>
                  <a:pt x="6260503" y="792099"/>
                </a:lnTo>
                <a:lnTo>
                  <a:pt x="5900712" y="745236"/>
                </a:lnTo>
                <a:lnTo>
                  <a:pt x="5709196" y="716280"/>
                </a:lnTo>
                <a:lnTo>
                  <a:pt x="5509044" y="682752"/>
                </a:lnTo>
                <a:lnTo>
                  <a:pt x="5302542" y="644906"/>
                </a:lnTo>
                <a:lnTo>
                  <a:pt x="4861979" y="557911"/>
                </a:lnTo>
                <a:lnTo>
                  <a:pt x="4387253" y="453009"/>
                </a:lnTo>
                <a:lnTo>
                  <a:pt x="4136047" y="394969"/>
                </a:lnTo>
                <a:lnTo>
                  <a:pt x="3614458" y="267716"/>
                </a:lnTo>
                <a:lnTo>
                  <a:pt x="3122841" y="165100"/>
                </a:lnTo>
                <a:lnTo>
                  <a:pt x="2892844" y="124968"/>
                </a:lnTo>
                <a:lnTo>
                  <a:pt x="2673642" y="91440"/>
                </a:lnTo>
                <a:lnTo>
                  <a:pt x="2462949" y="62484"/>
                </a:lnTo>
                <a:lnTo>
                  <a:pt x="2262797" y="40131"/>
                </a:lnTo>
                <a:lnTo>
                  <a:pt x="2073313" y="22352"/>
                </a:lnTo>
                <a:lnTo>
                  <a:pt x="1719999" y="2286"/>
                </a:lnTo>
                <a:lnTo>
                  <a:pt x="1556042" y="0"/>
                </a:lnTo>
                <a:close/>
              </a:path>
              <a:path w="8723630" h="1330325">
                <a:moveTo>
                  <a:pt x="8723414" y="568960"/>
                </a:moveTo>
                <a:lnTo>
                  <a:pt x="8638197" y="604647"/>
                </a:lnTo>
                <a:lnTo>
                  <a:pt x="8557298" y="635888"/>
                </a:lnTo>
                <a:lnTo>
                  <a:pt x="8472208" y="664972"/>
                </a:lnTo>
                <a:lnTo>
                  <a:pt x="8295551" y="718566"/>
                </a:lnTo>
                <a:lnTo>
                  <a:pt x="8201825" y="743077"/>
                </a:lnTo>
                <a:lnTo>
                  <a:pt x="8005991" y="783209"/>
                </a:lnTo>
                <a:lnTo>
                  <a:pt x="7901724" y="801116"/>
                </a:lnTo>
                <a:lnTo>
                  <a:pt x="7680363" y="827786"/>
                </a:lnTo>
                <a:lnTo>
                  <a:pt x="7441857" y="845693"/>
                </a:lnTo>
                <a:lnTo>
                  <a:pt x="7314222" y="850138"/>
                </a:lnTo>
                <a:lnTo>
                  <a:pt x="8723414" y="850138"/>
                </a:lnTo>
                <a:lnTo>
                  <a:pt x="8723414" y="568960"/>
                </a:lnTo>
                <a:close/>
              </a:path>
            </a:pathLst>
          </a:custGeom>
          <a:solidFill>
            <a:srgbClr val="FFFFFF"/>
          </a:solidFill>
        </p:spPr>
        <p:txBody>
          <a:bodyPr wrap="square" lIns="0" tIns="0" rIns="0" bIns="0" rtlCol="0"/>
          <a:lstStyle/>
          <a:p>
            <a:endParaRPr/>
          </a:p>
        </p:txBody>
      </p:sp>
      <p:sp>
        <p:nvSpPr>
          <p:cNvPr id="8" name="object 8"/>
          <p:cNvSpPr/>
          <p:nvPr/>
        </p:nvSpPr>
        <p:spPr>
          <a:xfrm>
            <a:off x="3707891" y="548652"/>
            <a:ext cx="1909952" cy="1224140"/>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body" idx="1"/>
          </p:nvPr>
        </p:nvSpPr>
        <p:spPr>
          <a:prstGeom prst="rect">
            <a:avLst/>
          </a:prstGeom>
        </p:spPr>
        <p:txBody>
          <a:bodyPr vert="horz" wrap="square" lIns="0" tIns="0" rIns="0" bIns="0" rtlCol="0">
            <a:spAutoFit/>
          </a:bodyPr>
          <a:lstStyle/>
          <a:p>
            <a:pPr marL="549910">
              <a:lnSpc>
                <a:spcPct val="100000"/>
              </a:lnSpc>
            </a:pPr>
            <a:r>
              <a:rPr spc="125" dirty="0"/>
              <a:t>”New</a:t>
            </a:r>
            <a:r>
              <a:rPr spc="-170" dirty="0"/>
              <a:t> </a:t>
            </a:r>
            <a:r>
              <a:rPr spc="80" dirty="0">
                <a:latin typeface="Times New Roman"/>
                <a:cs typeface="Times New Roman"/>
              </a:rPr>
              <a:t>New</a:t>
            </a:r>
            <a:r>
              <a:rPr spc="-155" dirty="0">
                <a:latin typeface="Times New Roman"/>
                <a:cs typeface="Times New Roman"/>
              </a:rPr>
              <a:t> </a:t>
            </a:r>
            <a:r>
              <a:rPr dirty="0"/>
              <a:t>Adminis</a:t>
            </a:r>
            <a:r>
              <a:rPr spc="5" dirty="0"/>
              <a:t>t</a:t>
            </a:r>
            <a:r>
              <a:rPr spc="155" dirty="0"/>
              <a:t>ration”</a:t>
            </a:r>
          </a:p>
          <a:p>
            <a:pPr marL="518159">
              <a:lnSpc>
                <a:spcPct val="100000"/>
              </a:lnSpc>
              <a:spcBef>
                <a:spcPts val="2480"/>
              </a:spcBef>
            </a:pPr>
            <a:r>
              <a:rPr sz="2000" spc="-50" dirty="0">
                <a:solidFill>
                  <a:srgbClr val="000000"/>
                </a:solidFill>
                <a:latin typeface="Times New Roman"/>
                <a:cs typeface="Times New Roman"/>
              </a:rPr>
              <a:t>W</a:t>
            </a:r>
            <a:r>
              <a:rPr sz="2000" spc="5" dirty="0">
                <a:solidFill>
                  <a:srgbClr val="000000"/>
                </a:solidFill>
                <a:latin typeface="Times New Roman"/>
                <a:cs typeface="Times New Roman"/>
              </a:rPr>
              <a:t>e</a:t>
            </a:r>
            <a:r>
              <a:rPr sz="2000" spc="-80" dirty="0">
                <a:solidFill>
                  <a:srgbClr val="000000"/>
                </a:solidFill>
                <a:latin typeface="Times New Roman"/>
                <a:cs typeface="Times New Roman"/>
              </a:rPr>
              <a:t> </a:t>
            </a:r>
            <a:r>
              <a:rPr sz="2000" spc="85" dirty="0">
                <a:solidFill>
                  <a:srgbClr val="000000"/>
                </a:solidFill>
                <a:latin typeface="Times New Roman"/>
                <a:cs typeface="Times New Roman"/>
              </a:rPr>
              <a:t>wa</a:t>
            </a:r>
            <a:r>
              <a:rPr sz="2000" spc="70" dirty="0">
                <a:solidFill>
                  <a:srgbClr val="000000"/>
                </a:solidFill>
                <a:latin typeface="Times New Roman"/>
                <a:cs typeface="Times New Roman"/>
              </a:rPr>
              <a:t>n</a:t>
            </a:r>
            <a:r>
              <a:rPr sz="2000" spc="160" dirty="0">
                <a:solidFill>
                  <a:srgbClr val="000000"/>
                </a:solidFill>
                <a:latin typeface="Times New Roman"/>
                <a:cs typeface="Times New Roman"/>
              </a:rPr>
              <a:t>t</a:t>
            </a:r>
            <a:r>
              <a:rPr sz="2000" spc="-60" dirty="0">
                <a:solidFill>
                  <a:srgbClr val="000000"/>
                </a:solidFill>
                <a:latin typeface="Times New Roman"/>
                <a:cs typeface="Times New Roman"/>
              </a:rPr>
              <a:t> </a:t>
            </a:r>
            <a:r>
              <a:rPr sz="2000" spc="140" dirty="0">
                <a:solidFill>
                  <a:srgbClr val="000000"/>
                </a:solidFill>
                <a:latin typeface="Times New Roman"/>
                <a:cs typeface="Times New Roman"/>
              </a:rPr>
              <a:t>to</a:t>
            </a:r>
            <a:r>
              <a:rPr sz="2000" spc="-90" dirty="0">
                <a:solidFill>
                  <a:srgbClr val="000000"/>
                </a:solidFill>
                <a:latin typeface="Times New Roman"/>
                <a:cs typeface="Times New Roman"/>
              </a:rPr>
              <a:t> </a:t>
            </a:r>
            <a:r>
              <a:rPr sz="2000" spc="45" dirty="0">
                <a:solidFill>
                  <a:srgbClr val="000000"/>
                </a:solidFill>
                <a:latin typeface="Times New Roman"/>
                <a:cs typeface="Times New Roman"/>
              </a:rPr>
              <a:t>expl</a:t>
            </a:r>
            <a:r>
              <a:rPr sz="2000" spc="50" dirty="0">
                <a:solidFill>
                  <a:srgbClr val="000000"/>
                </a:solidFill>
                <a:latin typeface="Times New Roman"/>
                <a:cs typeface="Times New Roman"/>
              </a:rPr>
              <a:t>o</a:t>
            </a:r>
            <a:r>
              <a:rPr sz="2000" spc="90" dirty="0">
                <a:solidFill>
                  <a:srgbClr val="000000"/>
                </a:solidFill>
                <a:latin typeface="Times New Roman"/>
                <a:cs typeface="Times New Roman"/>
              </a:rPr>
              <a:t>re</a:t>
            </a:r>
            <a:r>
              <a:rPr sz="2000" spc="-70" dirty="0">
                <a:solidFill>
                  <a:srgbClr val="000000"/>
                </a:solidFill>
                <a:latin typeface="Times New Roman"/>
                <a:cs typeface="Times New Roman"/>
              </a:rPr>
              <a:t> </a:t>
            </a:r>
            <a:r>
              <a:rPr sz="2000" spc="70" dirty="0">
                <a:solidFill>
                  <a:srgbClr val="000000"/>
                </a:solidFill>
                <a:latin typeface="Times New Roman"/>
                <a:cs typeface="Times New Roman"/>
              </a:rPr>
              <a:t>n</a:t>
            </a:r>
            <a:r>
              <a:rPr sz="2000" spc="80" dirty="0">
                <a:solidFill>
                  <a:srgbClr val="000000"/>
                </a:solidFill>
                <a:latin typeface="Times New Roman"/>
                <a:cs typeface="Times New Roman"/>
              </a:rPr>
              <a:t>e</a:t>
            </a:r>
            <a:r>
              <a:rPr sz="2000" spc="140" dirty="0">
                <a:solidFill>
                  <a:srgbClr val="000000"/>
                </a:solidFill>
                <a:latin typeface="Times New Roman"/>
                <a:cs typeface="Times New Roman"/>
              </a:rPr>
              <a:t>w</a:t>
            </a:r>
            <a:r>
              <a:rPr sz="2000" spc="-55" dirty="0">
                <a:solidFill>
                  <a:srgbClr val="000000"/>
                </a:solidFill>
                <a:latin typeface="Times New Roman"/>
                <a:cs typeface="Times New Roman"/>
              </a:rPr>
              <a:t> </a:t>
            </a:r>
            <a:r>
              <a:rPr sz="2000" spc="100" dirty="0">
                <a:solidFill>
                  <a:srgbClr val="000000"/>
                </a:solidFill>
                <a:latin typeface="Times New Roman"/>
                <a:cs typeface="Times New Roman"/>
              </a:rPr>
              <a:t>g</a:t>
            </a:r>
            <a:r>
              <a:rPr sz="2000" spc="90" dirty="0">
                <a:solidFill>
                  <a:srgbClr val="000000"/>
                </a:solidFill>
                <a:latin typeface="Times New Roman"/>
                <a:cs typeface="Times New Roman"/>
              </a:rPr>
              <a:t>o</a:t>
            </a:r>
            <a:r>
              <a:rPr sz="2000" spc="45" dirty="0">
                <a:solidFill>
                  <a:srgbClr val="000000"/>
                </a:solidFill>
                <a:latin typeface="Times New Roman"/>
                <a:cs typeface="Times New Roman"/>
              </a:rPr>
              <a:t>ver</a:t>
            </a:r>
            <a:r>
              <a:rPr sz="2000" spc="50" dirty="0">
                <a:solidFill>
                  <a:srgbClr val="000000"/>
                </a:solidFill>
                <a:latin typeface="Times New Roman"/>
                <a:cs typeface="Times New Roman"/>
              </a:rPr>
              <a:t>n</a:t>
            </a:r>
            <a:r>
              <a:rPr sz="2000" spc="110" dirty="0">
                <a:solidFill>
                  <a:srgbClr val="000000"/>
                </a:solidFill>
                <a:latin typeface="Times New Roman"/>
                <a:cs typeface="Times New Roman"/>
              </a:rPr>
              <a:t>ment</a:t>
            </a:r>
            <a:r>
              <a:rPr sz="2000" spc="-85" dirty="0">
                <a:solidFill>
                  <a:srgbClr val="000000"/>
                </a:solidFill>
                <a:latin typeface="Times New Roman"/>
                <a:cs typeface="Times New Roman"/>
              </a:rPr>
              <a:t> </a:t>
            </a:r>
            <a:r>
              <a:rPr sz="2000" spc="65" dirty="0">
                <a:solidFill>
                  <a:srgbClr val="000000"/>
                </a:solidFill>
                <a:latin typeface="Times New Roman"/>
                <a:cs typeface="Times New Roman"/>
              </a:rPr>
              <a:t>models</a:t>
            </a:r>
            <a:r>
              <a:rPr sz="2000" spc="-90" dirty="0">
                <a:solidFill>
                  <a:srgbClr val="000000"/>
                </a:solidFill>
                <a:latin typeface="Times New Roman"/>
                <a:cs typeface="Times New Roman"/>
              </a:rPr>
              <a:t> </a:t>
            </a:r>
            <a:r>
              <a:rPr sz="2000" spc="20" dirty="0">
                <a:solidFill>
                  <a:srgbClr val="000000"/>
                </a:solidFill>
                <a:latin typeface="Times New Roman"/>
                <a:cs typeface="Times New Roman"/>
              </a:rPr>
              <a:t>by</a:t>
            </a:r>
            <a:r>
              <a:rPr sz="2000" spc="-65" dirty="0">
                <a:solidFill>
                  <a:srgbClr val="000000"/>
                </a:solidFill>
                <a:latin typeface="Times New Roman"/>
                <a:cs typeface="Times New Roman"/>
              </a:rPr>
              <a:t> </a:t>
            </a:r>
            <a:r>
              <a:rPr sz="2000" spc="15" dirty="0">
                <a:solidFill>
                  <a:srgbClr val="000000"/>
                </a:solidFill>
                <a:latin typeface="Times New Roman"/>
                <a:cs typeface="Times New Roman"/>
              </a:rPr>
              <a:t>aski</a:t>
            </a:r>
            <a:r>
              <a:rPr sz="2000" spc="5" dirty="0">
                <a:solidFill>
                  <a:srgbClr val="000000"/>
                </a:solidFill>
                <a:latin typeface="Times New Roman"/>
                <a:cs typeface="Times New Roman"/>
              </a:rPr>
              <a:t>n</a:t>
            </a:r>
            <a:r>
              <a:rPr sz="2000" spc="80" dirty="0">
                <a:solidFill>
                  <a:srgbClr val="000000"/>
                </a:solidFill>
                <a:latin typeface="Times New Roman"/>
                <a:cs typeface="Times New Roman"/>
              </a:rPr>
              <a:t>g</a:t>
            </a:r>
            <a:r>
              <a:rPr sz="2000" spc="-75" dirty="0">
                <a:solidFill>
                  <a:srgbClr val="000000"/>
                </a:solidFill>
                <a:latin typeface="Times New Roman"/>
                <a:cs typeface="Times New Roman"/>
              </a:rPr>
              <a:t> </a:t>
            </a:r>
            <a:r>
              <a:rPr sz="2000" spc="90" dirty="0">
                <a:solidFill>
                  <a:srgbClr val="000000"/>
                </a:solidFill>
                <a:latin typeface="Times New Roman"/>
                <a:cs typeface="Times New Roman"/>
              </a:rPr>
              <a:t>o</a:t>
            </a:r>
            <a:r>
              <a:rPr sz="2000" spc="75" dirty="0">
                <a:solidFill>
                  <a:srgbClr val="000000"/>
                </a:solidFill>
                <a:latin typeface="Times New Roman"/>
                <a:cs typeface="Times New Roman"/>
              </a:rPr>
              <a:t>u</a:t>
            </a:r>
            <a:r>
              <a:rPr sz="2000" spc="20" dirty="0">
                <a:solidFill>
                  <a:srgbClr val="000000"/>
                </a:solidFill>
                <a:latin typeface="Times New Roman"/>
                <a:cs typeface="Times New Roman"/>
              </a:rPr>
              <a:t>rsel</a:t>
            </a:r>
            <a:r>
              <a:rPr sz="2000" spc="15" dirty="0">
                <a:solidFill>
                  <a:srgbClr val="000000"/>
                </a:solidFill>
                <a:latin typeface="Times New Roman"/>
                <a:cs typeface="Times New Roman"/>
              </a:rPr>
              <a:t>v</a:t>
            </a:r>
            <a:r>
              <a:rPr sz="2000" spc="100" dirty="0">
                <a:solidFill>
                  <a:srgbClr val="000000"/>
                </a:solidFill>
                <a:latin typeface="Times New Roman"/>
                <a:cs typeface="Times New Roman"/>
              </a:rPr>
              <a:t>e</a:t>
            </a:r>
            <a:r>
              <a:rPr sz="2000" spc="90" dirty="0">
                <a:solidFill>
                  <a:srgbClr val="000000"/>
                </a:solidFill>
                <a:latin typeface="Times New Roman"/>
                <a:cs typeface="Times New Roman"/>
              </a:rPr>
              <a:t>s</a:t>
            </a:r>
            <a:r>
              <a:rPr sz="2000" spc="-60" dirty="0">
                <a:solidFill>
                  <a:srgbClr val="000000"/>
                </a:solidFill>
                <a:latin typeface="Times New Roman"/>
                <a:cs typeface="Times New Roman"/>
              </a:rPr>
              <a:t>:</a:t>
            </a:r>
            <a:endParaRPr sz="2000">
              <a:latin typeface="Times New Roman"/>
              <a:cs typeface="Times New Roman"/>
            </a:endParaRPr>
          </a:p>
          <a:p>
            <a:pPr marL="556895" algn="ctr">
              <a:lnSpc>
                <a:spcPct val="100000"/>
              </a:lnSpc>
              <a:spcBef>
                <a:spcPts val="240"/>
              </a:spcBef>
            </a:pPr>
            <a:r>
              <a:rPr sz="2000" spc="55" dirty="0">
                <a:solidFill>
                  <a:srgbClr val="000000"/>
                </a:solidFill>
                <a:latin typeface="Times New Roman"/>
                <a:cs typeface="Times New Roman"/>
              </a:rPr>
              <a:t>Wha</a:t>
            </a:r>
            <a:r>
              <a:rPr sz="2000" spc="25" dirty="0">
                <a:solidFill>
                  <a:srgbClr val="000000"/>
                </a:solidFill>
                <a:latin typeface="Times New Roman"/>
                <a:cs typeface="Times New Roman"/>
              </a:rPr>
              <a:t>t</a:t>
            </a:r>
            <a:r>
              <a:rPr sz="2000" spc="-60" dirty="0">
                <a:solidFill>
                  <a:srgbClr val="000000"/>
                </a:solidFill>
                <a:latin typeface="Times New Roman"/>
                <a:cs typeface="Times New Roman"/>
              </a:rPr>
              <a:t> </a:t>
            </a:r>
            <a:r>
              <a:rPr sz="2000" spc="90" dirty="0">
                <a:solidFill>
                  <a:srgbClr val="000000"/>
                </a:solidFill>
                <a:latin typeface="Times New Roman"/>
                <a:cs typeface="Times New Roman"/>
              </a:rPr>
              <a:t>wo</a:t>
            </a:r>
            <a:r>
              <a:rPr sz="2000" spc="70" dirty="0">
                <a:solidFill>
                  <a:srgbClr val="000000"/>
                </a:solidFill>
                <a:latin typeface="Times New Roman"/>
                <a:cs typeface="Times New Roman"/>
              </a:rPr>
              <a:t>u</a:t>
            </a:r>
            <a:r>
              <a:rPr sz="2000" dirty="0">
                <a:solidFill>
                  <a:srgbClr val="000000"/>
                </a:solidFill>
                <a:latin typeface="Times New Roman"/>
                <a:cs typeface="Times New Roman"/>
              </a:rPr>
              <a:t>ld</a:t>
            </a:r>
            <a:r>
              <a:rPr sz="2000" spc="-60" dirty="0">
                <a:solidFill>
                  <a:srgbClr val="000000"/>
                </a:solidFill>
                <a:latin typeface="Times New Roman"/>
                <a:cs typeface="Times New Roman"/>
              </a:rPr>
              <a:t> </a:t>
            </a:r>
            <a:r>
              <a:rPr sz="2000" spc="85" dirty="0">
                <a:solidFill>
                  <a:srgbClr val="000000"/>
                </a:solidFill>
                <a:latin typeface="Times New Roman"/>
                <a:cs typeface="Times New Roman"/>
              </a:rPr>
              <a:t>a</a:t>
            </a:r>
            <a:r>
              <a:rPr sz="2000" spc="-60" dirty="0">
                <a:solidFill>
                  <a:srgbClr val="000000"/>
                </a:solidFill>
                <a:latin typeface="Times New Roman"/>
                <a:cs typeface="Times New Roman"/>
              </a:rPr>
              <a:t> </a:t>
            </a:r>
            <a:r>
              <a:rPr sz="2000" spc="70" dirty="0">
                <a:solidFill>
                  <a:srgbClr val="000000"/>
                </a:solidFill>
                <a:latin typeface="Times New Roman"/>
                <a:cs typeface="Times New Roman"/>
              </a:rPr>
              <a:t>tr</a:t>
            </a:r>
            <a:r>
              <a:rPr sz="2000" spc="110" dirty="0">
                <a:solidFill>
                  <a:srgbClr val="000000"/>
                </a:solidFill>
                <a:latin typeface="Times New Roman"/>
                <a:cs typeface="Times New Roman"/>
              </a:rPr>
              <a:t>u</a:t>
            </a:r>
            <a:r>
              <a:rPr sz="2000" spc="-90" dirty="0">
                <a:solidFill>
                  <a:srgbClr val="000000"/>
                </a:solidFill>
                <a:latin typeface="Times New Roman"/>
                <a:cs typeface="Times New Roman"/>
              </a:rPr>
              <a:t>ly</a:t>
            </a:r>
            <a:r>
              <a:rPr sz="2000" spc="-65" dirty="0">
                <a:solidFill>
                  <a:srgbClr val="000000"/>
                </a:solidFill>
                <a:latin typeface="Times New Roman"/>
                <a:cs typeface="Times New Roman"/>
              </a:rPr>
              <a:t> </a:t>
            </a:r>
            <a:r>
              <a:rPr sz="2000" spc="-75" dirty="0">
                <a:solidFill>
                  <a:srgbClr val="000000"/>
                </a:solidFill>
                <a:latin typeface="Times New Roman"/>
                <a:cs typeface="Times New Roman"/>
              </a:rPr>
              <a:t>c</a:t>
            </a:r>
            <a:r>
              <a:rPr sz="2000" spc="-55" dirty="0">
                <a:solidFill>
                  <a:srgbClr val="000000"/>
                </a:solidFill>
                <a:latin typeface="Times New Roman"/>
                <a:cs typeface="Times New Roman"/>
              </a:rPr>
              <a:t>i</a:t>
            </a:r>
            <a:r>
              <a:rPr sz="2000" spc="15" dirty="0">
                <a:solidFill>
                  <a:srgbClr val="000000"/>
                </a:solidFill>
                <a:latin typeface="Times New Roman"/>
                <a:cs typeface="Times New Roman"/>
              </a:rPr>
              <a:t>ti</a:t>
            </a:r>
            <a:r>
              <a:rPr sz="2000" spc="20" dirty="0">
                <a:solidFill>
                  <a:srgbClr val="000000"/>
                </a:solidFill>
                <a:latin typeface="Times New Roman"/>
                <a:cs typeface="Times New Roman"/>
              </a:rPr>
              <a:t>z</a:t>
            </a:r>
            <a:r>
              <a:rPr sz="2000" spc="95" dirty="0">
                <a:solidFill>
                  <a:srgbClr val="000000"/>
                </a:solidFill>
                <a:latin typeface="Times New Roman"/>
                <a:cs typeface="Times New Roman"/>
              </a:rPr>
              <a:t>en</a:t>
            </a:r>
            <a:r>
              <a:rPr sz="2000" spc="-175" dirty="0">
                <a:solidFill>
                  <a:srgbClr val="000000"/>
                </a:solidFill>
                <a:latin typeface="Times New Roman"/>
                <a:cs typeface="Times New Roman"/>
              </a:rPr>
              <a:t>-</a:t>
            </a:r>
            <a:r>
              <a:rPr sz="2000" spc="70" dirty="0">
                <a:solidFill>
                  <a:srgbClr val="000000"/>
                </a:solidFill>
                <a:latin typeface="Times New Roman"/>
                <a:cs typeface="Times New Roman"/>
              </a:rPr>
              <a:t>cen</a:t>
            </a:r>
            <a:r>
              <a:rPr sz="2000" spc="105" dirty="0">
                <a:solidFill>
                  <a:srgbClr val="000000"/>
                </a:solidFill>
                <a:latin typeface="Times New Roman"/>
                <a:cs typeface="Times New Roman"/>
              </a:rPr>
              <a:t>tred</a:t>
            </a:r>
            <a:r>
              <a:rPr sz="2000" spc="-70" dirty="0">
                <a:solidFill>
                  <a:srgbClr val="000000"/>
                </a:solidFill>
                <a:latin typeface="Times New Roman"/>
                <a:cs typeface="Times New Roman"/>
              </a:rPr>
              <a:t> </a:t>
            </a:r>
            <a:r>
              <a:rPr sz="2000" spc="75" dirty="0">
                <a:solidFill>
                  <a:srgbClr val="000000"/>
                </a:solidFill>
                <a:latin typeface="Times New Roman"/>
                <a:cs typeface="Times New Roman"/>
              </a:rPr>
              <a:t>mu</a:t>
            </a:r>
            <a:r>
              <a:rPr sz="2000" spc="50" dirty="0">
                <a:solidFill>
                  <a:srgbClr val="000000"/>
                </a:solidFill>
                <a:latin typeface="Times New Roman"/>
                <a:cs typeface="Times New Roman"/>
              </a:rPr>
              <a:t>n</a:t>
            </a:r>
            <a:r>
              <a:rPr sz="2000" spc="-45" dirty="0">
                <a:solidFill>
                  <a:srgbClr val="000000"/>
                </a:solidFill>
                <a:latin typeface="Times New Roman"/>
                <a:cs typeface="Times New Roman"/>
              </a:rPr>
              <a:t>i</a:t>
            </a:r>
            <a:r>
              <a:rPr sz="2000" spc="-85" dirty="0">
                <a:solidFill>
                  <a:srgbClr val="000000"/>
                </a:solidFill>
                <a:latin typeface="Times New Roman"/>
                <a:cs typeface="Times New Roman"/>
              </a:rPr>
              <a:t>c</a:t>
            </a:r>
            <a:r>
              <a:rPr sz="2000" spc="-30" dirty="0">
                <a:solidFill>
                  <a:srgbClr val="000000"/>
                </a:solidFill>
                <a:latin typeface="Times New Roman"/>
                <a:cs typeface="Times New Roman"/>
              </a:rPr>
              <a:t>ipal</a:t>
            </a:r>
            <a:r>
              <a:rPr sz="2000" spc="-35" dirty="0">
                <a:solidFill>
                  <a:srgbClr val="000000"/>
                </a:solidFill>
                <a:latin typeface="Times New Roman"/>
                <a:cs typeface="Times New Roman"/>
              </a:rPr>
              <a:t>i</a:t>
            </a:r>
            <a:r>
              <a:rPr sz="2000" spc="45" dirty="0">
                <a:solidFill>
                  <a:srgbClr val="000000"/>
                </a:solidFill>
                <a:latin typeface="Times New Roman"/>
                <a:cs typeface="Times New Roman"/>
              </a:rPr>
              <a:t>ty</a:t>
            </a:r>
            <a:r>
              <a:rPr sz="2000" spc="-50" dirty="0">
                <a:solidFill>
                  <a:srgbClr val="000000"/>
                </a:solidFill>
                <a:latin typeface="Times New Roman"/>
                <a:cs typeface="Times New Roman"/>
              </a:rPr>
              <a:t> </a:t>
            </a:r>
            <a:r>
              <a:rPr sz="2000" spc="5" dirty="0">
                <a:solidFill>
                  <a:srgbClr val="000000"/>
                </a:solidFill>
                <a:latin typeface="Times New Roman"/>
                <a:cs typeface="Times New Roman"/>
              </a:rPr>
              <a:t>l</a:t>
            </a:r>
            <a:r>
              <a:rPr sz="2000" dirty="0">
                <a:solidFill>
                  <a:srgbClr val="000000"/>
                </a:solidFill>
                <a:latin typeface="Times New Roman"/>
                <a:cs typeface="Times New Roman"/>
              </a:rPr>
              <a:t>o</a:t>
            </a:r>
            <a:r>
              <a:rPr sz="2000" spc="40" dirty="0">
                <a:solidFill>
                  <a:srgbClr val="000000"/>
                </a:solidFill>
                <a:latin typeface="Times New Roman"/>
                <a:cs typeface="Times New Roman"/>
              </a:rPr>
              <a:t>ok</a:t>
            </a:r>
            <a:r>
              <a:rPr sz="2000" spc="-70" dirty="0">
                <a:solidFill>
                  <a:srgbClr val="000000"/>
                </a:solidFill>
                <a:latin typeface="Times New Roman"/>
                <a:cs typeface="Times New Roman"/>
              </a:rPr>
              <a:t> </a:t>
            </a:r>
            <a:r>
              <a:rPr sz="2000" spc="-114" dirty="0">
                <a:solidFill>
                  <a:srgbClr val="000000"/>
                </a:solidFill>
                <a:latin typeface="Times New Roman"/>
                <a:cs typeface="Times New Roman"/>
              </a:rPr>
              <a:t>l</a:t>
            </a:r>
            <a:r>
              <a:rPr sz="2000" spc="-125" dirty="0">
                <a:solidFill>
                  <a:srgbClr val="000000"/>
                </a:solidFill>
                <a:latin typeface="Times New Roman"/>
                <a:cs typeface="Times New Roman"/>
              </a:rPr>
              <a:t>i</a:t>
            </a:r>
            <a:r>
              <a:rPr sz="2000" spc="-30" dirty="0">
                <a:solidFill>
                  <a:srgbClr val="000000"/>
                </a:solidFill>
                <a:latin typeface="Times New Roman"/>
                <a:cs typeface="Times New Roman"/>
              </a:rPr>
              <a:t>k</a:t>
            </a:r>
            <a:r>
              <a:rPr sz="2000" spc="130" dirty="0">
                <a:solidFill>
                  <a:srgbClr val="000000"/>
                </a:solidFill>
                <a:latin typeface="Times New Roman"/>
                <a:cs typeface="Times New Roman"/>
              </a:rPr>
              <a:t>e</a:t>
            </a:r>
            <a:r>
              <a:rPr sz="2000" spc="-65" dirty="0">
                <a:solidFill>
                  <a:srgbClr val="000000"/>
                </a:solidFill>
                <a:latin typeface="Times New Roman"/>
                <a:cs typeface="Times New Roman"/>
              </a:rPr>
              <a:t> </a:t>
            </a:r>
            <a:r>
              <a:rPr sz="2000" spc="-190" dirty="0">
                <a:solidFill>
                  <a:srgbClr val="000000"/>
                </a:solidFill>
                <a:latin typeface="Times New Roman"/>
                <a:cs typeface="Times New Roman"/>
              </a:rPr>
              <a:t>???</a:t>
            </a:r>
            <a:endParaRPr sz="2000">
              <a:latin typeface="Times New Roman"/>
              <a:cs typeface="Times New Roman"/>
            </a:endParaRPr>
          </a:p>
        </p:txBody>
      </p:sp>
      <p:sp>
        <p:nvSpPr>
          <p:cNvPr id="10" name="object 10"/>
          <p:cNvSpPr txBox="1"/>
          <p:nvPr/>
        </p:nvSpPr>
        <p:spPr>
          <a:xfrm>
            <a:off x="1937385" y="2030340"/>
            <a:ext cx="5278120" cy="304800"/>
          </a:xfrm>
          <a:prstGeom prst="rect">
            <a:avLst/>
          </a:prstGeom>
        </p:spPr>
        <p:txBody>
          <a:bodyPr vert="horz" wrap="square" lIns="0" tIns="0" rIns="0" bIns="0" rtlCol="0">
            <a:spAutoFit/>
          </a:bodyPr>
          <a:lstStyle/>
          <a:p>
            <a:pPr marL="12700">
              <a:lnSpc>
                <a:spcPct val="100000"/>
              </a:lnSpc>
            </a:pPr>
            <a:r>
              <a:rPr sz="2400" spc="10" dirty="0">
                <a:solidFill>
                  <a:srgbClr val="FFFFFF"/>
                </a:solidFill>
                <a:latin typeface="Times New Roman"/>
                <a:cs typeface="Times New Roman"/>
              </a:rPr>
              <a:t>Our</a:t>
            </a:r>
            <a:r>
              <a:rPr sz="2400" spc="-95" dirty="0">
                <a:solidFill>
                  <a:srgbClr val="FFFFFF"/>
                </a:solidFill>
                <a:latin typeface="Times New Roman"/>
                <a:cs typeface="Times New Roman"/>
              </a:rPr>
              <a:t> </a:t>
            </a:r>
            <a:r>
              <a:rPr sz="2400" spc="50" dirty="0">
                <a:solidFill>
                  <a:srgbClr val="FFFFFF"/>
                </a:solidFill>
                <a:latin typeface="Times New Roman"/>
                <a:cs typeface="Times New Roman"/>
              </a:rPr>
              <a:t>overal</a:t>
            </a:r>
            <a:r>
              <a:rPr sz="2400" spc="-120" dirty="0">
                <a:solidFill>
                  <a:srgbClr val="FFFFFF"/>
                </a:solidFill>
                <a:latin typeface="Times New Roman"/>
                <a:cs typeface="Times New Roman"/>
              </a:rPr>
              <a:t>l</a:t>
            </a:r>
            <a:r>
              <a:rPr sz="2400" spc="-80" dirty="0">
                <a:solidFill>
                  <a:srgbClr val="FFFFFF"/>
                </a:solidFill>
                <a:latin typeface="Times New Roman"/>
                <a:cs typeface="Times New Roman"/>
              </a:rPr>
              <a:t> </a:t>
            </a:r>
            <a:r>
              <a:rPr sz="2400" spc="120" dirty="0">
                <a:solidFill>
                  <a:srgbClr val="FFFFFF"/>
                </a:solidFill>
                <a:latin typeface="Times New Roman"/>
                <a:cs typeface="Times New Roman"/>
              </a:rPr>
              <a:t>strat</a:t>
            </a:r>
            <a:r>
              <a:rPr sz="2400" spc="160" dirty="0">
                <a:solidFill>
                  <a:srgbClr val="FFFFFF"/>
                </a:solidFill>
                <a:latin typeface="Times New Roman"/>
                <a:cs typeface="Times New Roman"/>
              </a:rPr>
              <a:t>e</a:t>
            </a:r>
            <a:r>
              <a:rPr sz="2400" spc="-20" dirty="0">
                <a:solidFill>
                  <a:srgbClr val="FFFFFF"/>
                </a:solidFill>
                <a:latin typeface="Times New Roman"/>
                <a:cs typeface="Times New Roman"/>
              </a:rPr>
              <a:t>gic</a:t>
            </a:r>
            <a:r>
              <a:rPr sz="2400" spc="-85" dirty="0">
                <a:solidFill>
                  <a:srgbClr val="FFFFFF"/>
                </a:solidFill>
                <a:latin typeface="Times New Roman"/>
                <a:cs typeface="Times New Roman"/>
              </a:rPr>
              <a:t> </a:t>
            </a:r>
            <a:r>
              <a:rPr sz="2400" spc="60" dirty="0">
                <a:solidFill>
                  <a:srgbClr val="FFFFFF"/>
                </a:solidFill>
                <a:latin typeface="Times New Roman"/>
                <a:cs typeface="Times New Roman"/>
              </a:rPr>
              <a:t>focus</a:t>
            </a:r>
            <a:r>
              <a:rPr sz="2400" spc="-70" dirty="0">
                <a:solidFill>
                  <a:srgbClr val="FFFFFF"/>
                </a:solidFill>
                <a:latin typeface="Times New Roman"/>
                <a:cs typeface="Times New Roman"/>
              </a:rPr>
              <a:t> </a:t>
            </a:r>
            <a:r>
              <a:rPr sz="2400" spc="145" dirty="0">
                <a:solidFill>
                  <a:srgbClr val="FFFFFF"/>
                </a:solidFill>
                <a:latin typeface="Times New Roman"/>
                <a:cs typeface="Times New Roman"/>
              </a:rPr>
              <a:t>at</a:t>
            </a:r>
            <a:r>
              <a:rPr sz="2400" spc="-85" dirty="0">
                <a:solidFill>
                  <a:srgbClr val="FFFFFF"/>
                </a:solidFill>
                <a:latin typeface="Times New Roman"/>
                <a:cs typeface="Times New Roman"/>
              </a:rPr>
              <a:t> </a:t>
            </a:r>
            <a:r>
              <a:rPr sz="2400" spc="50" dirty="0">
                <a:solidFill>
                  <a:srgbClr val="FFFFFF"/>
                </a:solidFill>
                <a:latin typeface="Times New Roman"/>
                <a:cs typeface="Times New Roman"/>
              </a:rPr>
              <a:t>this</a:t>
            </a:r>
            <a:r>
              <a:rPr sz="2400" spc="-80" dirty="0">
                <a:solidFill>
                  <a:srgbClr val="FFFFFF"/>
                </a:solidFill>
                <a:latin typeface="Times New Roman"/>
                <a:cs typeface="Times New Roman"/>
              </a:rPr>
              <a:t> </a:t>
            </a:r>
            <a:r>
              <a:rPr sz="2400" spc="75" dirty="0">
                <a:solidFill>
                  <a:srgbClr val="FFFFFF"/>
                </a:solidFill>
                <a:latin typeface="Times New Roman"/>
                <a:cs typeface="Times New Roman"/>
              </a:rPr>
              <a:t>point</a:t>
            </a:r>
            <a:r>
              <a:rPr sz="2400" spc="-75" dirty="0">
                <a:solidFill>
                  <a:srgbClr val="FFFFFF"/>
                </a:solidFill>
                <a:latin typeface="Times New Roman"/>
                <a:cs typeface="Times New Roman"/>
              </a:rPr>
              <a:t> </a:t>
            </a:r>
            <a:r>
              <a:rPr sz="2400" spc="-40" dirty="0">
                <a:solidFill>
                  <a:srgbClr val="FFFFFF"/>
                </a:solidFill>
                <a:latin typeface="Times New Roman"/>
                <a:cs typeface="Times New Roman"/>
              </a:rPr>
              <a:t>is</a:t>
            </a:r>
            <a:endParaRPr sz="2400">
              <a:latin typeface="Times New Roman"/>
              <a:cs typeface="Times New Roman"/>
            </a:endParaRPr>
          </a:p>
        </p:txBody>
      </p:sp>
      <p:sp>
        <p:nvSpPr>
          <p:cNvPr id="11" name="object 11"/>
          <p:cNvSpPr/>
          <p:nvPr/>
        </p:nvSpPr>
        <p:spPr>
          <a:xfrm>
            <a:off x="323532" y="4313689"/>
            <a:ext cx="3463544" cy="254430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244458" y="5924614"/>
            <a:ext cx="780287" cy="869391"/>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059140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524"/>
            <a:ext cx="8229600" cy="651637"/>
          </a:xfrm>
        </p:spPr>
        <p:txBody>
          <a:bodyPr>
            <a:normAutofit fontScale="90000"/>
          </a:bodyPr>
          <a:lstStyle/>
          <a:p>
            <a:r>
              <a:rPr lang="en-GB" sz="3600" dirty="0"/>
              <a:t>Read extracts from: </a:t>
            </a:r>
            <a:br>
              <a:rPr lang="en-GB" sz="3600" dirty="0"/>
            </a:br>
            <a:endParaRPr lang="en-GB" dirty="0"/>
          </a:p>
        </p:txBody>
      </p:sp>
      <p:sp>
        <p:nvSpPr>
          <p:cNvPr id="3" name="Content Placeholder 2"/>
          <p:cNvSpPr>
            <a:spLocks noGrp="1"/>
          </p:cNvSpPr>
          <p:nvPr>
            <p:ph idx="1"/>
          </p:nvPr>
        </p:nvSpPr>
        <p:spPr/>
        <p:txBody>
          <a:bodyPr>
            <a:normAutofit fontScale="47500" lnSpcReduction="20000"/>
          </a:bodyPr>
          <a:lstStyle/>
          <a:p>
            <a:pPr marL="0" indent="0">
              <a:buNone/>
            </a:pPr>
            <a:endParaRPr lang="en-GB" dirty="0"/>
          </a:p>
          <a:p>
            <a:pPr marL="0" indent="0">
              <a:buNone/>
            </a:pPr>
            <a:r>
              <a:rPr lang="en-GB" dirty="0" smtClean="0"/>
              <a:t>Kaufmann, </a:t>
            </a:r>
            <a:r>
              <a:rPr lang="en-GB" dirty="0" err="1" smtClean="0"/>
              <a:t>Vatiations</a:t>
            </a:r>
            <a:r>
              <a:rPr lang="en-GB" dirty="0" smtClean="0"/>
              <a:t> of the Welfare State </a:t>
            </a:r>
          </a:p>
          <a:p>
            <a:pPr marL="0" indent="0">
              <a:buNone/>
            </a:pPr>
            <a:endParaRPr lang="en-GB" dirty="0" smtClean="0"/>
          </a:p>
          <a:p>
            <a:pPr marL="0" indent="0">
              <a:buNone/>
            </a:pPr>
            <a:r>
              <a:rPr lang="en-GB" dirty="0" smtClean="0"/>
              <a:t>Taylor-</a:t>
            </a:r>
            <a:r>
              <a:rPr lang="en-GB" dirty="0" err="1" smtClean="0"/>
              <a:t>Gooby</a:t>
            </a:r>
            <a:r>
              <a:rPr lang="en-GB" dirty="0" smtClean="0"/>
              <a:t>, P. (2004). New Risks, New Welfare: The transformation of the European welfare state. Oxford, OUP.</a:t>
            </a:r>
          </a:p>
          <a:p>
            <a:pPr marL="0" indent="0">
              <a:buNone/>
            </a:pPr>
            <a:r>
              <a:rPr lang="en-GB" dirty="0">
                <a:hlinkClick r:id="rId2"/>
              </a:rPr>
              <a:t>https://books.google.it/books?hl=en&amp;lr=&amp;</a:t>
            </a:r>
            <a:r>
              <a:rPr lang="en-GB" dirty="0" smtClean="0">
                <a:hlinkClick r:id="rId2"/>
              </a:rPr>
              <a:t>id=zVsTDAAAQBAJ&amp;oi=fnd&amp;pg=PR9&amp;dq=nordic+welfare+state&amp;ots=xHhL4nGFT5&amp;sig=S2VWVU0UVIe3Hq_WecpYhFpkt70#v=onepage&amp;q=nordic%20welfare%20state&amp;f=false</a:t>
            </a:r>
            <a:endParaRPr lang="en-GB" dirty="0" smtClean="0"/>
          </a:p>
          <a:p>
            <a:pPr marL="0" indent="0">
              <a:buNone/>
            </a:pPr>
            <a:endParaRPr lang="en-GB" dirty="0"/>
          </a:p>
          <a:p>
            <a:pPr marL="0" indent="0">
              <a:buNone/>
            </a:pPr>
            <a:r>
              <a:rPr lang="en-GB" dirty="0" smtClean="0"/>
              <a:t>The Nordic Model of </a:t>
            </a:r>
            <a:r>
              <a:rPr lang="en-GB" dirty="0"/>
              <a:t>Social Democracy: </a:t>
            </a:r>
            <a:r>
              <a:rPr lang="en-GB" dirty="0">
                <a:hlinkClick r:id="rId3"/>
              </a:rPr>
              <a:t>https://books.google.it/books?hl=en&amp;lr=&amp;id=3sHPBntpX2kC&amp;oi=fnd&amp;pg=PP1&amp;dq=the+nordic+model+of+social+democracy&amp;ots=uFRH3QJnqn&amp;sig=_</a:t>
            </a:r>
            <a:r>
              <a:rPr lang="en-GB" dirty="0" smtClean="0">
                <a:hlinkClick r:id="rId3"/>
              </a:rPr>
              <a:t>309UwIPqHdjXYyTFKGoET6kL8I#v=onepage&amp;q=the%20nordic%20model%20of%20social%20democracy&amp;f=false</a:t>
            </a:r>
            <a:endParaRPr lang="en-GB" dirty="0" smtClean="0"/>
          </a:p>
          <a:p>
            <a:pPr marL="0" indent="0">
              <a:buNone/>
            </a:pPr>
            <a:endParaRPr lang="en-GB" dirty="0" smtClean="0"/>
          </a:p>
          <a:p>
            <a:pPr marL="0" indent="0">
              <a:buNone/>
            </a:pPr>
            <a:r>
              <a:rPr lang="en-GB" dirty="0" smtClean="0"/>
              <a:t>The Nordic Welfare Model in the 21</a:t>
            </a:r>
            <a:r>
              <a:rPr lang="en-GB" baseline="30000" dirty="0" smtClean="0"/>
              <a:t>st</a:t>
            </a:r>
            <a:r>
              <a:rPr lang="en-GB" dirty="0"/>
              <a:t> century: </a:t>
            </a:r>
            <a:r>
              <a:rPr lang="en-GB" dirty="0">
                <a:hlinkClick r:id="rId4"/>
              </a:rPr>
              <a:t>https://books.google.it/books?hl=en&amp;lr=&amp;</a:t>
            </a:r>
            <a:r>
              <a:rPr lang="en-GB" dirty="0" smtClean="0">
                <a:hlinkClick r:id="rId4"/>
              </a:rPr>
              <a:t>id=YY2CsNCRAoUC&amp;oi=fnd&amp;pg=PR1&amp;dq=nordic+welfare+model&amp;ots=T19yWO_IN9&amp;sig=6egpmJP0r_ROV-amnt-HumX8U8w#v=onepage&amp;q=nordic%20welfare%20model&amp;f=false</a:t>
            </a:r>
            <a:endParaRPr lang="en-GB" dirty="0" smtClean="0"/>
          </a:p>
          <a:p>
            <a:pPr marL="0" indent="0">
              <a:buNone/>
            </a:pP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126912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social work ‘inherits’ the </a:t>
            </a:r>
            <a:br>
              <a:rPr lang="en-GB" dirty="0" smtClean="0"/>
            </a:br>
            <a:r>
              <a:rPr lang="en-GB" b="1" u="sng" dirty="0" smtClean="0"/>
              <a:t>ambiguity of modernity</a:t>
            </a:r>
            <a:endParaRPr lang="en-GB" b="1" u="sng" dirty="0"/>
          </a:p>
        </p:txBody>
      </p:sp>
      <p:sp>
        <p:nvSpPr>
          <p:cNvPr id="3" name="Inhaltsplatzhalter 2"/>
          <p:cNvSpPr>
            <a:spLocks noGrp="1"/>
          </p:cNvSpPr>
          <p:nvPr>
            <p:ph sz="half" idx="1"/>
          </p:nvPr>
        </p:nvSpPr>
        <p:spPr/>
        <p:txBody>
          <a:bodyPr>
            <a:normAutofit fontScale="77500" lnSpcReduction="20000"/>
          </a:bodyPr>
          <a:lstStyle/>
          <a:p>
            <a:pPr lvl="0"/>
            <a:r>
              <a:rPr lang="en-GB" sz="4000" dirty="0"/>
              <a:t>it can be a tool for the </a:t>
            </a:r>
            <a:r>
              <a:rPr lang="en-GB" sz="4000" b="1" dirty="0"/>
              <a:t>liberation</a:t>
            </a:r>
            <a:r>
              <a:rPr lang="en-GB" sz="4000" dirty="0"/>
              <a:t> of people from oppressive </a:t>
            </a:r>
            <a:r>
              <a:rPr lang="en-GB" sz="4000" dirty="0" smtClean="0"/>
              <a:t>dependency</a:t>
            </a:r>
          </a:p>
          <a:p>
            <a:pPr lvl="0"/>
            <a:r>
              <a:rPr lang="en-GB" sz="4000" dirty="0" smtClean="0"/>
              <a:t>It promotes autonomy of individuals</a:t>
            </a:r>
          </a:p>
          <a:p>
            <a:pPr lvl="0"/>
            <a:r>
              <a:rPr lang="en-GB" sz="4000" dirty="0" smtClean="0"/>
              <a:t>It adheres to principles of equality</a:t>
            </a:r>
            <a:endParaRPr lang="de-DE" sz="4000" dirty="0"/>
          </a:p>
          <a:p>
            <a:endParaRPr lang="en-GB" dirty="0"/>
          </a:p>
        </p:txBody>
      </p:sp>
      <p:sp>
        <p:nvSpPr>
          <p:cNvPr id="4" name="Content Placeholder 3"/>
          <p:cNvSpPr>
            <a:spLocks noGrp="1"/>
          </p:cNvSpPr>
          <p:nvPr>
            <p:ph sz="half" idx="2"/>
          </p:nvPr>
        </p:nvSpPr>
        <p:spPr/>
        <p:txBody>
          <a:bodyPr>
            <a:noAutofit/>
          </a:bodyPr>
          <a:lstStyle/>
          <a:p>
            <a:pPr lvl="0"/>
            <a:r>
              <a:rPr lang="en-GB" dirty="0" smtClean="0"/>
              <a:t>it </a:t>
            </a:r>
            <a:r>
              <a:rPr lang="en-GB" dirty="0"/>
              <a:t>can become an instrument of control and </a:t>
            </a:r>
            <a:r>
              <a:rPr lang="en-GB" dirty="0" smtClean="0"/>
              <a:t>oppression</a:t>
            </a:r>
          </a:p>
          <a:p>
            <a:pPr lvl="0"/>
            <a:r>
              <a:rPr lang="en-GB" dirty="0" smtClean="0"/>
              <a:t>It places the common good over individual interests</a:t>
            </a:r>
          </a:p>
          <a:p>
            <a:pPr lvl="0"/>
            <a:r>
              <a:rPr lang="en-GB" dirty="0" smtClean="0"/>
              <a:t>It seeks to assimilate people into a national culture (normal behaviour standards)</a:t>
            </a:r>
            <a:endParaRPr lang="de-DE" dirty="0"/>
          </a:p>
          <a:p>
            <a:endParaRPr lang="en-GB" dirty="0"/>
          </a:p>
        </p:txBody>
      </p:sp>
    </p:spTree>
    <p:extLst>
      <p:ext uri="{BB962C8B-B14F-4D97-AF65-F5344CB8AC3E}">
        <p14:creationId xmlns:p14="http://schemas.microsoft.com/office/powerpoint/2010/main" val="80255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3600" dirty="0" smtClean="0"/>
              <a:t>Durkheim (1893), The division of Labour</a:t>
            </a:r>
            <a:br>
              <a:rPr lang="en-GB" sz="3600" dirty="0" smtClean="0"/>
            </a:br>
            <a:r>
              <a:rPr lang="en-GB" sz="3600" dirty="0" smtClean="0"/>
              <a:t>“mechanical solidarity”</a:t>
            </a:r>
            <a:endParaRPr lang="en-GB" sz="3600" dirty="0"/>
          </a:p>
        </p:txBody>
      </p:sp>
      <p:sp>
        <p:nvSpPr>
          <p:cNvPr id="3" name="Inhaltsplatzhalter 2"/>
          <p:cNvSpPr>
            <a:spLocks noGrp="1"/>
          </p:cNvSpPr>
          <p:nvPr>
            <p:ph idx="1"/>
          </p:nvPr>
        </p:nvSpPr>
        <p:spPr>
          <a:xfrm>
            <a:off x="457200" y="1600200"/>
            <a:ext cx="8229600" cy="4091607"/>
          </a:xfrm>
        </p:spPr>
        <p:txBody>
          <a:bodyPr>
            <a:normAutofit fontScale="85000" lnSpcReduction="10000"/>
          </a:bodyPr>
          <a:lstStyle/>
          <a:p>
            <a:pPr marL="0" indent="0" algn="just">
              <a:buNone/>
            </a:pPr>
            <a:r>
              <a:rPr lang="en-GB" dirty="0"/>
              <a:t>cohesion and integration of communities comes from the homogeneity of individuals. People feel connected through similar work, educational and religious training, and lifestyle. Mechanical solidarity normally operates in "traditional" and small-scale societies, and it is usually based on </a:t>
            </a:r>
            <a:r>
              <a:rPr lang="en-GB" dirty="0">
                <a:hlinkClick r:id="rId2"/>
              </a:rPr>
              <a:t>kinship</a:t>
            </a:r>
            <a:r>
              <a:rPr lang="en-GB" dirty="0"/>
              <a:t> </a:t>
            </a:r>
            <a:r>
              <a:rPr lang="en-GB" dirty="0">
                <a:hlinkClick r:id="rId3"/>
              </a:rPr>
              <a:t>ties</a:t>
            </a:r>
            <a:r>
              <a:rPr lang="en-GB" dirty="0"/>
              <a:t> of familial </a:t>
            </a:r>
            <a:r>
              <a:rPr lang="en-GB" dirty="0" smtClean="0"/>
              <a:t>networks.</a:t>
            </a:r>
            <a:endParaRPr lang="de-DE" dirty="0"/>
          </a:p>
          <a:p>
            <a:pPr marL="0" indent="0" algn="just">
              <a:buNone/>
            </a:pPr>
            <a:endParaRPr lang="de-DE" dirty="0"/>
          </a:p>
          <a:p>
            <a:pPr marL="0" indent="0" algn="just">
              <a:buNone/>
            </a:pPr>
            <a:r>
              <a:rPr lang="en-GB" dirty="0" smtClean="0"/>
              <a:t>Watch: </a:t>
            </a:r>
            <a:r>
              <a:rPr lang="en-GB" dirty="0">
                <a:hlinkClick r:id="rId4"/>
              </a:rPr>
              <a:t>https://</a:t>
            </a:r>
            <a:r>
              <a:rPr lang="en-GB" dirty="0" smtClean="0">
                <a:hlinkClick r:id="rId4"/>
              </a:rPr>
              <a:t>www.youtube.com/watch?time_continue=8&amp;v=3VwoihGP_i8</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333556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“organic solidarity”</a:t>
            </a:r>
            <a:endParaRPr lang="en-GB" dirty="0"/>
          </a:p>
        </p:txBody>
      </p:sp>
      <p:sp>
        <p:nvSpPr>
          <p:cNvPr id="3" name="Inhaltsplatzhalter 2"/>
          <p:cNvSpPr>
            <a:spLocks noGrp="1"/>
          </p:cNvSpPr>
          <p:nvPr>
            <p:ph idx="1"/>
          </p:nvPr>
        </p:nvSpPr>
        <p:spPr/>
        <p:txBody>
          <a:bodyPr>
            <a:normAutofit fontScale="77500" lnSpcReduction="20000"/>
          </a:bodyPr>
          <a:lstStyle/>
          <a:p>
            <a:pPr marL="0" indent="0">
              <a:buNone/>
            </a:pPr>
            <a:r>
              <a:rPr lang="en-GB" dirty="0"/>
              <a:t>social cohesion based upon the dependence individuals have on each other in </a:t>
            </a:r>
            <a:r>
              <a:rPr lang="en-GB" dirty="0">
                <a:hlinkClick r:id="rId2"/>
              </a:rPr>
              <a:t>more</a:t>
            </a:r>
            <a:r>
              <a:rPr lang="en-GB" dirty="0"/>
              <a:t> advanced societies. It comes from the interdependence that arises from </a:t>
            </a:r>
            <a:r>
              <a:rPr lang="en-GB" dirty="0">
                <a:hlinkClick r:id="rId3"/>
              </a:rPr>
              <a:t>specialization</a:t>
            </a:r>
            <a:r>
              <a:rPr lang="en-GB" dirty="0"/>
              <a:t> of work and the complementarities between people—a development that occurs in "modern" and "industrial" societies. Although individuals perform different tasks and often have different </a:t>
            </a:r>
            <a:r>
              <a:rPr lang="en-GB" dirty="0">
                <a:hlinkClick r:id="rId4"/>
              </a:rPr>
              <a:t>values</a:t>
            </a:r>
            <a:r>
              <a:rPr lang="en-GB" dirty="0"/>
              <a:t> and interest, the order and very solidarity of society depends on their reliance on each other to perform their specified tasks. "Organic" refers to the interdependence of the component parts. Thus, </a:t>
            </a:r>
            <a:r>
              <a:rPr lang="en-GB" dirty="0">
                <a:hlinkClick r:id="rId5"/>
              </a:rPr>
              <a:t>social solidarity</a:t>
            </a:r>
            <a:r>
              <a:rPr lang="en-GB" dirty="0"/>
              <a:t> is maintained in more complex societies through the interdependence of its component parts (e.g., farmers produce the food to feed the factory workers who produce the tractors that allow the farmer to produce the food).</a:t>
            </a:r>
            <a:endParaRPr lang="de-DE" dirty="0"/>
          </a:p>
          <a:p>
            <a:endParaRPr lang="en-GB" dirty="0"/>
          </a:p>
        </p:txBody>
      </p:sp>
    </p:spTree>
    <p:extLst>
      <p:ext uri="{BB962C8B-B14F-4D97-AF65-F5344CB8AC3E}">
        <p14:creationId xmlns:p14="http://schemas.microsoft.com/office/powerpoint/2010/main" val="82210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community</a:t>
            </a:r>
            <a:endParaRPr lang="en-GB" dirty="0"/>
          </a:p>
        </p:txBody>
      </p:sp>
      <p:sp>
        <p:nvSpPr>
          <p:cNvPr id="3" name="Inhaltsplatzhalter 2"/>
          <p:cNvSpPr>
            <a:spLocks noGrp="1"/>
          </p:cNvSpPr>
          <p:nvPr>
            <p:ph idx="1"/>
          </p:nvPr>
        </p:nvSpPr>
        <p:spPr>
          <a:xfrm>
            <a:off x="457200" y="1600200"/>
            <a:ext cx="8229600" cy="5032401"/>
          </a:xfrm>
        </p:spPr>
        <p:txBody>
          <a:bodyPr>
            <a:normAutofit fontScale="85000" lnSpcReduction="20000"/>
          </a:bodyPr>
          <a:lstStyle/>
          <a:p>
            <a:pPr lvl="0"/>
            <a:r>
              <a:rPr lang="en-GB" b="1" dirty="0"/>
              <a:t>biological necessity</a:t>
            </a:r>
            <a:r>
              <a:rPr lang="en-GB" dirty="0"/>
              <a:t> (humans are creatures with a prolonged dependency on others after birth)</a:t>
            </a:r>
            <a:endParaRPr lang="de-DE" dirty="0"/>
          </a:p>
          <a:p>
            <a:pPr lvl="0"/>
            <a:r>
              <a:rPr lang="en-GB" b="1" dirty="0"/>
              <a:t>psychological necessity</a:t>
            </a:r>
            <a:r>
              <a:rPr lang="en-GB" dirty="0"/>
              <a:t> (specifically human abilities such as language, security, sense of self, only develop in interaction with others)</a:t>
            </a:r>
            <a:endParaRPr lang="de-DE" dirty="0"/>
          </a:p>
          <a:p>
            <a:pPr lvl="0"/>
            <a:r>
              <a:rPr lang="en-GB" b="1" dirty="0"/>
              <a:t>economic necessity </a:t>
            </a:r>
            <a:r>
              <a:rPr lang="en-GB" dirty="0"/>
              <a:t>(relative self-sufficiency can only be achieved in groups; division of labour even in ‘primitive’ societies between food gathering or hunting, food preparation, care work, cultural achievements ..)</a:t>
            </a:r>
            <a:endParaRPr lang="de-DE" dirty="0"/>
          </a:p>
          <a:p>
            <a:pPr lvl="0"/>
            <a:r>
              <a:rPr lang="en-GB" b="1" dirty="0"/>
              <a:t>social necessity</a:t>
            </a:r>
            <a:r>
              <a:rPr lang="en-GB" dirty="0"/>
              <a:t>  (roles, patterns of behaviour, expectations, lines of authority) ‘learned’ in </a:t>
            </a:r>
            <a:r>
              <a:rPr lang="en-GB" dirty="0" smtClean="0"/>
              <a:t>community</a:t>
            </a:r>
            <a:endParaRPr lang="de-DE" dirty="0"/>
          </a:p>
        </p:txBody>
      </p:sp>
    </p:spTree>
    <p:extLst>
      <p:ext uri="{BB962C8B-B14F-4D97-AF65-F5344CB8AC3E}">
        <p14:creationId xmlns:p14="http://schemas.microsoft.com/office/powerpoint/2010/main" val="2970089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capitalism brings the </a:t>
            </a:r>
            <a:r>
              <a:rPr lang="en-GB" b="1" dirty="0" smtClean="0"/>
              <a:t>unequal distribution </a:t>
            </a:r>
            <a:r>
              <a:rPr lang="en-GB" dirty="0" smtClean="0"/>
              <a:t>of all forms of capital</a:t>
            </a:r>
            <a:endParaRPr lang="en-GB" dirty="0"/>
          </a:p>
        </p:txBody>
      </p:sp>
      <p:sp>
        <p:nvSpPr>
          <p:cNvPr id="3" name="Inhaltsplatzhalter 2"/>
          <p:cNvSpPr>
            <a:spLocks noGrp="1"/>
          </p:cNvSpPr>
          <p:nvPr>
            <p:ph idx="1"/>
          </p:nvPr>
        </p:nvSpPr>
        <p:spPr/>
        <p:txBody>
          <a:bodyPr/>
          <a:lstStyle/>
          <a:p>
            <a:pPr marL="0" indent="0">
              <a:buNone/>
            </a:pPr>
            <a:r>
              <a:rPr lang="en-GB" dirty="0"/>
              <a:t>For the </a:t>
            </a:r>
            <a:r>
              <a:rPr lang="en-GB" b="1" u="sng" dirty="0"/>
              <a:t>middle classes </a:t>
            </a:r>
            <a:r>
              <a:rPr lang="en-GB" b="1" dirty="0"/>
              <a:t>financial capital </a:t>
            </a:r>
            <a:r>
              <a:rPr lang="en-GB" dirty="0"/>
              <a:t>(property, ownership of the means of production) ensured also the acquisition of </a:t>
            </a:r>
            <a:r>
              <a:rPr lang="en-GB" b="1" dirty="0"/>
              <a:t>human capital </a:t>
            </a:r>
            <a:r>
              <a:rPr lang="en-GB" dirty="0"/>
              <a:t>(servants, labourers) so that they were free to accumulate </a:t>
            </a:r>
            <a:r>
              <a:rPr lang="en-GB" b="1" dirty="0"/>
              <a:t>social capital</a:t>
            </a:r>
            <a:r>
              <a:rPr lang="en-GB" dirty="0"/>
              <a:t>: leisure time in clubs, hobbies, trade fairs, commercial partners…  political parties. </a:t>
            </a:r>
          </a:p>
        </p:txBody>
      </p:sp>
    </p:spTree>
    <p:extLst>
      <p:ext uri="{BB962C8B-B14F-4D97-AF65-F5344CB8AC3E}">
        <p14:creationId xmlns:p14="http://schemas.microsoft.com/office/powerpoint/2010/main" val="102994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‘ideal’ (bourgeois) home</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7973" b="7973"/>
          <a:stretch>
            <a:fillRect/>
          </a:stretch>
        </p:blipFill>
        <p:spPr bwMode="auto">
          <a:prstGeom prst="rect">
            <a:avLst/>
          </a:prstGeom>
          <a:noFill/>
          <a:ln>
            <a:noFill/>
          </a:ln>
        </p:spPr>
      </p:pic>
    </p:spTree>
    <p:extLst>
      <p:ext uri="{BB962C8B-B14F-4D97-AF65-F5344CB8AC3E}">
        <p14:creationId xmlns:p14="http://schemas.microsoft.com/office/powerpoint/2010/main" val="283158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family life in slums</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4262" r="4262"/>
          <a:stretch>
            <a:fillRect/>
          </a:stretch>
        </p:blipFill>
        <p:spPr bwMode="auto">
          <a:xfrm>
            <a:off x="457200" y="1600200"/>
            <a:ext cx="8229600" cy="4875602"/>
          </a:xfrm>
          <a:prstGeom prst="rect">
            <a:avLst/>
          </a:prstGeom>
          <a:noFill/>
          <a:ln>
            <a:noFill/>
          </a:ln>
        </p:spPr>
      </p:pic>
    </p:spTree>
    <p:extLst>
      <p:ext uri="{BB962C8B-B14F-4D97-AF65-F5344CB8AC3E}">
        <p14:creationId xmlns:p14="http://schemas.microsoft.com/office/powerpoint/2010/main" val="1956657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private palace</a:t>
            </a:r>
            <a:endParaRPr lang="en-GB" dirty="0"/>
          </a:p>
        </p:txBody>
      </p:sp>
      <p:pic>
        <p:nvPicPr>
          <p:cNvPr id="4" name="Inhaltsplatzhalter 3"/>
          <p:cNvPicPr>
            <a:picLocks noGrp="1"/>
          </p:cNvPicPr>
          <p:nvPr>
            <p:ph idx="1"/>
          </p:nvPr>
        </p:nvPicPr>
        <p:blipFill rotWithShape="1">
          <a:blip r:embed="rId2">
            <a:extLst>
              <a:ext uri="{28A0092B-C50C-407E-A947-70E740481C1C}">
                <a14:useLocalDpi xmlns:a14="http://schemas.microsoft.com/office/drawing/2010/main" val="0"/>
              </a:ext>
            </a:extLst>
          </a:blip>
          <a:srcRect l="-60213" r="-69092"/>
          <a:stretch/>
        </p:blipFill>
        <p:spPr bwMode="auto">
          <a:xfrm>
            <a:off x="457200" y="1600200"/>
            <a:ext cx="8229600" cy="4906962"/>
          </a:xfrm>
          <a:prstGeom prst="rect">
            <a:avLst/>
          </a:prstGeom>
          <a:noFill/>
          <a:ln>
            <a:noFill/>
          </a:ln>
        </p:spPr>
      </p:pic>
    </p:spTree>
    <p:extLst>
      <p:ext uri="{BB962C8B-B14F-4D97-AF65-F5344CB8AC3E}">
        <p14:creationId xmlns:p14="http://schemas.microsoft.com/office/powerpoint/2010/main" val="2873004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working class reality</a:t>
            </a:r>
            <a:endParaRPr lang="en-GB" dirty="0"/>
          </a:p>
        </p:txBody>
      </p:sp>
      <p:pic>
        <p:nvPicPr>
          <p:cNvPr id="4" name="Inhaltsplatzhalter 3"/>
          <p:cNvPicPr>
            <a:picLocks noGrp="1"/>
          </p:cNvPicPr>
          <p:nvPr>
            <p:ph idx="1"/>
          </p:nvPr>
        </p:nvPicPr>
        <p:blipFill rotWithShape="1">
          <a:blip r:embed="rId2">
            <a:extLst>
              <a:ext uri="{28A0092B-C50C-407E-A947-70E740481C1C}">
                <a14:useLocalDpi xmlns:a14="http://schemas.microsoft.com/office/drawing/2010/main" val="0"/>
              </a:ext>
            </a:extLst>
          </a:blip>
          <a:srcRect b="1442"/>
          <a:stretch/>
        </p:blipFill>
        <p:spPr bwMode="auto">
          <a:xfrm>
            <a:off x="457200" y="1600200"/>
            <a:ext cx="8229600" cy="5377359"/>
          </a:xfrm>
          <a:prstGeom prst="rect">
            <a:avLst/>
          </a:prstGeom>
          <a:noFill/>
          <a:ln>
            <a:noFill/>
          </a:ln>
        </p:spPr>
      </p:pic>
    </p:spTree>
    <p:extLst>
      <p:ext uri="{BB962C8B-B14F-4D97-AF65-F5344CB8AC3E}">
        <p14:creationId xmlns:p14="http://schemas.microsoft.com/office/powerpoint/2010/main" val="630662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Promises of modernity</a:t>
            </a:r>
            <a:endParaRPr lang="en-GB" dirty="0"/>
          </a:p>
        </p:txBody>
      </p:sp>
      <p:sp>
        <p:nvSpPr>
          <p:cNvPr id="5" name="Inhaltsplatzhalter 4"/>
          <p:cNvSpPr>
            <a:spLocks noGrp="1"/>
          </p:cNvSpPr>
          <p:nvPr>
            <p:ph idx="1"/>
          </p:nvPr>
        </p:nvSpPr>
        <p:spPr>
          <a:xfrm>
            <a:off x="457200" y="1600200"/>
            <a:ext cx="8229600" cy="5079441"/>
          </a:xfrm>
        </p:spPr>
        <p:txBody>
          <a:bodyPr>
            <a:normAutofit fontScale="92500"/>
          </a:bodyPr>
          <a:lstStyle/>
          <a:p>
            <a:pPr lvl="0"/>
            <a:r>
              <a:rPr lang="en-GB" dirty="0"/>
              <a:t>advance of science and technology (steam engine, speed of transport; telegraph, speed of communication; factories, speed of production)</a:t>
            </a:r>
            <a:endParaRPr lang="de-DE" dirty="0"/>
          </a:p>
          <a:p>
            <a:pPr lvl="0"/>
            <a:r>
              <a:rPr lang="en-GB" dirty="0"/>
              <a:t>advance of rationality (‘disenchantment’, Max Weber), bureaucratic </a:t>
            </a:r>
            <a:r>
              <a:rPr lang="en-GB" dirty="0" smtClean="0"/>
              <a:t>administrations, secularism</a:t>
            </a:r>
            <a:endParaRPr lang="de-DE" dirty="0"/>
          </a:p>
          <a:p>
            <a:pPr lvl="0"/>
            <a:r>
              <a:rPr lang="en-GB" dirty="0"/>
              <a:t>idea of human rights: French Declaration of the Rights of Man and of the Citizen, 1789; USA Bill of Rights 1791: “we the people…</a:t>
            </a:r>
            <a:r>
              <a:rPr lang="en-GB" dirty="0" smtClean="0"/>
              <a:t>”</a:t>
            </a:r>
          </a:p>
          <a:p>
            <a:pPr lvl="0"/>
            <a:r>
              <a:rPr lang="en-GB" dirty="0"/>
              <a:t>advance of democracy (‘power to the people’)</a:t>
            </a:r>
            <a:endParaRPr lang="de-DE" dirty="0"/>
          </a:p>
          <a:p>
            <a:pPr lvl="0"/>
            <a:r>
              <a:rPr lang="en-GB" dirty="0"/>
              <a:t>creation of “the autonomous Self</a:t>
            </a:r>
            <a:r>
              <a:rPr lang="en-GB" dirty="0" smtClean="0"/>
              <a:t>”</a:t>
            </a:r>
            <a:endParaRPr lang="de-DE" dirty="0"/>
          </a:p>
          <a:p>
            <a:endParaRPr lang="en-GB" dirty="0"/>
          </a:p>
        </p:txBody>
      </p:sp>
    </p:spTree>
    <p:extLst>
      <p:ext uri="{BB962C8B-B14F-4D97-AF65-F5344CB8AC3E}">
        <p14:creationId xmlns:p14="http://schemas.microsoft.com/office/powerpoint/2010/main" val="146054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 life of leisure</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22139" r="-22139"/>
          <a:stretch>
            <a:fillRect/>
          </a:stretch>
        </p:blipFill>
        <p:spPr bwMode="auto">
          <a:xfrm>
            <a:off x="109744" y="1417638"/>
            <a:ext cx="9329584" cy="5095121"/>
          </a:xfrm>
          <a:prstGeom prst="rect">
            <a:avLst/>
          </a:prstGeom>
          <a:noFill/>
          <a:ln>
            <a:noFill/>
          </a:ln>
        </p:spPr>
      </p:pic>
    </p:spTree>
    <p:extLst>
      <p:ext uri="{BB962C8B-B14F-4D97-AF65-F5344CB8AC3E}">
        <p14:creationId xmlns:p14="http://schemas.microsoft.com/office/powerpoint/2010/main" val="386766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child labour</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53" r="53"/>
          <a:stretch>
            <a:fillRect/>
          </a:stretch>
        </p:blipFill>
        <p:spPr bwMode="auto">
          <a:prstGeom prst="rect">
            <a:avLst/>
          </a:prstGeom>
          <a:noFill/>
          <a:ln>
            <a:noFill/>
          </a:ln>
        </p:spPr>
      </p:pic>
    </p:spTree>
    <p:extLst>
      <p:ext uri="{BB962C8B-B14F-4D97-AF65-F5344CB8AC3E}">
        <p14:creationId xmlns:p14="http://schemas.microsoft.com/office/powerpoint/2010/main" val="1640272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and child leisure</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53" r="53"/>
          <a:stretch>
            <a:fillRect/>
          </a:stretch>
        </p:blipFill>
        <p:spPr bwMode="auto">
          <a:prstGeom prst="rect">
            <a:avLst/>
          </a:prstGeom>
          <a:noFill/>
          <a:ln>
            <a:noFill/>
          </a:ln>
        </p:spPr>
      </p:pic>
    </p:spTree>
    <p:extLst>
      <p:ext uri="{BB962C8B-B14F-4D97-AF65-F5344CB8AC3E}">
        <p14:creationId xmlns:p14="http://schemas.microsoft.com/office/powerpoint/2010/main" val="550488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motivation for ‘organised helping’ (1)</a:t>
            </a:r>
            <a:br>
              <a:rPr lang="en-GB" dirty="0" smtClean="0"/>
            </a:br>
            <a:r>
              <a:rPr lang="en-GB" dirty="0" smtClean="0"/>
              <a:t>fear of civil unrest / revolution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11510" r="-11510"/>
          <a:stretch>
            <a:fillRect/>
          </a:stretch>
        </p:blipFill>
        <p:spPr bwMode="auto">
          <a:xfrm>
            <a:off x="457200" y="1600200"/>
            <a:ext cx="8229600" cy="5063761"/>
          </a:xfrm>
          <a:prstGeom prst="rect">
            <a:avLst/>
          </a:prstGeom>
          <a:noFill/>
          <a:ln>
            <a:noFill/>
          </a:ln>
        </p:spPr>
      </p:pic>
    </p:spTree>
    <p:extLst>
      <p:ext uri="{BB962C8B-B14F-4D97-AF65-F5344CB8AC3E}">
        <p14:creationId xmlns:p14="http://schemas.microsoft.com/office/powerpoint/2010/main" val="3965516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motivation for ‘organised helping’ (2)</a:t>
            </a:r>
            <a:br>
              <a:rPr lang="en-GB" dirty="0" smtClean="0"/>
            </a:br>
            <a:r>
              <a:rPr lang="en-GB" dirty="0" smtClean="0"/>
              <a:t>religious obligation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14447" b="14447"/>
          <a:stretch>
            <a:fillRect/>
          </a:stretch>
        </p:blipFill>
        <p:spPr bwMode="auto">
          <a:prstGeom prst="rect">
            <a:avLst/>
          </a:prstGeom>
          <a:noFill/>
          <a:ln>
            <a:noFill/>
          </a:ln>
        </p:spPr>
      </p:pic>
    </p:spTree>
    <p:extLst>
      <p:ext uri="{BB962C8B-B14F-4D97-AF65-F5344CB8AC3E}">
        <p14:creationId xmlns:p14="http://schemas.microsoft.com/office/powerpoint/2010/main" val="1257975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Salvation Army</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9562" b="9562"/>
          <a:stretch>
            <a:fillRect/>
          </a:stretch>
        </p:blipFill>
        <p:spPr bwMode="auto">
          <a:prstGeom prst="rect">
            <a:avLst/>
          </a:prstGeom>
          <a:noFill/>
          <a:ln>
            <a:noFill/>
          </a:ln>
        </p:spPr>
      </p:pic>
    </p:spTree>
    <p:extLst>
      <p:ext uri="{BB962C8B-B14F-4D97-AF65-F5344CB8AC3E}">
        <p14:creationId xmlns:p14="http://schemas.microsoft.com/office/powerpoint/2010/main" val="4000809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enlightened rational thought</a:t>
            </a:r>
            <a:r>
              <a:rPr lang="de-DE" dirty="0"/>
              <a:t/>
            </a:r>
            <a:br>
              <a:rPr lang="de-DE" dirty="0"/>
            </a:br>
            <a:endParaRPr lang="en-GB" dirty="0"/>
          </a:p>
        </p:txBody>
      </p:sp>
      <p:pic>
        <p:nvPicPr>
          <p:cNvPr id="6" name="Inhaltsplatzhalter 5"/>
          <p:cNvPicPr>
            <a:picLocks noGrp="1"/>
          </p:cNvPicPr>
          <p:nvPr>
            <p:ph sz="half" idx="1"/>
          </p:nvPr>
        </p:nvPicPr>
        <p:blipFill>
          <a:blip r:embed="rId2">
            <a:extLst>
              <a:ext uri="{28A0092B-C50C-407E-A947-70E740481C1C}">
                <a14:useLocalDpi xmlns:a14="http://schemas.microsoft.com/office/drawing/2010/main" val="0"/>
              </a:ext>
            </a:extLst>
          </a:blip>
          <a:srcRect t="-28847" b="-28847"/>
          <a:stretch>
            <a:fillRect/>
          </a:stretch>
        </p:blipFill>
        <p:spPr bwMode="auto">
          <a:xfrm>
            <a:off x="457200" y="2007028"/>
            <a:ext cx="4038600" cy="4119135"/>
          </a:xfrm>
          <a:prstGeom prst="rect">
            <a:avLst/>
          </a:prstGeom>
          <a:noFill/>
          <a:ln>
            <a:noFill/>
          </a:ln>
        </p:spPr>
      </p:pic>
      <p:pic>
        <p:nvPicPr>
          <p:cNvPr id="7" name="Inhaltsplatzhalter 6"/>
          <p:cNvPicPr>
            <a:picLocks noGrp="1"/>
          </p:cNvPicPr>
          <p:nvPr>
            <p:ph sz="half" idx="2"/>
          </p:nvPr>
        </p:nvPicPr>
        <p:blipFill>
          <a:blip r:embed="rId3">
            <a:extLst>
              <a:ext uri="{28A0092B-C50C-407E-A947-70E740481C1C}">
                <a14:useLocalDpi xmlns:a14="http://schemas.microsoft.com/office/drawing/2010/main" val="0"/>
              </a:ext>
            </a:extLst>
          </a:blip>
          <a:srcRect t="266" b="266"/>
          <a:stretch>
            <a:fillRect/>
          </a:stretch>
        </p:blipFill>
        <p:spPr bwMode="auto">
          <a:xfrm>
            <a:off x="4648200" y="1128953"/>
            <a:ext cx="3159279" cy="3590700"/>
          </a:xfrm>
          <a:prstGeom prst="rect">
            <a:avLst/>
          </a:prstGeom>
          <a:noFill/>
          <a:ln>
            <a:noFill/>
          </a:ln>
        </p:spPr>
      </p:pic>
      <p:sp>
        <p:nvSpPr>
          <p:cNvPr id="8" name="Textfeld 7"/>
          <p:cNvSpPr txBox="1"/>
          <p:nvPr/>
        </p:nvSpPr>
        <p:spPr>
          <a:xfrm>
            <a:off x="783883" y="1417638"/>
            <a:ext cx="2774948" cy="461665"/>
          </a:xfrm>
          <a:prstGeom prst="rect">
            <a:avLst/>
          </a:prstGeom>
          <a:noFill/>
        </p:spPr>
        <p:txBody>
          <a:bodyPr wrap="square" rtlCol="0">
            <a:spAutoFit/>
          </a:bodyPr>
          <a:lstStyle/>
          <a:p>
            <a:r>
              <a:rPr lang="en-GB" sz="2400" dirty="0" smtClean="0"/>
              <a:t>from this</a:t>
            </a:r>
            <a:endParaRPr lang="en-GB" sz="2400" dirty="0"/>
          </a:p>
        </p:txBody>
      </p:sp>
      <p:sp>
        <p:nvSpPr>
          <p:cNvPr id="9" name="Textfeld 8"/>
          <p:cNvSpPr txBox="1"/>
          <p:nvPr/>
        </p:nvSpPr>
        <p:spPr>
          <a:xfrm>
            <a:off x="5361763" y="5080290"/>
            <a:ext cx="2006741" cy="461665"/>
          </a:xfrm>
          <a:prstGeom prst="rect">
            <a:avLst/>
          </a:prstGeom>
          <a:noFill/>
        </p:spPr>
        <p:txBody>
          <a:bodyPr wrap="square" rtlCol="0">
            <a:spAutoFit/>
          </a:bodyPr>
          <a:lstStyle/>
          <a:p>
            <a:r>
              <a:rPr lang="en-GB" sz="2400" dirty="0" smtClean="0"/>
              <a:t>to this </a:t>
            </a:r>
            <a:endParaRPr lang="en-GB" sz="2400" dirty="0"/>
          </a:p>
        </p:txBody>
      </p:sp>
    </p:spTree>
    <p:extLst>
      <p:ext uri="{BB962C8B-B14F-4D97-AF65-F5344CB8AC3E}">
        <p14:creationId xmlns:p14="http://schemas.microsoft.com/office/powerpoint/2010/main" val="1949069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2556"/>
            <a:ext cx="8229600" cy="1143000"/>
          </a:xfrm>
        </p:spPr>
        <p:txBody>
          <a:bodyPr>
            <a:normAutofit fontScale="90000"/>
          </a:bodyPr>
          <a:lstStyle/>
          <a:p>
            <a:r>
              <a:rPr lang="en-GB" dirty="0" smtClean="0"/>
              <a:t>how to compensate for the lack of capital? </a:t>
            </a:r>
            <a:br>
              <a:rPr lang="en-GB" dirty="0" smtClean="0"/>
            </a:br>
            <a:r>
              <a:rPr lang="en-GB" b="1" dirty="0" smtClean="0"/>
              <a:t>institutional responses</a:t>
            </a:r>
            <a:endParaRPr lang="en-GB" b="1" dirty="0"/>
          </a:p>
        </p:txBody>
      </p:sp>
      <p:sp>
        <p:nvSpPr>
          <p:cNvPr id="3" name="Inhaltsplatzhalter 2"/>
          <p:cNvSpPr>
            <a:spLocks noGrp="1"/>
          </p:cNvSpPr>
          <p:nvPr>
            <p:ph idx="1"/>
          </p:nvPr>
        </p:nvSpPr>
        <p:spPr>
          <a:xfrm>
            <a:off x="457200" y="2650754"/>
            <a:ext cx="8229600" cy="4525963"/>
          </a:xfrm>
        </p:spPr>
        <p:txBody>
          <a:bodyPr/>
          <a:lstStyle/>
          <a:p>
            <a:r>
              <a:rPr lang="en-GB" dirty="0" smtClean="0"/>
              <a:t>the workhouse  </a:t>
            </a:r>
            <a:r>
              <a:rPr lang="en-GB" u="sng" dirty="0">
                <a:hlinkClick r:id="rId2"/>
              </a:rPr>
              <a:t>http://www.workhouses.org.uk/life/inside.shtml</a:t>
            </a:r>
            <a:endParaRPr lang="de-DE" dirty="0"/>
          </a:p>
          <a:p>
            <a:r>
              <a:rPr lang="en-GB" u="sng" dirty="0">
                <a:hlinkClick r:id="rId3"/>
              </a:rPr>
              <a:t>https://www.youtube.com/watch?v=oseRfMFUXB4</a:t>
            </a:r>
            <a:r>
              <a:rPr lang="de-DE" dirty="0" smtClean="0">
                <a:effectLst/>
              </a:rPr>
              <a:t> </a:t>
            </a:r>
            <a:endParaRPr lang="en-GB" dirty="0"/>
          </a:p>
        </p:txBody>
      </p:sp>
    </p:spTree>
    <p:extLst>
      <p:ext uri="{BB962C8B-B14F-4D97-AF65-F5344CB8AC3E}">
        <p14:creationId xmlns:p14="http://schemas.microsoft.com/office/powerpoint/2010/main" val="3439454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workhouses</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7168" b="7168"/>
          <a:stretch>
            <a:fillRect/>
          </a:stretch>
        </p:blipFill>
        <p:spPr bwMode="auto">
          <a:prstGeom prst="rect">
            <a:avLst/>
          </a:prstGeom>
          <a:noFill/>
          <a:ln>
            <a:noFill/>
          </a:ln>
        </p:spPr>
      </p:pic>
    </p:spTree>
    <p:extLst>
      <p:ext uri="{BB962C8B-B14F-4D97-AF65-F5344CB8AC3E}">
        <p14:creationId xmlns:p14="http://schemas.microsoft.com/office/powerpoint/2010/main" val="1156764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soup kitchens</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53" r="53"/>
          <a:stretch>
            <a:fillRect/>
          </a:stretch>
        </p:blipFill>
        <p:spPr bwMode="auto">
          <a:prstGeom prst="rect">
            <a:avLst/>
          </a:prstGeom>
          <a:noFill/>
          <a:ln>
            <a:noFill/>
          </a:ln>
        </p:spPr>
      </p:pic>
    </p:spTree>
    <p:extLst>
      <p:ext uri="{BB962C8B-B14F-4D97-AF65-F5344CB8AC3E}">
        <p14:creationId xmlns:p14="http://schemas.microsoft.com/office/powerpoint/2010/main" val="337008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threats of modernity</a:t>
            </a:r>
            <a:endParaRPr lang="en-GB" dirty="0"/>
          </a:p>
        </p:txBody>
      </p:sp>
      <p:sp>
        <p:nvSpPr>
          <p:cNvPr id="3" name="Inhaltsplatzhalter 2"/>
          <p:cNvSpPr>
            <a:spLocks noGrp="1"/>
          </p:cNvSpPr>
          <p:nvPr>
            <p:ph idx="1"/>
          </p:nvPr>
        </p:nvSpPr>
        <p:spPr/>
        <p:txBody>
          <a:bodyPr>
            <a:normAutofit fontScale="85000" lnSpcReduction="10000"/>
          </a:bodyPr>
          <a:lstStyle/>
          <a:p>
            <a:r>
              <a:rPr lang="en-GB" dirty="0"/>
              <a:t>massive displacement of people (industrialisation, urbanisation</a:t>
            </a:r>
            <a:r>
              <a:rPr lang="en-GB" dirty="0" smtClean="0"/>
              <a:t>) </a:t>
            </a:r>
            <a:endParaRPr lang="en-GB" dirty="0"/>
          </a:p>
          <a:p>
            <a:r>
              <a:rPr lang="en-GB" dirty="0" smtClean="0"/>
              <a:t>Watch</a:t>
            </a:r>
          </a:p>
          <a:p>
            <a:pPr marL="0" indent="0">
              <a:buNone/>
            </a:pPr>
            <a:r>
              <a:rPr lang="en-GB" dirty="0" smtClean="0">
                <a:hlinkClick r:id="rId2"/>
              </a:rPr>
              <a:t>https</a:t>
            </a:r>
            <a:r>
              <a:rPr lang="en-GB" dirty="0">
                <a:hlinkClick r:id="rId2"/>
              </a:rPr>
              <a:t>://</a:t>
            </a:r>
            <a:r>
              <a:rPr lang="en-GB" dirty="0" smtClean="0">
                <a:hlinkClick r:id="rId2"/>
              </a:rPr>
              <a:t>www.youtube.com/watch?v=OF7-vN-aLOM</a:t>
            </a:r>
            <a:endParaRPr lang="en-GB" dirty="0"/>
          </a:p>
          <a:p>
            <a:pPr marL="0" indent="0">
              <a:buNone/>
            </a:pPr>
            <a:r>
              <a:rPr lang="en-GB" dirty="0" smtClean="0"/>
              <a:t>(Short) </a:t>
            </a:r>
          </a:p>
          <a:p>
            <a:pPr marL="0" indent="0">
              <a:buNone/>
            </a:pPr>
            <a:r>
              <a:rPr lang="en-GB" dirty="0" smtClean="0"/>
              <a:t>Or: </a:t>
            </a:r>
            <a:r>
              <a:rPr lang="en-GB" dirty="0">
                <a:hlinkClick r:id="rId3"/>
              </a:rPr>
              <a:t>https://</a:t>
            </a:r>
            <a:r>
              <a:rPr lang="en-GB" dirty="0" smtClean="0">
                <a:hlinkClick r:id="rId3"/>
              </a:rPr>
              <a:t>www.youtube.com/watch?v=UM2Aw4kmA0s</a:t>
            </a:r>
            <a:endParaRPr lang="en-GB" dirty="0" smtClean="0"/>
          </a:p>
          <a:p>
            <a:pPr marL="0" indent="0">
              <a:buNone/>
            </a:pPr>
            <a:r>
              <a:rPr lang="en-GB" dirty="0" smtClean="0"/>
              <a:t>(longer)</a:t>
            </a:r>
            <a:endParaRPr lang="de-DE" dirty="0"/>
          </a:p>
          <a:p>
            <a:pPr lvl="0"/>
            <a:r>
              <a:rPr lang="en-GB" dirty="0"/>
              <a:t>poverty, exploitation, child labour, urban slums</a:t>
            </a:r>
            <a:endParaRPr lang="de-DE" dirty="0"/>
          </a:p>
          <a:p>
            <a:pPr lvl="0"/>
            <a:r>
              <a:rPr lang="en-GB" dirty="0"/>
              <a:t>colonialism, racism, nationalism</a:t>
            </a:r>
            <a:endParaRPr lang="de-DE" dirty="0"/>
          </a:p>
          <a:p>
            <a:endParaRPr lang="de-DE" dirty="0"/>
          </a:p>
          <a:p>
            <a:endParaRPr lang="en-GB" dirty="0"/>
          </a:p>
        </p:txBody>
      </p:sp>
    </p:spTree>
    <p:extLst>
      <p:ext uri="{BB962C8B-B14F-4D97-AF65-F5344CB8AC3E}">
        <p14:creationId xmlns:p14="http://schemas.microsoft.com/office/powerpoint/2010/main" val="3717757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prison with treadmill</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13490" b="13490"/>
          <a:stretch>
            <a:fillRect/>
          </a:stretch>
        </p:blipFill>
        <p:spPr bwMode="auto">
          <a:prstGeom prst="rect">
            <a:avLst/>
          </a:prstGeom>
          <a:noFill/>
          <a:ln>
            <a:noFill/>
          </a:ln>
        </p:spPr>
      </p:pic>
    </p:spTree>
    <p:extLst>
      <p:ext uri="{BB962C8B-B14F-4D97-AF65-F5344CB8AC3E}">
        <p14:creationId xmlns:p14="http://schemas.microsoft.com/office/powerpoint/2010/main" val="3534026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women’s prison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21551" r="-21551"/>
          <a:stretch>
            <a:fillRect/>
          </a:stretch>
        </p:blipFill>
        <p:spPr bwMode="auto">
          <a:xfrm>
            <a:off x="-407619" y="1600200"/>
            <a:ext cx="9094419" cy="4938322"/>
          </a:xfrm>
          <a:prstGeom prst="rect">
            <a:avLst/>
          </a:prstGeom>
          <a:noFill/>
          <a:ln>
            <a:noFill/>
          </a:ln>
        </p:spPr>
      </p:pic>
    </p:spTree>
    <p:extLst>
      <p:ext uri="{BB962C8B-B14F-4D97-AF65-F5344CB8AC3E}">
        <p14:creationId xmlns:p14="http://schemas.microsoft.com/office/powerpoint/2010/main" val="2238665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emigration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6628" b="6628"/>
          <a:stretch>
            <a:fillRect/>
          </a:stretch>
        </p:blipFill>
        <p:spPr bwMode="auto">
          <a:prstGeom prst="rect">
            <a:avLst/>
          </a:prstGeom>
          <a:noFill/>
          <a:ln>
            <a:noFill/>
          </a:ln>
        </p:spPr>
      </p:pic>
    </p:spTree>
    <p:extLst>
      <p:ext uri="{BB962C8B-B14F-4D97-AF65-F5344CB8AC3E}">
        <p14:creationId xmlns:p14="http://schemas.microsoft.com/office/powerpoint/2010/main" val="3080378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New York 1905</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23016" r="-23016"/>
          <a:stretch>
            <a:fillRect/>
          </a:stretch>
        </p:blipFill>
        <p:spPr bwMode="auto">
          <a:xfrm>
            <a:off x="-349703" y="1417638"/>
            <a:ext cx="10210081" cy="5440362"/>
          </a:xfrm>
          <a:prstGeom prst="rect">
            <a:avLst/>
          </a:prstGeom>
          <a:noFill/>
          <a:ln>
            <a:noFill/>
          </a:ln>
        </p:spPr>
      </p:pic>
    </p:spTree>
    <p:extLst>
      <p:ext uri="{BB962C8B-B14F-4D97-AF65-F5344CB8AC3E}">
        <p14:creationId xmlns:p14="http://schemas.microsoft.com/office/powerpoint/2010/main" val="2949121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Mediterranean 2015 </a:t>
            </a:r>
            <a:endParaRPr lang="en-GB" dirty="0"/>
          </a:p>
        </p:txBody>
      </p:sp>
      <p:pic>
        <p:nvPicPr>
          <p:cNvPr id="4" name="Inhaltsplatzhalter 3" descr="rescue.png"/>
          <p:cNvPicPr>
            <a:picLocks noGrp="1" noChangeAspect="1"/>
          </p:cNvPicPr>
          <p:nvPr>
            <p:ph idx="1"/>
          </p:nvPr>
        </p:nvPicPr>
        <p:blipFill>
          <a:blip r:embed="rId2">
            <a:extLst>
              <a:ext uri="{28A0092B-C50C-407E-A947-70E740481C1C}">
                <a14:useLocalDpi xmlns:a14="http://schemas.microsoft.com/office/drawing/2010/main" val="0"/>
              </a:ext>
            </a:extLst>
          </a:blip>
          <a:srcRect t="-17620" b="-17620"/>
          <a:stretch>
            <a:fillRect/>
          </a:stretch>
        </p:blipFill>
        <p:spPr/>
      </p:pic>
    </p:spTree>
    <p:extLst>
      <p:ext uri="{BB962C8B-B14F-4D97-AF65-F5344CB8AC3E}">
        <p14:creationId xmlns:p14="http://schemas.microsoft.com/office/powerpoint/2010/main" val="206423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private responses</a:t>
            </a:r>
            <a:r>
              <a:rPr lang="de-DE" dirty="0" smtClean="0">
                <a:effectLst/>
              </a:rPr>
              <a:t> </a:t>
            </a:r>
            <a:endParaRPr lang="en-GB" dirty="0"/>
          </a:p>
        </p:txBody>
      </p:sp>
      <p:sp>
        <p:nvSpPr>
          <p:cNvPr id="3" name="Inhaltsplatzhalter 2"/>
          <p:cNvSpPr>
            <a:spLocks noGrp="1"/>
          </p:cNvSpPr>
          <p:nvPr>
            <p:ph idx="1"/>
          </p:nvPr>
        </p:nvSpPr>
        <p:spPr/>
        <p:txBody>
          <a:bodyPr/>
          <a:lstStyle/>
          <a:p>
            <a:pPr marL="0" indent="0" algn="ctr">
              <a:buNone/>
            </a:pPr>
            <a:r>
              <a:rPr lang="en-GB" b="1" dirty="0"/>
              <a:t>charities –</a:t>
            </a:r>
            <a:r>
              <a:rPr lang="en-GB" b="1" dirty="0" smtClean="0"/>
              <a:t>philanthropy </a:t>
            </a:r>
          </a:p>
          <a:p>
            <a:pPr marL="0" indent="0" algn="ctr">
              <a:buNone/>
            </a:pPr>
            <a:endParaRPr lang="en-GB" dirty="0" smtClean="0"/>
          </a:p>
          <a:p>
            <a:pPr marL="0" indent="0">
              <a:buNone/>
            </a:pPr>
            <a:r>
              <a:rPr lang="en-GB" u="sng" dirty="0" smtClean="0"/>
              <a:t>message</a:t>
            </a:r>
            <a:r>
              <a:rPr lang="en-GB" dirty="0"/>
              <a:t>: </a:t>
            </a:r>
            <a:r>
              <a:rPr lang="en-GB" b="1" dirty="0"/>
              <a:t>rescuing</a:t>
            </a:r>
            <a:r>
              <a:rPr lang="en-GB" dirty="0"/>
              <a:t> </a:t>
            </a:r>
            <a:r>
              <a:rPr lang="en-GB" dirty="0" smtClean="0"/>
              <a:t>individuals </a:t>
            </a:r>
            <a:r>
              <a:rPr lang="en-GB" dirty="0"/>
              <a:t>from being excluded / trying to </a:t>
            </a:r>
            <a:r>
              <a:rPr lang="en-GB" b="1" dirty="0"/>
              <a:t>re-create </a:t>
            </a:r>
            <a:r>
              <a:rPr lang="en-GB" dirty="0"/>
              <a:t>pre-modern social conditions or helping people to adjust to new </a:t>
            </a:r>
            <a:r>
              <a:rPr lang="en-GB" dirty="0" smtClean="0"/>
              <a:t>conditions</a:t>
            </a:r>
            <a:r>
              <a:rPr lang="en-GB" dirty="0"/>
              <a:t> </a:t>
            </a:r>
            <a:r>
              <a:rPr lang="en-GB" dirty="0" smtClean="0"/>
              <a:t>(</a:t>
            </a:r>
            <a:r>
              <a:rPr lang="en-GB" i="1" dirty="0" smtClean="0"/>
              <a:t>family, community</a:t>
            </a:r>
            <a:r>
              <a:rPr lang="en-GB" dirty="0" smtClean="0"/>
              <a:t>) / </a:t>
            </a:r>
            <a:r>
              <a:rPr lang="en-GB" b="1" dirty="0" smtClean="0"/>
              <a:t>re-education </a:t>
            </a:r>
            <a:r>
              <a:rPr lang="en-GB" dirty="0" smtClean="0"/>
              <a:t>to the values of modernity (thrift, sensible life-style, responsible behaviour)</a:t>
            </a:r>
          </a:p>
        </p:txBody>
      </p:sp>
    </p:spTree>
    <p:extLst>
      <p:ext uri="{BB962C8B-B14F-4D97-AF65-F5344CB8AC3E}">
        <p14:creationId xmlns:p14="http://schemas.microsoft.com/office/powerpoint/2010/main" val="738982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‘charitable visiting’</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11637" b="11637"/>
          <a:stretch>
            <a:fillRect/>
          </a:stretch>
        </p:blipFill>
        <p:spPr bwMode="auto">
          <a:prstGeom prst="rect">
            <a:avLst/>
          </a:prstGeom>
          <a:noFill/>
          <a:ln>
            <a:noFill/>
          </a:ln>
        </p:spPr>
      </p:pic>
    </p:spTree>
    <p:extLst>
      <p:ext uri="{BB962C8B-B14F-4D97-AF65-F5344CB8AC3E}">
        <p14:creationId xmlns:p14="http://schemas.microsoft.com/office/powerpoint/2010/main" val="1940707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73190" r="-73190"/>
          <a:stretch>
            <a:fillRect/>
          </a:stretch>
        </p:blipFill>
        <p:spPr bwMode="auto">
          <a:xfrm>
            <a:off x="-125421" y="454718"/>
            <a:ext cx="9423650" cy="5671446"/>
          </a:xfrm>
          <a:prstGeom prst="rect">
            <a:avLst/>
          </a:prstGeom>
          <a:noFill/>
          <a:ln>
            <a:noFill/>
          </a:ln>
        </p:spPr>
      </p:pic>
    </p:spTree>
    <p:extLst>
      <p:ext uri="{BB962C8B-B14F-4D97-AF65-F5344CB8AC3E}">
        <p14:creationId xmlns:p14="http://schemas.microsoft.com/office/powerpoint/2010/main" val="1767577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political responses</a:t>
            </a:r>
            <a:r>
              <a:rPr lang="de-DE" dirty="0" smtClean="0">
                <a:effectLst/>
              </a:rPr>
              <a:t> </a:t>
            </a:r>
            <a:endParaRPr lang="en-GB" dirty="0"/>
          </a:p>
        </p:txBody>
      </p:sp>
      <p:sp>
        <p:nvSpPr>
          <p:cNvPr id="3" name="Inhaltsplatzhalter 2"/>
          <p:cNvSpPr>
            <a:spLocks noGrp="1"/>
          </p:cNvSpPr>
          <p:nvPr>
            <p:ph idx="1"/>
          </p:nvPr>
        </p:nvSpPr>
        <p:spPr/>
        <p:txBody>
          <a:bodyPr/>
          <a:lstStyle/>
          <a:p>
            <a:pPr lvl="0"/>
            <a:r>
              <a:rPr lang="en-GB" dirty="0"/>
              <a:t>labour movement, </a:t>
            </a:r>
            <a:endParaRPr lang="en-GB" dirty="0" smtClean="0"/>
          </a:p>
          <a:p>
            <a:pPr lvl="0"/>
            <a:r>
              <a:rPr lang="en-GB" dirty="0" smtClean="0"/>
              <a:t>cooperative </a:t>
            </a:r>
            <a:r>
              <a:rPr lang="en-GB" dirty="0"/>
              <a:t>movement, </a:t>
            </a:r>
            <a:endParaRPr lang="en-GB" dirty="0" smtClean="0"/>
          </a:p>
          <a:p>
            <a:pPr lvl="0"/>
            <a:r>
              <a:rPr lang="en-GB" dirty="0" smtClean="0"/>
              <a:t>settlement </a:t>
            </a:r>
            <a:r>
              <a:rPr lang="en-GB" dirty="0"/>
              <a:t>movement, </a:t>
            </a:r>
            <a:endParaRPr lang="en-GB" dirty="0" smtClean="0"/>
          </a:p>
          <a:p>
            <a:pPr lvl="0"/>
            <a:r>
              <a:rPr lang="en-GB" dirty="0" smtClean="0"/>
              <a:t>women’s </a:t>
            </a:r>
            <a:r>
              <a:rPr lang="en-GB" dirty="0"/>
              <a:t>movement… </a:t>
            </a:r>
            <a:endParaRPr lang="en-GB" dirty="0" smtClean="0"/>
          </a:p>
          <a:p>
            <a:pPr lvl="0"/>
            <a:endParaRPr lang="en-GB" dirty="0"/>
          </a:p>
          <a:p>
            <a:pPr marL="0" lvl="0" indent="0">
              <a:buNone/>
            </a:pPr>
            <a:r>
              <a:rPr lang="en-GB" dirty="0" smtClean="0"/>
              <a:t>message</a:t>
            </a:r>
            <a:r>
              <a:rPr lang="en-GB" dirty="0"/>
              <a:t>: the new social and political system needs to change to facilitate new social relations on the basis of rights and equality</a:t>
            </a:r>
            <a:endParaRPr lang="de-DE" dirty="0"/>
          </a:p>
          <a:p>
            <a:endParaRPr lang="en-GB" dirty="0"/>
          </a:p>
        </p:txBody>
      </p:sp>
    </p:spTree>
    <p:extLst>
      <p:ext uri="{BB962C8B-B14F-4D97-AF65-F5344CB8AC3E}">
        <p14:creationId xmlns:p14="http://schemas.microsoft.com/office/powerpoint/2010/main" val="3165193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trade union movement</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5946" b="5946"/>
          <a:stretch>
            <a:fillRect/>
          </a:stretch>
        </p:blipFill>
        <p:spPr bwMode="auto">
          <a:prstGeom prst="rect">
            <a:avLst/>
          </a:prstGeom>
          <a:noFill/>
          <a:ln>
            <a:noFill/>
          </a:ln>
        </p:spPr>
      </p:pic>
    </p:spTree>
    <p:extLst>
      <p:ext uri="{BB962C8B-B14F-4D97-AF65-F5344CB8AC3E}">
        <p14:creationId xmlns:p14="http://schemas.microsoft.com/office/powerpoint/2010/main" val="370821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INDUSTRIAL REVOLUTION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9216" b="9216"/>
          <a:stretch>
            <a:fillRect/>
          </a:stretch>
        </p:blipFill>
        <p:spPr bwMode="auto">
          <a:prstGeom prst="rect">
            <a:avLst/>
          </a:prstGeom>
          <a:noFill/>
          <a:ln>
            <a:noFill/>
          </a:ln>
        </p:spPr>
      </p:pic>
    </p:spTree>
    <p:extLst>
      <p:ext uri="{BB962C8B-B14F-4D97-AF65-F5344CB8AC3E}">
        <p14:creationId xmlns:p14="http://schemas.microsoft.com/office/powerpoint/2010/main" val="3625455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women’s emancipation</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18269" r="-18269"/>
          <a:stretch>
            <a:fillRect/>
          </a:stretch>
        </p:blipFill>
        <p:spPr bwMode="auto">
          <a:xfrm>
            <a:off x="457200" y="1819718"/>
            <a:ext cx="8686800" cy="4525963"/>
          </a:xfrm>
          <a:prstGeom prst="rect">
            <a:avLst/>
          </a:prstGeom>
          <a:noFill/>
          <a:ln>
            <a:noFill/>
          </a:ln>
        </p:spPr>
      </p:pic>
    </p:spTree>
    <p:extLst>
      <p:ext uri="{BB962C8B-B14F-4D97-AF65-F5344CB8AC3E}">
        <p14:creationId xmlns:p14="http://schemas.microsoft.com/office/powerpoint/2010/main" val="3821532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how to explain poverty?</a:t>
            </a:r>
            <a:endParaRPr lang="en-GB" dirty="0"/>
          </a:p>
        </p:txBody>
      </p:sp>
      <p:sp>
        <p:nvSpPr>
          <p:cNvPr id="3" name="Inhaltsplatzhalter 2"/>
          <p:cNvSpPr>
            <a:spLocks noGrp="1"/>
          </p:cNvSpPr>
          <p:nvPr>
            <p:ph idx="1"/>
          </p:nvPr>
        </p:nvSpPr>
        <p:spPr/>
        <p:txBody>
          <a:bodyPr>
            <a:normAutofit fontScale="85000" lnSpcReduction="20000"/>
          </a:bodyPr>
          <a:lstStyle/>
          <a:p>
            <a:r>
              <a:rPr lang="en-GB" b="1" dirty="0" smtClean="0"/>
              <a:t>moral deficiency</a:t>
            </a:r>
            <a:r>
              <a:rPr lang="en-GB" dirty="0" smtClean="0"/>
              <a:t>: lack of commitment to ‘do one’s duty’</a:t>
            </a:r>
          </a:p>
          <a:p>
            <a:r>
              <a:rPr lang="en-GB" b="1" dirty="0" smtClean="0"/>
              <a:t>delinquency</a:t>
            </a:r>
            <a:r>
              <a:rPr lang="en-GB" dirty="0" smtClean="0"/>
              <a:t>: failure to conform to the norms of responsible adult behaviour</a:t>
            </a:r>
          </a:p>
          <a:p>
            <a:r>
              <a:rPr lang="en-GB" b="1" dirty="0" smtClean="0"/>
              <a:t>cognitive deficit</a:t>
            </a:r>
            <a:r>
              <a:rPr lang="en-GB" dirty="0" smtClean="0"/>
              <a:t>: lack of social skills to find and maintain employment</a:t>
            </a:r>
          </a:p>
          <a:p>
            <a:r>
              <a:rPr lang="en-GB" b="1" dirty="0" smtClean="0"/>
              <a:t>educational deficit</a:t>
            </a:r>
            <a:r>
              <a:rPr lang="en-GB" dirty="0" smtClean="0"/>
              <a:t>: failure to prepare adequately for job market</a:t>
            </a:r>
          </a:p>
          <a:p>
            <a:r>
              <a:rPr lang="en-GB" b="1" dirty="0" smtClean="0"/>
              <a:t>economic problem</a:t>
            </a:r>
            <a:r>
              <a:rPr lang="en-GB" dirty="0" smtClean="0"/>
              <a:t>: enterprises made wrong investment or go for automation to safe jobs</a:t>
            </a:r>
          </a:p>
          <a:p>
            <a:r>
              <a:rPr lang="en-GB" b="1" dirty="0" smtClean="0"/>
              <a:t>political cause</a:t>
            </a:r>
            <a:r>
              <a:rPr lang="en-GB" dirty="0" smtClean="0"/>
              <a:t>: government does not invest sufficiently in employment schemes</a:t>
            </a:r>
            <a:endParaRPr lang="en-GB" dirty="0"/>
          </a:p>
        </p:txBody>
      </p:sp>
    </p:spTree>
    <p:extLst>
      <p:ext uri="{BB962C8B-B14F-4D97-AF65-F5344CB8AC3E}">
        <p14:creationId xmlns:p14="http://schemas.microsoft.com/office/powerpoint/2010/main" val="117314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central question: who is responsible for social problems?</a:t>
            </a:r>
            <a:endParaRPr lang="en-GB" dirty="0"/>
          </a:p>
        </p:txBody>
      </p:sp>
      <p:sp>
        <p:nvSpPr>
          <p:cNvPr id="3" name="Inhaltsplatzhalter 2"/>
          <p:cNvSpPr>
            <a:spLocks noGrp="1"/>
          </p:cNvSpPr>
          <p:nvPr>
            <p:ph idx="1"/>
          </p:nvPr>
        </p:nvSpPr>
        <p:spPr/>
        <p:txBody>
          <a:bodyPr/>
          <a:lstStyle/>
          <a:p>
            <a:r>
              <a:rPr lang="en-GB" b="1" dirty="0" smtClean="0"/>
              <a:t>individuals</a:t>
            </a:r>
            <a:r>
              <a:rPr lang="en-GB" dirty="0" smtClean="0"/>
              <a:t> – in which case they need to be made aware of their responsibility, probably through deterrents (threat of the workhouse)</a:t>
            </a:r>
          </a:p>
          <a:p>
            <a:r>
              <a:rPr lang="en-GB" b="1" dirty="0" smtClean="0"/>
              <a:t>volunteers</a:t>
            </a:r>
            <a:r>
              <a:rPr lang="en-GB" dirty="0" smtClean="0"/>
              <a:t> (the churches, humanitarian projects, philanthropy) by  helping ‘informally’</a:t>
            </a:r>
          </a:p>
          <a:p>
            <a:r>
              <a:rPr lang="en-GB" b="1" dirty="0" smtClean="0"/>
              <a:t>public organisations </a:t>
            </a:r>
            <a:r>
              <a:rPr lang="en-GB" dirty="0" smtClean="0"/>
              <a:t>– police, institutions (schools, hospitals, asylums), social workers. </a:t>
            </a:r>
            <a:endParaRPr lang="en-GB" dirty="0"/>
          </a:p>
        </p:txBody>
      </p:sp>
    </p:spTree>
    <p:extLst>
      <p:ext uri="{BB962C8B-B14F-4D97-AF65-F5344CB8AC3E}">
        <p14:creationId xmlns:p14="http://schemas.microsoft.com/office/powerpoint/2010/main" val="1853945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Charitable helping (spontaneous)</a:t>
            </a:r>
            <a:endParaRPr lang="en-GB" dirty="0"/>
          </a:p>
        </p:txBody>
      </p:sp>
      <p:sp>
        <p:nvSpPr>
          <p:cNvPr id="3" name="Inhaltsplatzhalter 2"/>
          <p:cNvSpPr>
            <a:spLocks noGrp="1"/>
          </p:cNvSpPr>
          <p:nvPr>
            <p:ph idx="1"/>
          </p:nvPr>
        </p:nvSpPr>
        <p:spPr/>
        <p:txBody>
          <a:bodyPr/>
          <a:lstStyle/>
          <a:p>
            <a:r>
              <a:rPr lang="en-GB" b="1" dirty="0" smtClean="0"/>
              <a:t>Volunteers</a:t>
            </a:r>
            <a:r>
              <a:rPr lang="en-GB" dirty="0" smtClean="0"/>
              <a:t> dedicate themselves personally to “needy cases” (giving money, advice, example)</a:t>
            </a:r>
          </a:p>
          <a:p>
            <a:r>
              <a:rPr lang="en-GB" dirty="0" smtClean="0"/>
              <a:t>Problem of “unsystematic giving”:</a:t>
            </a:r>
          </a:p>
          <a:p>
            <a:pPr lvl="1"/>
            <a:r>
              <a:rPr lang="en-GB" dirty="0" smtClean="0"/>
              <a:t>Operates through moral pressure to conform (otherwise no help)</a:t>
            </a:r>
          </a:p>
          <a:p>
            <a:pPr lvl="1"/>
            <a:r>
              <a:rPr lang="en-GB" dirty="0" smtClean="0"/>
              <a:t>Creates dependency (every crisis requires new assistance)</a:t>
            </a:r>
          </a:p>
          <a:p>
            <a:pPr lvl="1"/>
            <a:r>
              <a:rPr lang="en-GB" dirty="0" smtClean="0"/>
              <a:t>Attaches stigma (not being self-sufficient is degrading)</a:t>
            </a:r>
            <a:endParaRPr lang="en-GB" dirty="0"/>
          </a:p>
        </p:txBody>
      </p:sp>
    </p:spTree>
    <p:extLst>
      <p:ext uri="{BB962C8B-B14F-4D97-AF65-F5344CB8AC3E}">
        <p14:creationId xmlns:p14="http://schemas.microsoft.com/office/powerpoint/2010/main" val="1976382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Charitable helping </a:t>
            </a:r>
            <a:br>
              <a:rPr lang="en-GB" dirty="0" smtClean="0"/>
            </a:br>
            <a:r>
              <a:rPr lang="en-GB" dirty="0" smtClean="0"/>
              <a:t>(systematic, “modern”)</a:t>
            </a:r>
            <a:endParaRPr lang="en-GB" dirty="0"/>
          </a:p>
        </p:txBody>
      </p:sp>
      <p:sp>
        <p:nvSpPr>
          <p:cNvPr id="3" name="Content Placeholder 2"/>
          <p:cNvSpPr>
            <a:spLocks noGrp="1"/>
          </p:cNvSpPr>
          <p:nvPr>
            <p:ph idx="1"/>
          </p:nvPr>
        </p:nvSpPr>
        <p:spPr/>
        <p:txBody>
          <a:bodyPr>
            <a:normAutofit/>
          </a:bodyPr>
          <a:lstStyle/>
          <a:p>
            <a:r>
              <a:rPr lang="en-GB" dirty="0" smtClean="0"/>
              <a:t>Need for charities to co-ordinate their operations through case records, regular meetings, common standards</a:t>
            </a:r>
          </a:p>
          <a:p>
            <a:r>
              <a:rPr lang="en-GB" dirty="0" smtClean="0"/>
              <a:t>“rational helping” means: helping only in cases of “proven need” </a:t>
            </a:r>
            <a:r>
              <a:rPr lang="mr-IN" dirty="0" smtClean="0"/>
              <a:t>–</a:t>
            </a:r>
            <a:r>
              <a:rPr lang="en-GB" dirty="0" smtClean="0"/>
              <a:t> hence: diagnosis</a:t>
            </a:r>
          </a:p>
          <a:p>
            <a:r>
              <a:rPr lang="en-GB" dirty="0" smtClean="0"/>
              <a:t>Pedagogical intention: helping needs to lead to self-sufficiency, learning to ‘cope’</a:t>
            </a:r>
          </a:p>
          <a:p>
            <a:pPr marL="0" indent="0">
              <a:buNone/>
            </a:pPr>
            <a:r>
              <a:rPr lang="en-GB" sz="2400" dirty="0" smtClean="0"/>
              <a:t>Read: Webb, Comfort of strangers, part I+II</a:t>
            </a:r>
            <a:endParaRPr lang="en-GB" sz="2400" dirty="0"/>
          </a:p>
        </p:txBody>
      </p:sp>
    </p:spTree>
    <p:extLst>
      <p:ext uri="{BB962C8B-B14F-4D97-AF65-F5344CB8AC3E}">
        <p14:creationId xmlns:p14="http://schemas.microsoft.com/office/powerpoint/2010/main" val="12110532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Charity Organisation Society (London 1969, USA 1877</a:t>
            </a:r>
            <a:r>
              <a:rPr lang="mr-IN" dirty="0" smtClean="0"/>
              <a:t>…</a:t>
            </a:r>
            <a:r>
              <a:rPr lang="de-DE" dirty="0" smtClean="0"/>
              <a:t>)</a:t>
            </a:r>
            <a:endParaRPr lang="en-GB" dirty="0"/>
          </a:p>
        </p:txBody>
      </p:sp>
      <p:sp>
        <p:nvSpPr>
          <p:cNvPr id="3" name="Content Placeholder 2"/>
          <p:cNvSpPr>
            <a:spLocks noGrp="1"/>
          </p:cNvSpPr>
          <p:nvPr>
            <p:ph idx="1"/>
          </p:nvPr>
        </p:nvSpPr>
        <p:spPr/>
        <p:txBody>
          <a:bodyPr/>
          <a:lstStyle/>
          <a:p>
            <a:r>
              <a:rPr lang="en-GB" dirty="0" smtClean="0"/>
              <a:t>Against ‘indiscriminate benefit giving</a:t>
            </a:r>
          </a:p>
          <a:p>
            <a:r>
              <a:rPr lang="en-GB" dirty="0" smtClean="0"/>
              <a:t>Scientific approach to helping (diagnosis of need and circumstances, moral-pedagogical assessment of self-help efforts by recipients: “</a:t>
            </a:r>
            <a:r>
              <a:rPr lang="en-GB" b="1" i="1" dirty="0" smtClean="0"/>
              <a:t>deserving clients</a:t>
            </a:r>
            <a:r>
              <a:rPr lang="en-GB" dirty="0" smtClean="0"/>
              <a:t>”; </a:t>
            </a:r>
          </a:p>
          <a:p>
            <a:r>
              <a:rPr lang="en-GB" dirty="0" smtClean="0"/>
              <a:t>strict control of use of </a:t>
            </a:r>
            <a:r>
              <a:rPr lang="en-GB" dirty="0" smtClean="0"/>
              <a:t>funds</a:t>
            </a:r>
            <a:endParaRPr lang="en-GB" dirty="0"/>
          </a:p>
        </p:txBody>
      </p:sp>
    </p:spTree>
    <p:extLst>
      <p:ext uri="{BB962C8B-B14F-4D97-AF65-F5344CB8AC3E}">
        <p14:creationId xmlns:p14="http://schemas.microsoft.com/office/powerpoint/2010/main" val="1005138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professionalisation</a:t>
            </a:r>
            <a:r>
              <a:rPr lang="en-GB" dirty="0" smtClean="0"/>
              <a:t> of social work </a:t>
            </a:r>
            <a:endParaRPr lang="en-GB" dirty="0"/>
          </a:p>
        </p:txBody>
      </p:sp>
      <p:sp>
        <p:nvSpPr>
          <p:cNvPr id="3" name="Inhaltsplatzhalter 2"/>
          <p:cNvSpPr>
            <a:spLocks noGrp="1"/>
          </p:cNvSpPr>
          <p:nvPr>
            <p:ph idx="1"/>
          </p:nvPr>
        </p:nvSpPr>
        <p:spPr/>
        <p:txBody>
          <a:bodyPr/>
          <a:lstStyle/>
          <a:p>
            <a:pPr marL="0" indent="0">
              <a:buNone/>
            </a:pPr>
            <a:r>
              <a:rPr lang="en-GB" dirty="0" smtClean="0"/>
              <a:t>case work</a:t>
            </a:r>
          </a:p>
          <a:p>
            <a:pPr marL="0" indent="0">
              <a:buNone/>
            </a:pPr>
            <a:endParaRPr lang="en-GB" dirty="0"/>
          </a:p>
          <a:p>
            <a:pPr marL="0" lvl="0" indent="0">
              <a:buNone/>
            </a:pPr>
            <a:r>
              <a:rPr lang="en-GB" dirty="0"/>
              <a:t>seeing social problems as the result of ‘failed development to full adult autonomy’ – “it is all down to the individual to make changes”</a:t>
            </a:r>
            <a:endParaRPr lang="de-DE" dirty="0"/>
          </a:p>
          <a:p>
            <a:pPr marL="0" indent="0">
              <a:buNone/>
            </a:pPr>
            <a:endParaRPr lang="en-GB" dirty="0"/>
          </a:p>
        </p:txBody>
      </p:sp>
    </p:spTree>
    <p:extLst>
      <p:ext uri="{BB962C8B-B14F-4D97-AF65-F5344CB8AC3E}">
        <p14:creationId xmlns:p14="http://schemas.microsoft.com/office/powerpoint/2010/main" val="657229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err="1" smtClean="0"/>
              <a:t>professionalisation</a:t>
            </a:r>
            <a:r>
              <a:rPr lang="en-GB" dirty="0" smtClean="0"/>
              <a:t> of social work (2)</a:t>
            </a:r>
            <a:endParaRPr lang="en-GB" dirty="0"/>
          </a:p>
        </p:txBody>
      </p:sp>
      <p:sp>
        <p:nvSpPr>
          <p:cNvPr id="3" name="Inhaltsplatzhalter 2"/>
          <p:cNvSpPr>
            <a:spLocks noGrp="1"/>
          </p:cNvSpPr>
          <p:nvPr>
            <p:ph idx="1"/>
          </p:nvPr>
        </p:nvSpPr>
        <p:spPr/>
        <p:txBody>
          <a:bodyPr/>
          <a:lstStyle/>
          <a:p>
            <a:pPr marL="0" lvl="0" indent="0">
              <a:buNone/>
            </a:pPr>
            <a:r>
              <a:rPr lang="en-GB" dirty="0"/>
              <a:t>settlements – neighbourhood centres for ‘social learning’ (principle of self-help, empowerment</a:t>
            </a:r>
            <a:r>
              <a:rPr lang="en-GB" dirty="0" smtClean="0"/>
              <a:t>)</a:t>
            </a:r>
          </a:p>
          <a:p>
            <a:pPr marL="0" lvl="0" indent="0">
              <a:buNone/>
            </a:pPr>
            <a:r>
              <a:rPr lang="en-GB" dirty="0" smtClean="0"/>
              <a:t>Lessening the gap between rich and poor </a:t>
            </a:r>
            <a:r>
              <a:rPr lang="en-GB" dirty="0" smtClean="0"/>
              <a:t> </a:t>
            </a:r>
            <a:endParaRPr lang="en-GB" dirty="0" smtClean="0"/>
          </a:p>
          <a:p>
            <a:pPr marL="0" lvl="0" indent="0">
              <a:buNone/>
            </a:pPr>
            <a:endParaRPr lang="en-GB" dirty="0"/>
          </a:p>
          <a:p>
            <a:pPr marL="0" lvl="0" indent="0">
              <a:buNone/>
            </a:pPr>
            <a:r>
              <a:rPr lang="en-GB" dirty="0" smtClean="0"/>
              <a:t> </a:t>
            </a:r>
            <a:r>
              <a:rPr lang="en-GB" dirty="0"/>
              <a:t>“</a:t>
            </a:r>
            <a:r>
              <a:rPr lang="en-GB" i="1" dirty="0"/>
              <a:t>it is all a matter of making a group effort to effect changes</a:t>
            </a:r>
            <a:r>
              <a:rPr lang="en-GB" dirty="0"/>
              <a:t>”</a:t>
            </a:r>
            <a:endParaRPr lang="de-DE" dirty="0"/>
          </a:p>
          <a:p>
            <a:pPr marL="0" indent="0">
              <a:buNone/>
            </a:pPr>
            <a:endParaRPr lang="en-GB" dirty="0"/>
          </a:p>
        </p:txBody>
      </p:sp>
    </p:spTree>
    <p:extLst>
      <p:ext uri="{BB962C8B-B14F-4D97-AF65-F5344CB8AC3E}">
        <p14:creationId xmlns:p14="http://schemas.microsoft.com/office/powerpoint/2010/main" val="2904760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Settlement houses</a:t>
            </a:r>
            <a:endParaRPr lang="en-GB" dirty="0"/>
          </a:p>
        </p:txBody>
      </p:sp>
      <p:pic>
        <p:nvPicPr>
          <p:cNvPr id="9218" name="Picture 2" descr="ullhouse1-300x2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38284"/>
            <a:ext cx="38100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ocialwelfare.library.vcu.edu/wp-content/uploads/2011/10/Toynbee_Hall_19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556" y="3122952"/>
            <a:ext cx="3082461" cy="1793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27023"/>
            <a:ext cx="3259777" cy="400110"/>
          </a:xfrm>
          <a:prstGeom prst="rect">
            <a:avLst/>
          </a:prstGeom>
          <a:noFill/>
        </p:spPr>
        <p:txBody>
          <a:bodyPr wrap="square" rtlCol="0">
            <a:spAutoFit/>
          </a:bodyPr>
          <a:lstStyle/>
          <a:p>
            <a:r>
              <a:rPr lang="en-GB" sz="2000" dirty="0" smtClean="0"/>
              <a:t>Hull House, Chicago</a:t>
            </a:r>
            <a:endParaRPr lang="en-GB" sz="2000" dirty="0"/>
          </a:p>
        </p:txBody>
      </p:sp>
      <p:sp>
        <p:nvSpPr>
          <p:cNvPr id="5" name="TextBox 4"/>
          <p:cNvSpPr txBox="1"/>
          <p:nvPr/>
        </p:nvSpPr>
        <p:spPr>
          <a:xfrm>
            <a:off x="4572000" y="5427023"/>
            <a:ext cx="2576946" cy="400110"/>
          </a:xfrm>
          <a:prstGeom prst="rect">
            <a:avLst/>
          </a:prstGeom>
          <a:noFill/>
        </p:spPr>
        <p:txBody>
          <a:bodyPr wrap="square" rtlCol="0">
            <a:spAutoFit/>
          </a:bodyPr>
          <a:lstStyle/>
          <a:p>
            <a:r>
              <a:rPr lang="en-GB" sz="2000" dirty="0" smtClean="0"/>
              <a:t>Toynbee Hall, London</a:t>
            </a:r>
            <a:endParaRPr lang="en-GB" sz="2000" dirty="0"/>
          </a:p>
        </p:txBody>
      </p:sp>
    </p:spTree>
    <p:extLst>
      <p:ext uri="{BB962C8B-B14F-4D97-AF65-F5344CB8AC3E}">
        <p14:creationId xmlns:p14="http://schemas.microsoft.com/office/powerpoint/2010/main" val="2090332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Clement Attlee (1883 – 1967)</a:t>
            </a:r>
            <a:br>
              <a:rPr lang="en-GB" dirty="0" smtClean="0"/>
            </a:br>
            <a:r>
              <a:rPr lang="en-GB" dirty="0" smtClean="0"/>
              <a:t>UK </a:t>
            </a:r>
            <a:r>
              <a:rPr lang="en-GB" smtClean="0"/>
              <a:t>Prime Minister 1945 - 1951</a:t>
            </a:r>
            <a:endParaRPr lang="en-GB"/>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l="-4549" r="-4549"/>
          <a:stretch>
            <a:fillRect/>
          </a:stretch>
        </p:blipFill>
        <p:spPr bwMode="auto">
          <a:xfrm>
            <a:off x="2921330" y="2375065"/>
            <a:ext cx="5765470" cy="3751098"/>
          </a:xfrm>
          <a:prstGeom prst="rect">
            <a:avLst/>
          </a:prstGeom>
          <a:noFill/>
          <a:ln>
            <a:noFill/>
          </a:ln>
        </p:spPr>
      </p:pic>
      <p:sp>
        <p:nvSpPr>
          <p:cNvPr id="3" name="TextBox 2"/>
          <p:cNvSpPr txBox="1"/>
          <p:nvPr/>
        </p:nvSpPr>
        <p:spPr>
          <a:xfrm>
            <a:off x="249382" y="2576944"/>
            <a:ext cx="2517569" cy="2677656"/>
          </a:xfrm>
          <a:prstGeom prst="rect">
            <a:avLst/>
          </a:prstGeom>
          <a:noFill/>
        </p:spPr>
        <p:txBody>
          <a:bodyPr wrap="square" rtlCol="0">
            <a:spAutoFit/>
          </a:bodyPr>
          <a:lstStyle/>
          <a:p>
            <a:r>
              <a:rPr lang="en-GB" sz="2800" dirty="0" smtClean="0"/>
              <a:t>Secretary of </a:t>
            </a:r>
            <a:r>
              <a:rPr lang="en-GB" sz="2800" b="1" dirty="0" smtClean="0"/>
              <a:t>Toynbee Hall </a:t>
            </a:r>
            <a:r>
              <a:rPr lang="en-GB" sz="2800" dirty="0" smtClean="0"/>
              <a:t>1910 and author of book “</a:t>
            </a:r>
            <a:r>
              <a:rPr lang="en-GB" sz="2800" b="1" dirty="0" smtClean="0"/>
              <a:t>The Social Worker</a:t>
            </a:r>
            <a:r>
              <a:rPr lang="en-GB" sz="2800" dirty="0" smtClean="0"/>
              <a:t>” 1920</a:t>
            </a:r>
            <a:endParaRPr lang="en-GB" sz="2800" dirty="0"/>
          </a:p>
        </p:txBody>
      </p:sp>
    </p:spTree>
    <p:extLst>
      <p:ext uri="{BB962C8B-B14F-4D97-AF65-F5344CB8AC3E}">
        <p14:creationId xmlns:p14="http://schemas.microsoft.com/office/powerpoint/2010/main" val="197638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3600" dirty="0"/>
              <a:t>Impact of the INDUSTRIAL REVOLUTION</a:t>
            </a:r>
            <a:r>
              <a:rPr lang="de-DE" sz="3600" dirty="0"/>
              <a:t/>
            </a:r>
            <a:br>
              <a:rPr lang="de-DE" sz="3600" dirty="0"/>
            </a:br>
            <a:endParaRPr lang="en-GB" sz="3600" dirty="0"/>
          </a:p>
        </p:txBody>
      </p:sp>
      <p:sp>
        <p:nvSpPr>
          <p:cNvPr id="3" name="Inhaltsplatzhalter 2"/>
          <p:cNvSpPr>
            <a:spLocks noGrp="1"/>
          </p:cNvSpPr>
          <p:nvPr>
            <p:ph idx="1"/>
          </p:nvPr>
        </p:nvSpPr>
        <p:spPr>
          <a:xfrm>
            <a:off x="235165" y="1600200"/>
            <a:ext cx="8451635" cy="4969682"/>
          </a:xfrm>
        </p:spPr>
        <p:txBody>
          <a:bodyPr>
            <a:normAutofit fontScale="70000" lnSpcReduction="20000"/>
          </a:bodyPr>
          <a:lstStyle/>
          <a:p>
            <a:pPr lvl="0"/>
            <a:r>
              <a:rPr lang="en-GB" sz="3400" dirty="0"/>
              <a:t>creation of new industrial centres of production and population</a:t>
            </a:r>
            <a:endParaRPr lang="de-DE" sz="3400" dirty="0"/>
          </a:p>
          <a:p>
            <a:pPr lvl="0"/>
            <a:r>
              <a:rPr lang="en-GB" sz="3400" dirty="0"/>
              <a:t>recruitment of migrants from rural </a:t>
            </a:r>
            <a:r>
              <a:rPr lang="en-GB" sz="3400" dirty="0" smtClean="0"/>
              <a:t>areas</a:t>
            </a:r>
          </a:p>
          <a:p>
            <a:r>
              <a:rPr lang="en-GB" sz="3400" dirty="0"/>
              <a:t>exploitation of all forms of labour (men, women and children</a:t>
            </a:r>
            <a:r>
              <a:rPr lang="en-GB" sz="3400" dirty="0" smtClean="0"/>
              <a:t>)</a:t>
            </a:r>
            <a:endParaRPr lang="de-DE" sz="3400" dirty="0"/>
          </a:p>
          <a:p>
            <a:pPr lvl="0"/>
            <a:r>
              <a:rPr lang="en-GB" sz="3400" dirty="0"/>
              <a:t>demand for training and discipline to conform with the demands of large-scale production processes</a:t>
            </a:r>
            <a:endParaRPr lang="de-DE" sz="3400" dirty="0"/>
          </a:p>
          <a:p>
            <a:pPr lvl="0"/>
            <a:r>
              <a:rPr lang="en-GB" sz="3400" dirty="0"/>
              <a:t>necessitates the ‘division of labour’: inter-dependence of single production units that need to be coordinated</a:t>
            </a:r>
            <a:endParaRPr lang="de-DE" sz="3400" dirty="0"/>
          </a:p>
          <a:p>
            <a:pPr lvl="0"/>
            <a:r>
              <a:rPr lang="en-GB" sz="3400" dirty="0"/>
              <a:t>necessitates a system of transport and communication over longer distances</a:t>
            </a:r>
            <a:endParaRPr lang="de-DE" sz="3400" dirty="0"/>
          </a:p>
          <a:p>
            <a:pPr lvl="0"/>
            <a:r>
              <a:rPr lang="en-GB" sz="3400" dirty="0"/>
              <a:t>poses the question of who is responsible for ‘collateral  effects’ (like accidents, illness/epidemics, unemployment, old age, law and order): private concerns or public responsibilities</a:t>
            </a:r>
            <a:endParaRPr lang="de-DE" sz="3400" dirty="0"/>
          </a:p>
          <a:p>
            <a:endParaRPr lang="en-GB" dirty="0"/>
          </a:p>
        </p:txBody>
      </p:sp>
    </p:spTree>
    <p:extLst>
      <p:ext uri="{BB962C8B-B14F-4D97-AF65-F5344CB8AC3E}">
        <p14:creationId xmlns:p14="http://schemas.microsoft.com/office/powerpoint/2010/main" val="965188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social work as a professional activity means </a:t>
            </a:r>
            <a:endParaRPr lang="en-GB" dirty="0"/>
          </a:p>
        </p:txBody>
      </p:sp>
      <p:sp>
        <p:nvSpPr>
          <p:cNvPr id="3" name="Inhaltsplatzhalter 2"/>
          <p:cNvSpPr>
            <a:spLocks noGrp="1"/>
          </p:cNvSpPr>
          <p:nvPr>
            <p:ph idx="1"/>
          </p:nvPr>
        </p:nvSpPr>
        <p:spPr/>
        <p:txBody>
          <a:bodyPr>
            <a:normAutofit lnSpcReduction="10000"/>
          </a:bodyPr>
          <a:lstStyle/>
          <a:p>
            <a:r>
              <a:rPr lang="en-GB" dirty="0" smtClean="0"/>
              <a:t>accountability to a wider public</a:t>
            </a:r>
          </a:p>
          <a:p>
            <a:r>
              <a:rPr lang="en-GB" dirty="0" smtClean="0"/>
              <a:t>interventions have to have a basis in scientific research</a:t>
            </a:r>
          </a:p>
          <a:p>
            <a:r>
              <a:rPr lang="en-GB" dirty="0" smtClean="0"/>
              <a:t>actions are governed by a ‘code of conduct’</a:t>
            </a:r>
          </a:p>
          <a:p>
            <a:r>
              <a:rPr lang="en-GB" dirty="0" smtClean="0"/>
              <a:t>contacts and consultations with other professionals take place on the basis of equal status</a:t>
            </a:r>
          </a:p>
          <a:p>
            <a:r>
              <a:rPr lang="en-GB" dirty="0" smtClean="0"/>
              <a:t>social workers make autonomous risk assessments</a:t>
            </a:r>
            <a:endParaRPr lang="en-GB" dirty="0"/>
          </a:p>
        </p:txBody>
      </p:sp>
    </p:spTree>
    <p:extLst>
      <p:ext uri="{BB962C8B-B14F-4D97-AF65-F5344CB8AC3E}">
        <p14:creationId xmlns:p14="http://schemas.microsoft.com/office/powerpoint/2010/main" val="1548651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Political considerations</a:t>
            </a:r>
            <a:endParaRPr lang="en-GB" dirty="0"/>
          </a:p>
        </p:txBody>
      </p:sp>
      <p:sp>
        <p:nvSpPr>
          <p:cNvPr id="3" name="Inhaltsplatzhalter 2"/>
          <p:cNvSpPr>
            <a:spLocks noGrp="1"/>
          </p:cNvSpPr>
          <p:nvPr>
            <p:ph idx="1"/>
          </p:nvPr>
        </p:nvSpPr>
        <p:spPr/>
        <p:txBody>
          <a:bodyPr>
            <a:normAutofit fontScale="92500" lnSpcReduction="20000"/>
          </a:bodyPr>
          <a:lstStyle/>
          <a:p>
            <a:r>
              <a:rPr lang="en-GB" dirty="0" smtClean="0"/>
              <a:t>Importance of </a:t>
            </a:r>
            <a:r>
              <a:rPr lang="en-GB" dirty="0"/>
              <a:t>c</a:t>
            </a:r>
            <a:r>
              <a:rPr lang="en-GB" dirty="0" smtClean="0"/>
              <a:t>apitalist work ethics means that material benefits must remain below workers’ wages in order to maintain an incentive to go to work (beggars are a threat to the economic order)</a:t>
            </a:r>
          </a:p>
          <a:p>
            <a:r>
              <a:rPr lang="en-GB" dirty="0" smtClean="0"/>
              <a:t>But: workers need to be kept motivated to belong to the system </a:t>
            </a:r>
            <a:r>
              <a:rPr lang="mr-IN" dirty="0" smtClean="0"/>
              <a:t>–</a:t>
            </a:r>
            <a:r>
              <a:rPr lang="en-GB" dirty="0" smtClean="0"/>
              <a:t> vulnerability:</a:t>
            </a:r>
          </a:p>
          <a:p>
            <a:pPr lvl="1"/>
            <a:r>
              <a:rPr lang="en-GB" dirty="0" smtClean="0"/>
              <a:t>Illness and injury in factories</a:t>
            </a:r>
          </a:p>
          <a:p>
            <a:pPr lvl="1"/>
            <a:r>
              <a:rPr lang="en-GB" dirty="0" smtClean="0"/>
              <a:t>Old age</a:t>
            </a:r>
          </a:p>
          <a:p>
            <a:pPr lvl="1"/>
            <a:r>
              <a:rPr lang="en-GB" dirty="0" smtClean="0"/>
              <a:t>Women and child bearing</a:t>
            </a:r>
          </a:p>
          <a:p>
            <a:pPr lvl="1"/>
            <a:r>
              <a:rPr lang="en-GB" dirty="0" smtClean="0"/>
              <a:t>unemployment</a:t>
            </a:r>
            <a:endParaRPr lang="en-GB" dirty="0"/>
          </a:p>
        </p:txBody>
      </p:sp>
    </p:spTree>
    <p:extLst>
      <p:ext uri="{BB962C8B-B14F-4D97-AF65-F5344CB8AC3E}">
        <p14:creationId xmlns:p14="http://schemas.microsoft.com/office/powerpoint/2010/main" val="1176512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Capitalism determines the limits of welfare: the “</a:t>
            </a:r>
            <a:r>
              <a:rPr lang="en-GB" sz="3600" dirty="0" err="1" smtClean="0"/>
              <a:t>Speenhamland</a:t>
            </a:r>
            <a:r>
              <a:rPr lang="en-GB" sz="3600" dirty="0" smtClean="0"/>
              <a:t>” experience</a:t>
            </a:r>
            <a:endParaRPr lang="en-GB" sz="3600" dirty="0"/>
          </a:p>
        </p:txBody>
      </p:sp>
      <p:sp>
        <p:nvSpPr>
          <p:cNvPr id="3" name="Content Placeholder 2"/>
          <p:cNvSpPr>
            <a:spLocks noGrp="1"/>
          </p:cNvSpPr>
          <p:nvPr>
            <p:ph idx="1"/>
          </p:nvPr>
        </p:nvSpPr>
        <p:spPr>
          <a:xfrm>
            <a:off x="290285" y="1600200"/>
            <a:ext cx="8577943" cy="4525963"/>
          </a:xfrm>
        </p:spPr>
        <p:txBody>
          <a:bodyPr>
            <a:normAutofit fontScale="92500" lnSpcReduction="10000"/>
          </a:bodyPr>
          <a:lstStyle/>
          <a:p>
            <a:pPr marL="0" indent="0">
              <a:buNone/>
            </a:pPr>
            <a:r>
              <a:rPr lang="en-GB" dirty="0" smtClean="0"/>
              <a:t>1795: magistrates of the town of </a:t>
            </a:r>
            <a:r>
              <a:rPr lang="en-GB" dirty="0" err="1" smtClean="0"/>
              <a:t>Speenhamland</a:t>
            </a:r>
            <a:r>
              <a:rPr lang="en-GB" dirty="0" smtClean="0"/>
              <a:t>, UK, want to help poor people who can no longer afford the rapidly increasing bread prize by giving them a compensatory cash payment. Logic: this is still cheaper than caring for the poor inside the “Poor House” (asylum) and it calmed revolutionary tendencies.</a:t>
            </a:r>
          </a:p>
          <a:p>
            <a:pPr marL="0" indent="0">
              <a:buNone/>
            </a:pPr>
            <a:r>
              <a:rPr lang="en-GB" b="1" i="1" dirty="0" smtClean="0"/>
              <a:t>? How did this measure affect the price of bread?</a:t>
            </a:r>
          </a:p>
          <a:p>
            <a:pPr marL="0" indent="0">
              <a:buNone/>
            </a:pPr>
            <a:r>
              <a:rPr lang="en-GB" b="1" i="1" dirty="0" smtClean="0"/>
              <a:t>(what are the arguments for and against a “basic income for everybody”?)</a:t>
            </a:r>
            <a:endParaRPr lang="en-GB" b="1" i="1" dirty="0"/>
          </a:p>
        </p:txBody>
      </p:sp>
    </p:spTree>
    <p:extLst>
      <p:ext uri="{BB962C8B-B14F-4D97-AF65-F5344CB8AC3E}">
        <p14:creationId xmlns:p14="http://schemas.microsoft.com/office/powerpoint/2010/main" val="1591661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(1766-1834)</a:t>
            </a:r>
            <a:br>
              <a:rPr lang="en-US" b="1" dirty="0"/>
            </a:br>
            <a:r>
              <a:rPr lang="en-US" dirty="0" smtClean="0"/>
              <a:t>promoter of “radical liberalism”</a:t>
            </a:r>
            <a:endParaRPr lang="en-GB"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1798: “Essay on Population”: charity encourages population growth beyond what the market needs in labour force. Distress (poverty, low wages, hard conditions in asylums) acts as a regulator and incentive to self-sufficiency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sym typeface="Wingdings"/>
            </a:endParaRP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sym typeface="Wingdings"/>
              </a:rPr>
              <a:t></a:t>
            </a:r>
            <a:r>
              <a:rPr lang="en-GB" dirty="0">
                <a:sym typeface="Wingdings"/>
              </a:rPr>
              <a:t> </a:t>
            </a:r>
            <a:r>
              <a:rPr lang="en-GB" dirty="0" smtClean="0">
                <a:sym typeface="Wingdings"/>
              </a:rPr>
              <a:t>All welfare payments must be below the minimum wage</a:t>
            </a:r>
            <a:endParaRPr lang="en-GB" dirty="0"/>
          </a:p>
        </p:txBody>
      </p:sp>
    </p:spTree>
    <p:extLst>
      <p:ext uri="{BB962C8B-B14F-4D97-AF65-F5344CB8AC3E}">
        <p14:creationId xmlns:p14="http://schemas.microsoft.com/office/powerpoint/2010/main" val="1748646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29600" cy="724395"/>
          </a:xfrm>
        </p:spPr>
        <p:txBody>
          <a:bodyPr>
            <a:normAutofit/>
          </a:bodyPr>
          <a:lstStyle/>
          <a:p>
            <a:r>
              <a:rPr lang="en-GB" sz="3200" b="1" dirty="0" smtClean="0"/>
              <a:t>Whose problem is it?</a:t>
            </a:r>
            <a:endParaRPr lang="en-GB"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454685"/>
              </p:ext>
            </p:extLst>
          </p:nvPr>
        </p:nvGraphicFramePr>
        <p:xfrm>
          <a:off x="237506" y="807522"/>
          <a:ext cx="8449294" cy="5850908"/>
        </p:xfrm>
        <a:graphic>
          <a:graphicData uri="http://schemas.openxmlformats.org/drawingml/2006/table">
            <a:tbl>
              <a:tblPr firstRow="1" bandRow="1">
                <a:tableStyleId>{2D5ABB26-0587-4C30-8999-92F81FD0307C}</a:tableStyleId>
              </a:tblPr>
              <a:tblGrid>
                <a:gridCol w="786406"/>
                <a:gridCol w="2030026"/>
                <a:gridCol w="2816431"/>
                <a:gridCol w="2816431"/>
              </a:tblGrid>
              <a:tr h="1843235">
                <a:tc>
                  <a:txBody>
                    <a:bodyPr/>
                    <a:lstStyle/>
                    <a:p>
                      <a:pPr algn="ctr"/>
                      <a:r>
                        <a:rPr lang="en-GB" b="1" dirty="0" smtClean="0"/>
                        <a:t>practice</a:t>
                      </a:r>
                      <a:endParaRPr lang="en-GB"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smtClean="0"/>
                        <a:t>Individuals</a:t>
                      </a:r>
                      <a:r>
                        <a:rPr lang="en-GB" sz="2400" dirty="0" smtClean="0"/>
                        <a:t> should take care and make personal provisions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dirty="0" smtClean="0"/>
                        <a:t>The collective (the </a:t>
                      </a:r>
                      <a:r>
                        <a:rPr lang="en-GB" sz="2000" b="1" dirty="0" smtClean="0"/>
                        <a:t>state</a:t>
                      </a:r>
                      <a:r>
                        <a:rPr lang="en-GB" sz="2000" dirty="0" smtClean="0"/>
                        <a:t>) should protect its citizens who in turn show their loyalty</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Civil society </a:t>
                      </a:r>
                      <a:r>
                        <a:rPr lang="en-GB" sz="2000" dirty="0" smtClean="0"/>
                        <a:t>should should respect traditional values of help</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8213">
                <a:tc>
                  <a:txBody>
                    <a:bodyPr/>
                    <a:lstStyle/>
                    <a:p>
                      <a:pPr algn="ctr"/>
                      <a:r>
                        <a:rPr lang="en-GB" b="1" dirty="0" smtClean="0"/>
                        <a:t>instrument</a:t>
                      </a:r>
                      <a:endParaRPr lang="en-GB"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t>Savings</a:t>
                      </a:r>
                      <a:r>
                        <a:rPr lang="en-GB" sz="2000" baseline="0" dirty="0" smtClean="0"/>
                        <a:t> or p</a:t>
                      </a:r>
                      <a:r>
                        <a:rPr lang="en-GB" sz="2000" dirty="0" smtClean="0"/>
                        <a:t>rivate insurance,</a:t>
                      </a:r>
                    </a:p>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State</a:t>
                      </a:r>
                      <a:r>
                        <a:rPr lang="en-GB" sz="2000" dirty="0" smtClean="0"/>
                        <a:t> insurance and public social services</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Family</a:t>
                      </a:r>
                      <a:r>
                        <a:rPr lang="en-GB" sz="2000" dirty="0" smtClean="0"/>
                        <a:t> and e</a:t>
                      </a:r>
                    </a:p>
                    <a:p>
                      <a:pPr algn="ctr"/>
                      <a:r>
                        <a:rPr lang="en-GB" sz="2000" dirty="0" smtClean="0"/>
                        <a:t>stablished helping organisations (churches, Red Cross, Philanthropy)</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258">
                <a:tc>
                  <a:txBody>
                    <a:bodyPr/>
                    <a:lstStyle/>
                    <a:p>
                      <a:pPr algn="ctr"/>
                      <a:r>
                        <a:rPr lang="en-GB" b="1" dirty="0" smtClean="0"/>
                        <a:t>Political ideology</a:t>
                      </a:r>
                      <a:endParaRPr lang="en-GB"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Liberalism</a:t>
                      </a:r>
                    </a:p>
                    <a:p>
                      <a:pPr marL="0" marR="0" indent="0" algn="ctr" defTabSz="457200" rtl="0" eaLnBrk="1" fontAlgn="auto" latinLnBrk="0" hangingPunct="1">
                        <a:lnSpc>
                          <a:spcPct val="100000"/>
                        </a:lnSpc>
                        <a:spcBef>
                          <a:spcPts val="0"/>
                        </a:spcBef>
                        <a:spcAft>
                          <a:spcPts val="0"/>
                        </a:spcAft>
                        <a:buClrTx/>
                        <a:buSzTx/>
                        <a:buFontTx/>
                        <a:buNone/>
                        <a:tabLst/>
                        <a:defRPr/>
                      </a:pPr>
                      <a:r>
                        <a:rPr lang="en-GB" sz="2000" b="0" dirty="0" smtClean="0"/>
                        <a:t>Example:</a:t>
                      </a:r>
                    </a:p>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United Kingdom</a:t>
                      </a:r>
                    </a:p>
                    <a:p>
                      <a:pPr algn="ct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Social democracy</a:t>
                      </a:r>
                    </a:p>
                    <a:p>
                      <a:pPr algn="ctr"/>
                      <a:r>
                        <a:rPr lang="en-GB" sz="2000" b="0" dirty="0" smtClean="0"/>
                        <a:t>Example:</a:t>
                      </a:r>
                    </a:p>
                    <a:p>
                      <a:pPr algn="ctr"/>
                      <a:r>
                        <a:rPr lang="en-GB" sz="2000" b="1" dirty="0" smtClean="0"/>
                        <a:t>Nordic Countries</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Conservatism</a:t>
                      </a:r>
                    </a:p>
                    <a:p>
                      <a:pPr algn="ctr"/>
                      <a:r>
                        <a:rPr lang="en-GB" sz="2000" b="0" dirty="0" smtClean="0"/>
                        <a:t>Example:</a:t>
                      </a:r>
                    </a:p>
                    <a:p>
                      <a:pPr algn="ctr"/>
                      <a:r>
                        <a:rPr lang="en-GB" sz="2000" b="1" dirty="0" smtClean="0"/>
                        <a:t>Germany</a:t>
                      </a:r>
                      <a:r>
                        <a:rPr lang="en-GB" sz="2000" b="0" dirty="0" smtClean="0"/>
                        <a:t> </a:t>
                      </a:r>
                    </a:p>
                    <a:p>
                      <a:pPr algn="ctr"/>
                      <a:r>
                        <a:rPr lang="en-GB" sz="2000" b="0" dirty="0" smtClean="0"/>
                        <a:t>(Bismarck)</a:t>
                      </a:r>
                      <a:endParaRPr lang="en-GB"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388">
                <a:tc>
                  <a:txBody>
                    <a:bodyPr/>
                    <a:lstStyle/>
                    <a:p>
                      <a:pPr algn="ctr"/>
                      <a:r>
                        <a:rPr lang="en-GB" b="1" dirty="0" smtClean="0"/>
                        <a:t>principle</a:t>
                      </a:r>
                      <a:endParaRPr lang="en-GB" b="1" dirty="0"/>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Freedom </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equality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smtClean="0"/>
                        <a:t>duty</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742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298647" y="665783"/>
          <a:ext cx="8567974" cy="5477885"/>
        </p:xfrm>
        <a:graphic>
          <a:graphicData uri="http://schemas.openxmlformats.org/presentationml/2006/ole">
            <mc:AlternateContent xmlns:mc="http://schemas.openxmlformats.org/markup-compatibility/2006">
              <mc:Choice xmlns:v="urn:schemas-microsoft-com:vml" Requires="v">
                <p:oleObj spid="_x0000_s2096" name="Dokument" r:id="rId3" imgW="5422900" imgH="3467100" progId="Word.Document.12">
                  <p:embed/>
                </p:oleObj>
              </mc:Choice>
              <mc:Fallback>
                <p:oleObj name="Dokument" r:id="rId3" imgW="5422900" imgH="3467100" progId="Word.Document.12">
                  <p:embed/>
                  <p:pic>
                    <p:nvPicPr>
                      <p:cNvPr id="0" name=""/>
                      <p:cNvPicPr/>
                      <p:nvPr/>
                    </p:nvPicPr>
                    <p:blipFill>
                      <a:blip r:embed="rId4"/>
                      <a:stretch>
                        <a:fillRect/>
                      </a:stretch>
                    </p:blipFill>
                    <p:spPr>
                      <a:xfrm>
                        <a:off x="298647" y="665783"/>
                        <a:ext cx="8567974" cy="5477885"/>
                      </a:xfrm>
                      <a:prstGeom prst="rect">
                        <a:avLst/>
                      </a:prstGeom>
                    </p:spPr>
                  </p:pic>
                </p:oleObj>
              </mc:Fallback>
            </mc:AlternateContent>
          </a:graphicData>
        </a:graphic>
      </p:graphicFrame>
    </p:spTree>
    <p:extLst>
      <p:ext uri="{BB962C8B-B14F-4D97-AF65-F5344CB8AC3E}">
        <p14:creationId xmlns:p14="http://schemas.microsoft.com/office/powerpoint/2010/main" val="2115927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p:cNvGraphicFramePr>
            <a:graphicFrameLocks noChangeAspect="1"/>
          </p:cNvGraphicFramePr>
          <p:nvPr>
            <p:extLst/>
          </p:nvPr>
        </p:nvGraphicFramePr>
        <p:xfrm>
          <a:off x="-429095" y="634960"/>
          <a:ext cx="9302765" cy="6023542"/>
        </p:xfrm>
        <a:graphic>
          <a:graphicData uri="http://schemas.openxmlformats.org/presentationml/2006/ole">
            <mc:AlternateContent xmlns:mc="http://schemas.openxmlformats.org/markup-compatibility/2006">
              <mc:Choice xmlns:v="urn:schemas-microsoft-com:vml" Requires="v">
                <p:oleObj spid="_x0000_s3120" name="Dokument" r:id="rId3" imgW="6705600" imgH="3467100" progId="Word.Document.12">
                  <p:embed/>
                </p:oleObj>
              </mc:Choice>
              <mc:Fallback>
                <p:oleObj name="Dokument" r:id="rId3" imgW="6705600" imgH="3467100" progId="Word.Document.12">
                  <p:embed/>
                  <p:pic>
                    <p:nvPicPr>
                      <p:cNvPr id="0" name=""/>
                      <p:cNvPicPr/>
                      <p:nvPr/>
                    </p:nvPicPr>
                    <p:blipFill>
                      <a:blip r:embed="rId4"/>
                      <a:stretch>
                        <a:fillRect/>
                      </a:stretch>
                    </p:blipFill>
                    <p:spPr>
                      <a:xfrm>
                        <a:off x="-429095" y="634960"/>
                        <a:ext cx="9302765" cy="6023542"/>
                      </a:xfrm>
                      <a:prstGeom prst="rect">
                        <a:avLst/>
                      </a:prstGeom>
                    </p:spPr>
                  </p:pic>
                </p:oleObj>
              </mc:Fallback>
            </mc:AlternateContent>
          </a:graphicData>
        </a:graphic>
      </p:graphicFrame>
    </p:spTree>
    <p:extLst>
      <p:ext uri="{BB962C8B-B14F-4D97-AF65-F5344CB8AC3E}">
        <p14:creationId xmlns:p14="http://schemas.microsoft.com/office/powerpoint/2010/main" val="71626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Otto von Bismarck (1815-1898)</a:t>
            </a:r>
            <a:endParaRPr lang="en-GB" dirty="0"/>
          </a:p>
        </p:txBody>
      </p:sp>
      <p:pic>
        <p:nvPicPr>
          <p:cNvPr id="4" name="Content Placeholder 3"/>
          <p:cNvPicPr>
            <a:picLocks noGrp="1" noChangeAspect="1"/>
          </p:cNvPicPr>
          <p:nvPr>
            <p:ph idx="1"/>
          </p:nvPr>
        </p:nvPicPr>
        <p:blipFill>
          <a:blip r:embed="rId2"/>
          <a:stretch>
            <a:fillRect/>
          </a:stretch>
        </p:blipFill>
        <p:spPr>
          <a:xfrm>
            <a:off x="2906765" y="1885208"/>
            <a:ext cx="3140464" cy="4525963"/>
          </a:xfrm>
          <a:prstGeom prst="rect">
            <a:avLst/>
          </a:prstGeom>
        </p:spPr>
      </p:pic>
    </p:spTree>
    <p:extLst>
      <p:ext uri="{BB962C8B-B14F-4D97-AF65-F5344CB8AC3E}">
        <p14:creationId xmlns:p14="http://schemas.microsoft.com/office/powerpoint/2010/main" val="534142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16"/>
            <a:ext cx="8229600" cy="1143000"/>
          </a:xfrm>
        </p:spPr>
        <p:txBody>
          <a:bodyPr>
            <a:normAutofit/>
          </a:bodyPr>
          <a:lstStyle/>
          <a:p>
            <a:r>
              <a:rPr lang="en-GB" dirty="0" smtClean="0"/>
              <a:t>German </a:t>
            </a:r>
            <a:r>
              <a:rPr lang="en-GB" u="sng" dirty="0" smtClean="0"/>
              <a:t>external</a:t>
            </a:r>
            <a:r>
              <a:rPr lang="en-GB" dirty="0" smtClean="0"/>
              <a:t> unification</a:t>
            </a:r>
            <a:endParaRPr lang="en-GB" dirty="0"/>
          </a:p>
        </p:txBody>
      </p:sp>
      <p:pic>
        <p:nvPicPr>
          <p:cNvPr id="1026" name="Picture 2" descr="ttps://i.pinimg.com/originals/da/00/72/da00723d2ba0d723f7e7939d555fa9d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527" y="1186616"/>
            <a:ext cx="7398328" cy="553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035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German </a:t>
            </a:r>
            <a:r>
              <a:rPr lang="en-GB" u="sng" dirty="0" smtClean="0"/>
              <a:t>internal</a:t>
            </a:r>
            <a:r>
              <a:rPr lang="en-GB" dirty="0" smtClean="0"/>
              <a:t> unification</a:t>
            </a:r>
            <a:endParaRPr lang="en-GB" dirty="0"/>
          </a:p>
        </p:txBody>
      </p:sp>
      <p:sp>
        <p:nvSpPr>
          <p:cNvPr id="3" name="Content Placeholder 2"/>
          <p:cNvSpPr>
            <a:spLocks noGrp="1"/>
          </p:cNvSpPr>
          <p:nvPr>
            <p:ph idx="1"/>
          </p:nvPr>
        </p:nvSpPr>
        <p:spPr/>
        <p:txBody>
          <a:bodyPr/>
          <a:lstStyle/>
          <a:p>
            <a:pPr marL="0" indent="0">
              <a:buNone/>
            </a:pPr>
            <a:r>
              <a:rPr lang="en-GB" dirty="0" smtClean="0"/>
              <a:t>Between 1850 and 1913 German industry has a growth rate of 37% per decade (England: 20%; France: 17%)</a:t>
            </a:r>
          </a:p>
          <a:p>
            <a:pPr marL="0" indent="0">
              <a:buNone/>
            </a:pPr>
            <a:r>
              <a:rPr lang="en-GB" dirty="0" smtClean="0"/>
              <a:t>1852: 67% live in towns &lt; 2000 inhabitants, </a:t>
            </a:r>
          </a:p>
          <a:p>
            <a:pPr marL="0" indent="0">
              <a:buNone/>
            </a:pPr>
            <a:r>
              <a:rPr lang="en-GB" dirty="0" smtClean="0"/>
              <a:t>1910: 40%! </a:t>
            </a:r>
            <a:r>
              <a:rPr lang="en-GB" dirty="0" smtClean="0">
                <a:sym typeface="Wingdings"/>
              </a:rPr>
              <a:t></a:t>
            </a:r>
            <a:r>
              <a:rPr lang="en-GB" dirty="0" smtClean="0"/>
              <a:t> migration to urban centres</a:t>
            </a:r>
          </a:p>
          <a:p>
            <a:pPr marL="0" indent="0">
              <a:buNone/>
            </a:pPr>
            <a:r>
              <a:rPr lang="en-GB" dirty="0" smtClean="0"/>
              <a:t>Rapid population growth </a:t>
            </a:r>
          </a:p>
          <a:p>
            <a:pPr marL="0" indent="0">
              <a:buNone/>
            </a:pPr>
            <a:r>
              <a:rPr lang="mr-IN" dirty="0" smtClean="0"/>
              <a:t>–</a:t>
            </a:r>
            <a:r>
              <a:rPr lang="en-GB" dirty="0" smtClean="0"/>
              <a:t> 1871: 41M, 1891: 50M</a:t>
            </a:r>
          </a:p>
          <a:p>
            <a:pPr marL="0" indent="0">
              <a:buNone/>
            </a:pPr>
            <a:r>
              <a:rPr lang="en-GB" dirty="0" smtClean="0"/>
              <a:t>Creation of a large “working class”</a:t>
            </a:r>
            <a:endParaRPr lang="en-GB" dirty="0"/>
          </a:p>
        </p:txBody>
      </p:sp>
    </p:spTree>
    <p:extLst>
      <p:ext uri="{BB962C8B-B14F-4D97-AF65-F5344CB8AC3E}">
        <p14:creationId xmlns:p14="http://schemas.microsoft.com/office/powerpoint/2010/main" val="190520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factory discipline</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12333" b="12333"/>
          <a:stretch>
            <a:fillRect/>
          </a:stretch>
        </p:blipFill>
        <p:spPr bwMode="auto">
          <a:prstGeom prst="rect">
            <a:avLst/>
          </a:prstGeom>
          <a:noFill/>
          <a:ln>
            <a:noFill/>
          </a:ln>
        </p:spPr>
      </p:pic>
    </p:spTree>
    <p:extLst>
      <p:ext uri="{BB962C8B-B14F-4D97-AF65-F5344CB8AC3E}">
        <p14:creationId xmlns:p14="http://schemas.microsoft.com/office/powerpoint/2010/main" val="10894823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orld-Poverty-Since-18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29329"/>
            <a:ext cx="8229600" cy="586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7730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Internal conflicts associated with industrialisation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Disruption of social bonds in anonymous urban quarters</a:t>
            </a:r>
          </a:p>
          <a:p>
            <a:r>
              <a:rPr lang="en-GB" dirty="0" smtClean="0"/>
              <a:t>Unequal distribution of wealth leads to “rule-breaking” (criminality, riots, strikes)</a:t>
            </a:r>
          </a:p>
          <a:p>
            <a:r>
              <a:rPr lang="en-GB" dirty="0" smtClean="0"/>
              <a:t>Socialist and social democratic demands (1848) perceived as a threat to the ruling elite</a:t>
            </a:r>
          </a:p>
          <a:p>
            <a:r>
              <a:rPr lang="en-GB" dirty="0" smtClean="0"/>
              <a:t>Socialism not sufficiently tied to the nation (internationalism as threat)</a:t>
            </a:r>
          </a:p>
          <a:p>
            <a:r>
              <a:rPr lang="en-GB" dirty="0" smtClean="0"/>
              <a:t>Epidemics (cholera) resulting from lack of public hygiene threatens the </a:t>
            </a:r>
            <a:r>
              <a:rPr lang="en-GB" u="sng" dirty="0" smtClean="0"/>
              <a:t>whole</a:t>
            </a:r>
            <a:r>
              <a:rPr lang="en-GB" dirty="0" smtClean="0"/>
              <a:t> society</a:t>
            </a:r>
          </a:p>
          <a:p>
            <a:endParaRPr lang="en-GB" dirty="0" smtClean="0"/>
          </a:p>
          <a:p>
            <a:endParaRPr lang="en-GB" dirty="0"/>
          </a:p>
        </p:txBody>
      </p:sp>
    </p:spTree>
    <p:extLst>
      <p:ext uri="{BB962C8B-B14F-4D97-AF65-F5344CB8AC3E}">
        <p14:creationId xmlns:p14="http://schemas.microsoft.com/office/powerpoint/2010/main" val="1256773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t>Bismarck</a:t>
            </a:r>
            <a:r>
              <a:rPr lang="en-GB" sz="2800" dirty="0" smtClean="0"/>
              <a:t>: compromise between care and control: limited state involvement in welfare - </a:t>
            </a:r>
            <a:r>
              <a:rPr lang="en-GB" sz="2800" b="1" i="1" dirty="0" smtClean="0"/>
              <a:t>subsidiarity</a:t>
            </a:r>
            <a:endParaRPr lang="en-GB" sz="2800" b="1" i="1" dirty="0"/>
          </a:p>
        </p:txBody>
      </p:sp>
      <p:sp>
        <p:nvSpPr>
          <p:cNvPr id="3" name="Content Placeholder 2"/>
          <p:cNvSpPr>
            <a:spLocks noGrp="1"/>
          </p:cNvSpPr>
          <p:nvPr>
            <p:ph idx="1"/>
          </p:nvPr>
        </p:nvSpPr>
        <p:spPr>
          <a:xfrm>
            <a:off x="457200" y="1600200"/>
            <a:ext cx="8229600" cy="4943104"/>
          </a:xfrm>
        </p:spPr>
        <p:txBody>
          <a:bodyPr>
            <a:normAutofit fontScale="77500" lnSpcReduction="20000"/>
          </a:bodyPr>
          <a:lstStyle/>
          <a:p>
            <a:r>
              <a:rPr lang="en-GB" b="1" dirty="0" smtClean="0"/>
              <a:t>Workers</a:t>
            </a:r>
            <a:r>
              <a:rPr lang="en-GB" dirty="0" smtClean="0"/>
              <a:t> show loyalty to the (new) state if they have a tangible experience of ‘being cared for’ under influence of the state; “class politics”, maintain but soften divisions. </a:t>
            </a:r>
          </a:p>
          <a:p>
            <a:r>
              <a:rPr lang="en-GB" dirty="0" smtClean="0"/>
              <a:t>State socialism is dangerous (‘too much enforced equality’) </a:t>
            </a:r>
            <a:r>
              <a:rPr lang="mr-IN" dirty="0" smtClean="0"/>
              <a:t>–</a:t>
            </a:r>
            <a:r>
              <a:rPr lang="en-GB" dirty="0" smtClean="0"/>
              <a:t> but socialist ideas of limiting inequality are good: insurance must be compulsory, not voluntary</a:t>
            </a:r>
          </a:p>
          <a:p>
            <a:r>
              <a:rPr lang="en-GB" dirty="0" smtClean="0"/>
              <a:t>State must not replace civil society forms of (mutual) support (family, church, philanthropy, mutual aid insurance) but support and regulate them (</a:t>
            </a:r>
            <a:r>
              <a:rPr lang="en-GB" b="1" dirty="0" smtClean="0"/>
              <a:t>corporatism</a:t>
            </a:r>
            <a:r>
              <a:rPr lang="en-GB" dirty="0" smtClean="0"/>
              <a:t>)</a:t>
            </a:r>
          </a:p>
          <a:p>
            <a:r>
              <a:rPr lang="en-GB" dirty="0" smtClean="0"/>
              <a:t>Political and social stability results from everybody knowing and keeping “their place” in society (women, workers, factory owners, professionals)(</a:t>
            </a:r>
            <a:r>
              <a:rPr lang="en-GB" b="1" dirty="0" smtClean="0"/>
              <a:t>conservatism</a:t>
            </a:r>
            <a:r>
              <a:rPr lang="en-GB" dirty="0" smtClean="0"/>
              <a:t>)</a:t>
            </a:r>
            <a:endParaRPr lang="en-GB" dirty="0"/>
          </a:p>
        </p:txBody>
      </p:sp>
    </p:spTree>
    <p:extLst>
      <p:ext uri="{BB962C8B-B14F-4D97-AF65-F5344CB8AC3E}">
        <p14:creationId xmlns:p14="http://schemas.microsoft.com/office/powerpoint/2010/main" val="346104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147"/>
            <a:ext cx="8229600" cy="1143000"/>
          </a:xfrm>
        </p:spPr>
        <p:txBody>
          <a:bodyPr>
            <a:noAutofit/>
          </a:bodyPr>
          <a:lstStyle/>
          <a:p>
            <a:r>
              <a:rPr lang="en-GB" sz="2800" dirty="0" smtClean="0"/>
              <a:t>Compulsory (private) </a:t>
            </a:r>
            <a:r>
              <a:rPr lang="en-GB" sz="2800" u="sng" dirty="0" smtClean="0"/>
              <a:t>insurance</a:t>
            </a:r>
            <a:r>
              <a:rPr lang="en-GB" sz="2800" dirty="0" smtClean="0"/>
              <a:t> in Germany </a:t>
            </a:r>
            <a:br>
              <a:rPr lang="en-GB" sz="2800" dirty="0" smtClean="0"/>
            </a:br>
            <a:r>
              <a:rPr lang="en-GB" sz="2800" dirty="0" smtClean="0"/>
              <a:t>(first world-wide) </a:t>
            </a:r>
            <a:br>
              <a:rPr lang="en-GB" sz="2800" dirty="0" smtClean="0"/>
            </a:br>
            <a:r>
              <a:rPr lang="en-GB" sz="2800" dirty="0" smtClean="0"/>
              <a:t>“</a:t>
            </a:r>
            <a:r>
              <a:rPr lang="en-GB" sz="2800" i="1" dirty="0" smtClean="0"/>
              <a:t>to reconcile </a:t>
            </a:r>
            <a:r>
              <a:rPr lang="en-GB" sz="2800" i="1" dirty="0"/>
              <a:t>the working classes to the authority of the state</a:t>
            </a:r>
            <a:r>
              <a:rPr lang="en-GB" sz="2800" dirty="0"/>
              <a:t>.”</a:t>
            </a:r>
          </a:p>
        </p:txBody>
      </p:sp>
      <p:sp>
        <p:nvSpPr>
          <p:cNvPr id="3" name="Content Placeholder 2"/>
          <p:cNvSpPr>
            <a:spLocks noGrp="1"/>
          </p:cNvSpPr>
          <p:nvPr>
            <p:ph idx="1"/>
          </p:nvPr>
        </p:nvSpPr>
        <p:spPr>
          <a:xfrm>
            <a:off x="457200" y="2015837"/>
            <a:ext cx="8229600" cy="4525963"/>
          </a:xfrm>
        </p:spPr>
        <p:txBody>
          <a:bodyPr/>
          <a:lstStyle/>
          <a:p>
            <a:r>
              <a:rPr lang="en-GB" dirty="0" smtClean="0"/>
              <a:t>1883: sickness insurance (2/3 contribution by employer, 1/3 by worker)</a:t>
            </a:r>
          </a:p>
          <a:p>
            <a:r>
              <a:rPr lang="en-GB" dirty="0" smtClean="0"/>
              <a:t>1884: accident insurance law</a:t>
            </a:r>
          </a:p>
          <a:p>
            <a:r>
              <a:rPr lang="en-GB" dirty="0" smtClean="0"/>
              <a:t>1889: old age insurance (including invalidity)</a:t>
            </a:r>
          </a:p>
          <a:p>
            <a:r>
              <a:rPr lang="en-GB" dirty="0" smtClean="0"/>
              <a:t>(unemployment insurance only in 1927!!!)</a:t>
            </a:r>
          </a:p>
          <a:p>
            <a:endParaRPr lang="en-GB" dirty="0" smtClean="0"/>
          </a:p>
          <a:p>
            <a:pPr marL="0" indent="0">
              <a:buNone/>
            </a:pPr>
            <a:r>
              <a:rPr lang="en-GB" sz="2800" dirty="0" smtClean="0"/>
              <a:t>Social Democratic Party (SPD) since 1875 practically banned from participating in public politic</a:t>
            </a:r>
            <a:r>
              <a:rPr lang="en-GB" dirty="0" smtClean="0"/>
              <a:t>s</a:t>
            </a:r>
            <a:endParaRPr lang="en-GB" dirty="0"/>
          </a:p>
        </p:txBody>
      </p:sp>
    </p:spTree>
    <p:extLst>
      <p:ext uri="{BB962C8B-B14F-4D97-AF65-F5344CB8AC3E}">
        <p14:creationId xmlns:p14="http://schemas.microsoft.com/office/powerpoint/2010/main" val="8471454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 of </a:t>
            </a:r>
            <a:r>
              <a:rPr lang="en-GB" b="1" dirty="0" smtClean="0"/>
              <a:t>subsidiarity</a:t>
            </a:r>
            <a:br>
              <a:rPr lang="en-GB" b="1" dirty="0" smtClean="0"/>
            </a:br>
            <a:r>
              <a:rPr lang="en-GB" dirty="0" smtClean="0"/>
              <a:t>(reciprocal obligations)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US" sz="3400" dirty="0"/>
              <a:t>intervention should not take place at a level higher than necessary; when an individual is in need of care, help should be sought first from the </a:t>
            </a:r>
            <a:r>
              <a:rPr lang="en-US" sz="3400" b="1" dirty="0"/>
              <a:t>family</a:t>
            </a:r>
            <a:r>
              <a:rPr lang="en-US" sz="3400" dirty="0"/>
              <a:t> or </a:t>
            </a:r>
            <a:r>
              <a:rPr lang="en-US" sz="3400" b="1" dirty="0"/>
              <a:t>local community</a:t>
            </a:r>
            <a:r>
              <a:rPr lang="en-US" sz="3400" dirty="0"/>
              <a:t>, or from </a:t>
            </a:r>
            <a:r>
              <a:rPr lang="en-US" sz="3400" b="1" dirty="0"/>
              <a:t>voluntary associations</a:t>
            </a:r>
            <a:r>
              <a:rPr lang="en-US" sz="3400" dirty="0"/>
              <a:t>, the </a:t>
            </a:r>
            <a:r>
              <a:rPr lang="en-US" sz="3400" u="sng" dirty="0"/>
              <a:t>state steps in only as last resort</a:t>
            </a:r>
            <a:r>
              <a:rPr lang="en-US" sz="3400" dirty="0"/>
              <a:t>. </a:t>
            </a:r>
            <a:endParaRPr lang="en-US" sz="3400" dirty="0" smtClean="0"/>
          </a:p>
          <a:p>
            <a:pPr marL="0" indent="0">
              <a:buNone/>
            </a:pPr>
            <a:r>
              <a:rPr lang="en-US" sz="3400" dirty="0" smtClean="0"/>
              <a:t>The </a:t>
            </a:r>
            <a:r>
              <a:rPr lang="en-US" sz="3400" dirty="0"/>
              <a:t>family is therefore the prime actor in the provision of care and public social services are consequently underdeveloped. This principle of subsidiarity is linked to the strong belief that the family is the best possible provider of care and that substitutive policies by the state might undermine the family. Family policies therefore take the shape of supportive rather than substitutive </a:t>
            </a:r>
            <a:r>
              <a:rPr lang="en-US" sz="3400" dirty="0" smtClean="0"/>
              <a:t>measures.</a:t>
            </a:r>
          </a:p>
          <a:p>
            <a:pPr marL="0" indent="0">
              <a:buNone/>
            </a:pPr>
            <a:endParaRPr lang="en-US" dirty="0" smtClean="0"/>
          </a:p>
          <a:p>
            <a:pPr marL="0" indent="0">
              <a:buNone/>
            </a:pPr>
            <a:r>
              <a:rPr lang="en-US" sz="4600" b="1" dirty="0" smtClean="0"/>
              <a:t>However</a:t>
            </a:r>
            <a:r>
              <a:rPr lang="en-US" dirty="0" smtClean="0"/>
              <a:t>, the state has a </a:t>
            </a:r>
            <a:r>
              <a:rPr lang="en-US" b="1" dirty="0" smtClean="0"/>
              <a:t>responsibility</a:t>
            </a:r>
            <a:r>
              <a:rPr lang="en-US" dirty="0" smtClean="0"/>
              <a:t> to support the lower levels in their support efforts (balance subsidiarity </a:t>
            </a:r>
            <a:r>
              <a:rPr lang="mr-IN" dirty="0" smtClean="0"/>
              <a:t>–</a:t>
            </a:r>
            <a:r>
              <a:rPr lang="en-US" dirty="0" smtClean="0"/>
              <a:t> solidarity)</a:t>
            </a:r>
            <a:endParaRPr lang="en-US" dirty="0"/>
          </a:p>
          <a:p>
            <a:pPr marL="0" indent="0">
              <a:buNone/>
            </a:pPr>
            <a:endParaRPr lang="en-GB" dirty="0"/>
          </a:p>
        </p:txBody>
      </p:sp>
    </p:spTree>
    <p:extLst>
      <p:ext uri="{BB962C8B-B14F-4D97-AF65-F5344CB8AC3E}">
        <p14:creationId xmlns:p14="http://schemas.microsoft.com/office/powerpoint/2010/main" val="1258422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Subsidiarity </a:t>
            </a:r>
            <a:r>
              <a:rPr lang="mr-IN" dirty="0" smtClean="0"/>
              <a:t>–</a:t>
            </a:r>
            <a:r>
              <a:rPr lang="en-GB" dirty="0" smtClean="0"/>
              <a:t> view of society</a:t>
            </a:r>
            <a:endParaRPr lang="en-GB" dirty="0"/>
          </a:p>
        </p:txBody>
      </p:sp>
      <p:sp>
        <p:nvSpPr>
          <p:cNvPr id="5" name="Donut 4"/>
          <p:cNvSpPr/>
          <p:nvPr/>
        </p:nvSpPr>
        <p:spPr>
          <a:xfrm>
            <a:off x="3966358" y="3194463"/>
            <a:ext cx="914400" cy="914400"/>
          </a:xfrm>
          <a:prstGeom prst="donut">
            <a:avLst>
              <a:gd name="adj" fmla="val 114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Content Placeholder 5"/>
          <p:cNvSpPr>
            <a:spLocks noGrp="1"/>
          </p:cNvSpPr>
          <p:nvPr>
            <p:ph idx="1"/>
          </p:nvPr>
        </p:nvSpPr>
        <p:spPr>
          <a:xfrm>
            <a:off x="3146960" y="2452255"/>
            <a:ext cx="2553195" cy="2398816"/>
          </a:xfrm>
          <a:prstGeom prst="donut">
            <a:avLst>
              <a:gd name="adj" fmla="val 1896"/>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dirty="0"/>
          </a:p>
        </p:txBody>
      </p:sp>
      <p:sp>
        <p:nvSpPr>
          <p:cNvPr id="7" name="Donut 6"/>
          <p:cNvSpPr/>
          <p:nvPr/>
        </p:nvSpPr>
        <p:spPr>
          <a:xfrm>
            <a:off x="3729840" y="2957946"/>
            <a:ext cx="1387433" cy="1387434"/>
          </a:xfrm>
          <a:prstGeom prst="donut">
            <a:avLst>
              <a:gd name="adj" fmla="val 5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2660073" y="1995054"/>
            <a:ext cx="3526969" cy="3301341"/>
          </a:xfrm>
          <a:prstGeom prst="donut">
            <a:avLst>
              <a:gd name="adj" fmla="val 33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66234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Subsidiarity as a core principle in Catholic social teaching 1931</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US" sz="3800" i="1" dirty="0" smtClean="0"/>
              <a:t>“It </a:t>
            </a:r>
            <a:r>
              <a:rPr lang="en-US" sz="3800" i="1" dirty="0"/>
              <a:t>is indeed true, as history clearly proves, that owing to the change in social conditions, </a:t>
            </a:r>
            <a:r>
              <a:rPr lang="en-US" sz="3800" i="1" dirty="0" smtClean="0"/>
              <a:t>much that </a:t>
            </a:r>
            <a:r>
              <a:rPr lang="en-US" sz="3800" i="1" dirty="0"/>
              <a:t>was formerly done by small bodies can nowadays be accomplished only by </a:t>
            </a:r>
            <a:r>
              <a:rPr lang="en-US" sz="3800" i="1" dirty="0" smtClean="0"/>
              <a:t>large corporations</a:t>
            </a:r>
            <a:r>
              <a:rPr lang="en-US" sz="3800" i="1" dirty="0"/>
              <a:t>. None the less, just as it is wrong to withdraw from the individual and commit to </a:t>
            </a:r>
            <a:r>
              <a:rPr lang="en-US" sz="3800" i="1" dirty="0" smtClean="0"/>
              <a:t>the community </a:t>
            </a:r>
            <a:r>
              <a:rPr lang="en-US" sz="3800" i="1" dirty="0"/>
              <a:t>at large what private enterprise and industry </a:t>
            </a:r>
            <a:r>
              <a:rPr lang="en-US" sz="3800" i="1" dirty="0" smtClean="0"/>
              <a:t>can accomplish</a:t>
            </a:r>
            <a:r>
              <a:rPr lang="en-US" sz="3800" i="1" dirty="0"/>
              <a:t>, so, too, it is an </a:t>
            </a:r>
            <a:r>
              <a:rPr lang="en-US" sz="3800" i="1" dirty="0" smtClean="0"/>
              <a:t>injustice, a </a:t>
            </a:r>
            <a:r>
              <a:rPr lang="en-US" sz="3800" i="1" dirty="0"/>
              <a:t>grave evil, and a disturbance of right order for a larger and higher organization to arrogate </a:t>
            </a:r>
            <a:r>
              <a:rPr lang="en-US" sz="3800" i="1" dirty="0" smtClean="0"/>
              <a:t>to itself </a:t>
            </a:r>
            <a:r>
              <a:rPr lang="en-US" sz="3800" i="1" dirty="0"/>
              <a:t>functions which can be performed efficiently by smaller and lower bodies. This is </a:t>
            </a:r>
            <a:r>
              <a:rPr lang="en-US" sz="3800" i="1" dirty="0" smtClean="0"/>
              <a:t>a fundamental </a:t>
            </a:r>
            <a:r>
              <a:rPr lang="en-US" sz="3800" i="1" dirty="0"/>
              <a:t>principle of </a:t>
            </a:r>
            <a:r>
              <a:rPr lang="en-US" sz="3800" i="1" dirty="0" smtClean="0"/>
              <a:t>social philosophy</a:t>
            </a:r>
            <a:r>
              <a:rPr lang="en-US" sz="3800" i="1" dirty="0"/>
              <a:t>, unshaken and unchangeable, and it retains its </a:t>
            </a:r>
            <a:r>
              <a:rPr lang="en-US" sz="3800" i="1" dirty="0" smtClean="0"/>
              <a:t>full truth </a:t>
            </a:r>
            <a:r>
              <a:rPr lang="en-US" sz="3800" i="1" dirty="0"/>
              <a:t>today. Of its very nature the true aim of all social </a:t>
            </a:r>
            <a:r>
              <a:rPr lang="en-US" sz="3800" i="1" dirty="0" smtClean="0"/>
              <a:t>activity </a:t>
            </a:r>
            <a:r>
              <a:rPr lang="en-US" sz="3800" i="1" dirty="0"/>
              <a:t>should be to help </a:t>
            </a:r>
            <a:r>
              <a:rPr lang="en-US" sz="3800" i="1" dirty="0" smtClean="0"/>
              <a:t>individual members </a:t>
            </a:r>
            <a:r>
              <a:rPr lang="en-US" sz="3800" i="1" dirty="0"/>
              <a:t>of the social body, but never to destroy or absorb them</a:t>
            </a:r>
            <a:r>
              <a:rPr lang="en-US" sz="3800" i="1" dirty="0" smtClean="0"/>
              <a:t>.”</a:t>
            </a:r>
          </a:p>
          <a:p>
            <a:pPr marL="0" indent="0">
              <a:buNone/>
            </a:pPr>
            <a:endParaRPr lang="en-US" dirty="0" smtClean="0"/>
          </a:p>
          <a:p>
            <a:pPr marL="0" indent="0">
              <a:buNone/>
            </a:pPr>
            <a:r>
              <a:rPr lang="en-US" dirty="0">
                <a:latin typeface="American Typewriter" charset="0"/>
                <a:ea typeface="American Typewriter" charset="0"/>
                <a:cs typeface="American Typewriter" charset="0"/>
              </a:rPr>
              <a:t>Pius XI, </a:t>
            </a:r>
            <a:r>
              <a:rPr lang="en-US" dirty="0" err="1">
                <a:latin typeface="American Typewriter" charset="0"/>
                <a:ea typeface="American Typewriter" charset="0"/>
                <a:cs typeface="American Typewriter" charset="0"/>
              </a:rPr>
              <a:t>Quadragesimo</a:t>
            </a:r>
            <a:r>
              <a:rPr lang="en-US" dirty="0">
                <a:latin typeface="American Typewriter" charset="0"/>
                <a:ea typeface="American Typewriter" charset="0"/>
                <a:cs typeface="American Typewriter" charset="0"/>
              </a:rPr>
              <a:t> Anno: Reconstructing the Social Order and Perfecting it Conformably to the Precepts of </a:t>
            </a:r>
            <a:r>
              <a:rPr lang="en-US" dirty="0" smtClean="0">
                <a:latin typeface="American Typewriter" charset="0"/>
                <a:ea typeface="American Typewriter" charset="0"/>
                <a:cs typeface="American Typewriter" charset="0"/>
              </a:rPr>
              <a:t>the Gospel </a:t>
            </a:r>
            <a:r>
              <a:rPr lang="en-US" dirty="0">
                <a:latin typeface="American Typewriter" charset="0"/>
                <a:ea typeface="American Typewriter" charset="0"/>
                <a:cs typeface="American Typewriter" charset="0"/>
              </a:rPr>
              <a:t>in Commemoration of </a:t>
            </a:r>
            <a:r>
              <a:rPr lang="en-US" dirty="0" smtClean="0">
                <a:latin typeface="American Typewriter" charset="0"/>
                <a:ea typeface="American Typewriter" charset="0"/>
                <a:cs typeface="American Typewriter" charset="0"/>
              </a:rPr>
              <a:t>the Fortieth </a:t>
            </a:r>
            <a:r>
              <a:rPr lang="en-US" dirty="0">
                <a:latin typeface="American Typewriter" charset="0"/>
                <a:ea typeface="American Typewriter" charset="0"/>
                <a:cs typeface="American Typewriter" charset="0"/>
              </a:rPr>
              <a:t>Anniversary of the Encyclical ‘Rerum </a:t>
            </a:r>
            <a:r>
              <a:rPr lang="en-US" dirty="0" err="1">
                <a:latin typeface="American Typewriter" charset="0"/>
                <a:ea typeface="American Typewriter" charset="0"/>
                <a:cs typeface="American Typewriter" charset="0"/>
              </a:rPr>
              <a:t>Novarum</a:t>
            </a:r>
            <a:r>
              <a:rPr lang="en-US" dirty="0">
                <a:latin typeface="American Typewriter" charset="0"/>
                <a:ea typeface="American Typewriter" charset="0"/>
                <a:cs typeface="American Typewriter" charset="0"/>
              </a:rPr>
              <a:t>’ (Australian </a:t>
            </a:r>
            <a:r>
              <a:rPr lang="en-US" dirty="0" smtClean="0">
                <a:latin typeface="American Typewriter" charset="0"/>
                <a:ea typeface="American Typewriter" charset="0"/>
                <a:cs typeface="American Typewriter" charset="0"/>
              </a:rPr>
              <a:t>Catholic Truth</a:t>
            </a:r>
            <a:r>
              <a:rPr lang="en-US" dirty="0">
                <a:latin typeface="American Typewriter" charset="0"/>
                <a:ea typeface="American Typewriter" charset="0"/>
                <a:cs typeface="American Typewriter" charset="0"/>
              </a:rPr>
              <a:t> </a:t>
            </a:r>
            <a:r>
              <a:rPr lang="en-US" dirty="0" smtClean="0">
                <a:latin typeface="American Typewriter" charset="0"/>
                <a:ea typeface="American Typewriter" charset="0"/>
                <a:cs typeface="American Typewriter" charset="0"/>
              </a:rPr>
              <a:t>Society</a:t>
            </a:r>
            <a:r>
              <a:rPr lang="en-US" dirty="0">
                <a:latin typeface="American Typewriter" charset="0"/>
                <a:ea typeface="American Typewriter" charset="0"/>
                <a:cs typeface="American Typewriter" charset="0"/>
              </a:rPr>
              <a:t>, 1931) para 79.</a:t>
            </a:r>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2142989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Subsidiarity as a core principle in Catholic social </a:t>
            </a:r>
            <a:r>
              <a:rPr lang="en-GB" dirty="0" smtClean="0"/>
              <a:t>teaching 1991</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t>“The </a:t>
            </a:r>
            <a:r>
              <a:rPr lang="en-US" i="1" dirty="0"/>
              <a:t>State must contribute to the achievement of these goals both directly and </a:t>
            </a:r>
            <a:r>
              <a:rPr lang="en-US" i="1" dirty="0" smtClean="0"/>
              <a:t>indirectly. Indirectly </a:t>
            </a:r>
            <a:r>
              <a:rPr lang="en-US" i="1" dirty="0"/>
              <a:t>and according to the principle of subsidiarity, by creating </a:t>
            </a:r>
            <a:r>
              <a:rPr lang="en-US" i="1" dirty="0" err="1"/>
              <a:t>favourable</a:t>
            </a:r>
            <a:r>
              <a:rPr lang="en-US" i="1" dirty="0"/>
              <a:t> conditions </a:t>
            </a:r>
            <a:r>
              <a:rPr lang="en-US" i="1" dirty="0" smtClean="0"/>
              <a:t>for the </a:t>
            </a:r>
            <a:r>
              <a:rPr lang="en-US" i="1" dirty="0"/>
              <a:t>free exercise of economic </a:t>
            </a:r>
            <a:r>
              <a:rPr lang="en-US" i="1" dirty="0" smtClean="0"/>
              <a:t>activity, which </a:t>
            </a:r>
            <a:r>
              <a:rPr lang="en-US" i="1" dirty="0"/>
              <a:t>will lead to abundant opportunities </a:t>
            </a:r>
            <a:r>
              <a:rPr lang="en-US" i="1" dirty="0" smtClean="0"/>
              <a:t>for employment </a:t>
            </a:r>
            <a:r>
              <a:rPr lang="en-US" i="1" dirty="0"/>
              <a:t>and sources of wealth. Directly </a:t>
            </a:r>
            <a:r>
              <a:rPr lang="en-US" i="1" dirty="0" smtClean="0"/>
              <a:t>and according </a:t>
            </a:r>
            <a:r>
              <a:rPr lang="en-US" i="1" dirty="0"/>
              <a:t>to the principle of solidarity, </a:t>
            </a:r>
            <a:r>
              <a:rPr lang="en-US" i="1" dirty="0" smtClean="0"/>
              <a:t>by defending </a:t>
            </a:r>
            <a:r>
              <a:rPr lang="en-US" i="1" dirty="0"/>
              <a:t>the weakest, by placing certain limits on the autonomy of </a:t>
            </a:r>
            <a:r>
              <a:rPr lang="en-US" i="1" dirty="0" smtClean="0"/>
              <a:t>the parties who determine </a:t>
            </a:r>
            <a:r>
              <a:rPr lang="en-US" i="1" dirty="0"/>
              <a:t>working conditions, and by ensuring in every case the necessary minimum </a:t>
            </a:r>
            <a:r>
              <a:rPr lang="en-US" i="1" dirty="0" smtClean="0"/>
              <a:t>support for </a:t>
            </a:r>
            <a:r>
              <a:rPr lang="en-US" i="1" dirty="0"/>
              <a:t>the unemployed worker</a:t>
            </a:r>
            <a:r>
              <a:rPr lang="en-US" i="1" dirty="0" smtClean="0"/>
              <a:t>.”</a:t>
            </a:r>
          </a:p>
          <a:p>
            <a:pPr marL="0" indent="0">
              <a:buNone/>
            </a:pPr>
            <a:endParaRPr lang="en-US" dirty="0"/>
          </a:p>
          <a:p>
            <a:pPr marL="0" indent="0">
              <a:buNone/>
            </a:pPr>
            <a:r>
              <a:rPr lang="en-US" sz="3100" dirty="0" smtClean="0">
                <a:latin typeface="American Typewriter" charset="0"/>
                <a:ea typeface="American Typewriter" charset="0"/>
                <a:cs typeface="American Typewriter" charset="0"/>
              </a:rPr>
              <a:t>John </a:t>
            </a:r>
            <a:r>
              <a:rPr lang="en-US" sz="3100" dirty="0">
                <a:latin typeface="American Typewriter" charset="0"/>
                <a:ea typeface="American Typewriter" charset="0"/>
                <a:cs typeface="American Typewriter" charset="0"/>
              </a:rPr>
              <a:t>Paul II, </a:t>
            </a:r>
            <a:r>
              <a:rPr lang="en-US" sz="3100" dirty="0" err="1">
                <a:latin typeface="American Typewriter" charset="0"/>
                <a:ea typeface="American Typewriter" charset="0"/>
                <a:cs typeface="American Typewriter" charset="0"/>
              </a:rPr>
              <a:t>Centesimus</a:t>
            </a:r>
            <a:r>
              <a:rPr lang="en-US" sz="3100" dirty="0">
                <a:latin typeface="American Typewriter" charset="0"/>
                <a:ea typeface="American Typewriter" charset="0"/>
                <a:cs typeface="American Typewriter" charset="0"/>
              </a:rPr>
              <a:t> </a:t>
            </a:r>
            <a:r>
              <a:rPr lang="en-US" sz="3100" dirty="0" err="1">
                <a:latin typeface="American Typewriter" charset="0"/>
                <a:ea typeface="American Typewriter" charset="0"/>
                <a:cs typeface="American Typewriter" charset="0"/>
              </a:rPr>
              <a:t>Annus</a:t>
            </a:r>
            <a:r>
              <a:rPr lang="en-US" sz="3100" dirty="0">
                <a:latin typeface="American Typewriter" charset="0"/>
                <a:ea typeface="American Typewriter" charset="0"/>
                <a:cs typeface="American Typewriter" charset="0"/>
              </a:rPr>
              <a:t>: Encyclical Letter of John Paul II (St Paul Publications, 1991) para 15.</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776567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Paul II 1991</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“By </a:t>
            </a:r>
            <a:r>
              <a:rPr lang="en-US" i="1" dirty="0"/>
              <a:t>intervening directly and depriving society of </a:t>
            </a:r>
            <a:r>
              <a:rPr lang="en-US" i="1" dirty="0" smtClean="0"/>
              <a:t>its responsibility</a:t>
            </a:r>
            <a:r>
              <a:rPr lang="en-US" i="1" dirty="0"/>
              <a:t>, the Social Assistance </a:t>
            </a:r>
            <a:r>
              <a:rPr lang="en-US" i="1" dirty="0" smtClean="0"/>
              <a:t>State leads </a:t>
            </a:r>
            <a:r>
              <a:rPr lang="en-US" i="1" dirty="0"/>
              <a:t>to a loss of human energies and an inordinate </a:t>
            </a:r>
            <a:r>
              <a:rPr lang="en-US" i="1" dirty="0" smtClean="0"/>
              <a:t>increase of </a:t>
            </a:r>
            <a:r>
              <a:rPr lang="en-US" i="1" dirty="0"/>
              <a:t>public agencies, which </a:t>
            </a:r>
            <a:r>
              <a:rPr lang="en-US" i="1" dirty="0" smtClean="0"/>
              <a:t>are dominated </a:t>
            </a:r>
            <a:r>
              <a:rPr lang="en-US" i="1" dirty="0"/>
              <a:t>more </a:t>
            </a:r>
            <a:r>
              <a:rPr lang="en-US" i="1" dirty="0" smtClean="0"/>
              <a:t>by bureaucratic </a:t>
            </a:r>
            <a:r>
              <a:rPr lang="en-US" i="1" dirty="0"/>
              <a:t>ways of thinking than by concern </a:t>
            </a:r>
            <a:r>
              <a:rPr lang="en-US" i="1" dirty="0" smtClean="0"/>
              <a:t>for serving </a:t>
            </a:r>
            <a:r>
              <a:rPr lang="en-US" i="1" dirty="0"/>
              <a:t>their </a:t>
            </a:r>
            <a:r>
              <a:rPr lang="en-US" i="1" dirty="0" smtClean="0"/>
              <a:t>clients, and </a:t>
            </a:r>
            <a:r>
              <a:rPr lang="en-US" i="1" dirty="0"/>
              <a:t>which are accompanied by an enormous increase in spending. In fact, it would appear </a:t>
            </a:r>
            <a:r>
              <a:rPr lang="en-US" i="1" dirty="0" smtClean="0"/>
              <a:t>that needs </a:t>
            </a:r>
            <a:r>
              <a:rPr lang="en-US" i="1" dirty="0"/>
              <a:t>are best understood </a:t>
            </a:r>
            <a:r>
              <a:rPr lang="en-US" i="1" dirty="0" smtClean="0"/>
              <a:t>and satisfied </a:t>
            </a:r>
            <a:r>
              <a:rPr lang="en-US" i="1" dirty="0"/>
              <a:t>by people who are closest to them </a:t>
            </a:r>
            <a:r>
              <a:rPr lang="en-US" i="1" dirty="0" smtClean="0"/>
              <a:t>and who </a:t>
            </a:r>
            <a:r>
              <a:rPr lang="en-US" i="1" dirty="0"/>
              <a:t>act </a:t>
            </a:r>
            <a:r>
              <a:rPr lang="en-US" i="1" dirty="0" smtClean="0"/>
              <a:t>as </a:t>
            </a:r>
            <a:r>
              <a:rPr lang="en-US" i="1" dirty="0" err="1" smtClean="0"/>
              <a:t>neighbours</a:t>
            </a:r>
            <a:r>
              <a:rPr lang="en-US" i="1" dirty="0" smtClean="0"/>
              <a:t> </a:t>
            </a:r>
            <a:r>
              <a:rPr lang="en-US" i="1" dirty="0"/>
              <a:t>to those in </a:t>
            </a:r>
            <a:r>
              <a:rPr lang="en-US" i="1" dirty="0" smtClean="0"/>
              <a:t>need”.</a:t>
            </a:r>
            <a:endParaRPr lang="en-US" i="1" dirty="0"/>
          </a:p>
          <a:p>
            <a:endParaRPr lang="en-GB" dirty="0"/>
          </a:p>
        </p:txBody>
      </p:sp>
    </p:spTree>
    <p:extLst>
      <p:ext uri="{BB962C8B-B14F-4D97-AF65-F5344CB8AC3E}">
        <p14:creationId xmlns:p14="http://schemas.microsoft.com/office/powerpoint/2010/main" val="203169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Social democratic states </a:t>
            </a:r>
            <a:br>
              <a:rPr lang="en-GB" dirty="0" smtClean="0"/>
            </a:br>
            <a:r>
              <a:rPr lang="en-GB" dirty="0" smtClean="0"/>
              <a:t>(Nordic countries)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State as a first resort in welfare assistance </a:t>
            </a:r>
            <a:r>
              <a:rPr lang="mr-IN" dirty="0" smtClean="0"/>
              <a:t>–</a:t>
            </a:r>
            <a:r>
              <a:rPr lang="en-GB" dirty="0" smtClean="0"/>
              <a:t> “universalism” (affinity state </a:t>
            </a:r>
            <a:r>
              <a:rPr lang="mr-IN" dirty="0" smtClean="0"/>
              <a:t>–</a:t>
            </a:r>
            <a:r>
              <a:rPr lang="en-GB" dirty="0" smtClean="0"/>
              <a:t> society)</a:t>
            </a:r>
          </a:p>
          <a:p>
            <a:r>
              <a:rPr lang="en-GB" dirty="0" smtClean="0"/>
              <a:t>Aim: abolishing inequalities (instead of only modifying them) </a:t>
            </a:r>
            <a:r>
              <a:rPr lang="mr-IN" dirty="0" smtClean="0"/>
              <a:t>–</a:t>
            </a:r>
            <a:r>
              <a:rPr lang="en-GB" dirty="0" smtClean="0"/>
              <a:t> active labour policies for bringing women into equal positions, reducing unemployment through public works </a:t>
            </a:r>
            <a:r>
              <a:rPr lang="mr-IN" dirty="0" smtClean="0"/>
              <a:t>…</a:t>
            </a:r>
            <a:endParaRPr lang="de-DE" dirty="0" smtClean="0"/>
          </a:p>
          <a:p>
            <a:r>
              <a:rPr lang="de-DE" dirty="0" smtClean="0"/>
              <a:t>Regional </a:t>
            </a:r>
            <a:r>
              <a:rPr lang="de-DE" dirty="0" err="1" smtClean="0"/>
              <a:t>equality</a:t>
            </a:r>
            <a:r>
              <a:rPr lang="de-DE" dirty="0" smtClean="0"/>
              <a:t> </a:t>
            </a:r>
            <a:r>
              <a:rPr lang="mr-IN" dirty="0" smtClean="0"/>
              <a:t>–</a:t>
            </a:r>
            <a:r>
              <a:rPr lang="de-DE" dirty="0" smtClean="0"/>
              <a:t> high </a:t>
            </a:r>
            <a:r>
              <a:rPr lang="de-DE" dirty="0" err="1" smtClean="0"/>
              <a:t>quality</a:t>
            </a:r>
            <a:r>
              <a:rPr lang="de-DE" dirty="0" smtClean="0"/>
              <a:t> </a:t>
            </a:r>
            <a:r>
              <a:rPr lang="de-DE" dirty="0" err="1" smtClean="0"/>
              <a:t>public</a:t>
            </a:r>
            <a:r>
              <a:rPr lang="de-DE" dirty="0" smtClean="0"/>
              <a:t> </a:t>
            </a:r>
            <a:r>
              <a:rPr lang="de-DE" dirty="0" err="1" smtClean="0"/>
              <a:t>services</a:t>
            </a:r>
            <a:endParaRPr lang="de-DE" dirty="0" smtClean="0"/>
          </a:p>
          <a:p>
            <a:r>
              <a:rPr lang="de-DE" dirty="0" err="1" smtClean="0"/>
              <a:t>Welfare</a:t>
            </a:r>
            <a:r>
              <a:rPr lang="de-DE" dirty="0" smtClean="0"/>
              <a:t> </a:t>
            </a:r>
            <a:r>
              <a:rPr lang="de-DE" dirty="0" err="1" smtClean="0"/>
              <a:t>transfers</a:t>
            </a:r>
            <a:r>
              <a:rPr lang="de-DE" dirty="0" smtClean="0"/>
              <a:t> not </a:t>
            </a:r>
            <a:r>
              <a:rPr lang="de-DE" dirty="0" err="1" smtClean="0"/>
              <a:t>through</a:t>
            </a:r>
            <a:r>
              <a:rPr lang="de-DE" dirty="0" smtClean="0"/>
              <a:t> private but </a:t>
            </a:r>
            <a:r>
              <a:rPr lang="de-DE" dirty="0" err="1" smtClean="0"/>
              <a:t>public</a:t>
            </a:r>
            <a:r>
              <a:rPr lang="de-DE" dirty="0" smtClean="0"/>
              <a:t> </a:t>
            </a:r>
            <a:r>
              <a:rPr lang="de-DE" dirty="0" err="1" smtClean="0"/>
              <a:t>insurance</a:t>
            </a:r>
            <a:r>
              <a:rPr lang="de-DE" dirty="0" smtClean="0"/>
              <a:t> </a:t>
            </a:r>
            <a:r>
              <a:rPr lang="de-DE" dirty="0" err="1" smtClean="0"/>
              <a:t>and</a:t>
            </a:r>
            <a:r>
              <a:rPr lang="de-DE" dirty="0" smtClean="0"/>
              <a:t> </a:t>
            </a:r>
            <a:r>
              <a:rPr lang="de-DE" dirty="0" err="1" smtClean="0"/>
              <a:t>tax</a:t>
            </a:r>
            <a:r>
              <a:rPr lang="de-DE" dirty="0" smtClean="0"/>
              <a:t> </a:t>
            </a:r>
            <a:r>
              <a:rPr lang="de-DE" dirty="0" err="1" smtClean="0"/>
              <a:t>redistribution</a:t>
            </a:r>
            <a:r>
              <a:rPr lang="de-DE" dirty="0" smtClean="0"/>
              <a:t> (</a:t>
            </a:r>
            <a:r>
              <a:rPr lang="de-DE" dirty="0" err="1" smtClean="0"/>
              <a:t>consequently</a:t>
            </a:r>
            <a:r>
              <a:rPr lang="de-DE" dirty="0" smtClean="0"/>
              <a:t> </a:t>
            </a:r>
            <a:r>
              <a:rPr lang="de-DE" dirty="0" err="1" smtClean="0"/>
              <a:t>relatively</a:t>
            </a:r>
            <a:r>
              <a:rPr lang="de-DE" dirty="0" smtClean="0"/>
              <a:t> high </a:t>
            </a:r>
            <a:r>
              <a:rPr lang="de-DE" dirty="0" err="1" smtClean="0"/>
              <a:t>taxation</a:t>
            </a:r>
            <a:r>
              <a:rPr lang="de-DE" dirty="0" smtClean="0"/>
              <a:t>)</a:t>
            </a:r>
          </a:p>
          <a:p>
            <a:endParaRPr lang="en-GB" dirty="0" smtClean="0"/>
          </a:p>
          <a:p>
            <a:endParaRPr lang="en-GB" dirty="0"/>
          </a:p>
        </p:txBody>
      </p:sp>
    </p:spTree>
    <p:extLst>
      <p:ext uri="{BB962C8B-B14F-4D97-AF65-F5344CB8AC3E}">
        <p14:creationId xmlns:p14="http://schemas.microsoft.com/office/powerpoint/2010/main" val="155002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women in factories</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120" b="120"/>
          <a:stretch>
            <a:fillRect/>
          </a:stretch>
        </p:blipFill>
        <p:spPr bwMode="auto">
          <a:prstGeom prst="rect">
            <a:avLst/>
          </a:prstGeom>
          <a:noFill/>
          <a:ln>
            <a:noFill/>
          </a:ln>
        </p:spPr>
      </p:pic>
    </p:spTree>
    <p:extLst>
      <p:ext uri="{BB962C8B-B14F-4D97-AF65-F5344CB8AC3E}">
        <p14:creationId xmlns:p14="http://schemas.microsoft.com/office/powerpoint/2010/main" val="2168885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Emphasis on equality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mr-IN" dirty="0" smtClean="0"/>
              <a:t>…</a:t>
            </a:r>
            <a:r>
              <a:rPr lang="en-US" i="1" dirty="0" smtClean="0"/>
              <a:t>there </a:t>
            </a:r>
            <a:r>
              <a:rPr lang="en-US" i="1" dirty="0"/>
              <a:t>is a passion </a:t>
            </a:r>
            <a:r>
              <a:rPr lang="en-US" i="1" dirty="0" smtClean="0"/>
              <a:t>for equality</a:t>
            </a:r>
            <a:r>
              <a:rPr lang="en-US" i="1" dirty="0"/>
              <a:t>. But </a:t>
            </a:r>
            <a:r>
              <a:rPr lang="en-US" i="1" dirty="0" smtClean="0"/>
              <a:t>this attitude </a:t>
            </a:r>
            <a:r>
              <a:rPr lang="en-US" i="1" dirty="0"/>
              <a:t>was present long before the welfare state began. It is a </a:t>
            </a:r>
            <a:r>
              <a:rPr lang="en-US" i="1" dirty="0" smtClean="0"/>
              <a:t>substantial part </a:t>
            </a:r>
            <a:r>
              <a:rPr lang="en-US" i="1" dirty="0"/>
              <a:t>of our cultural heritage; it is in our blood. The welfare state did not create this </a:t>
            </a:r>
            <a:r>
              <a:rPr lang="en-US" i="1" dirty="0" smtClean="0"/>
              <a:t>passion for </a:t>
            </a:r>
            <a:r>
              <a:rPr lang="en-US" i="1" dirty="0"/>
              <a:t>equality, but rather is itself an economic, social, cultural, and organizational </a:t>
            </a:r>
            <a:r>
              <a:rPr lang="en-US" i="1" dirty="0" smtClean="0"/>
              <a:t>expression of </a:t>
            </a:r>
            <a:r>
              <a:rPr lang="en-US" i="1" dirty="0"/>
              <a:t>efforts to promote </a:t>
            </a:r>
            <a:r>
              <a:rPr lang="en-US" i="1" dirty="0" smtClean="0"/>
              <a:t>it” </a:t>
            </a:r>
          </a:p>
          <a:p>
            <a:pPr marL="0" indent="0">
              <a:buNone/>
            </a:pPr>
            <a:r>
              <a:rPr lang="en-US" dirty="0" smtClean="0"/>
              <a:t>(</a:t>
            </a:r>
            <a:r>
              <a:rPr lang="en-US" dirty="0"/>
              <a:t>Andersen 1984: 110f.)</a:t>
            </a:r>
          </a:p>
        </p:txBody>
      </p:sp>
    </p:spTree>
    <p:extLst>
      <p:ext uri="{BB962C8B-B14F-4D97-AF65-F5344CB8AC3E}">
        <p14:creationId xmlns:p14="http://schemas.microsoft.com/office/powerpoint/2010/main" val="1167592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4" y="203386"/>
            <a:ext cx="8229600" cy="854075"/>
          </a:xfrm>
        </p:spPr>
        <p:txBody>
          <a:bodyPr>
            <a:noAutofit/>
          </a:bodyPr>
          <a:lstStyle/>
          <a:p>
            <a:r>
              <a:rPr lang="en-US" sz="3600" dirty="0"/>
              <a:t>The Welfare State as a System Stratification</a:t>
            </a:r>
            <a:br>
              <a:rPr lang="en-US" sz="3600" dirty="0"/>
            </a:br>
            <a:endParaRPr lang="en-GB" sz="3600" dirty="0"/>
          </a:p>
        </p:txBody>
      </p:sp>
      <p:sp>
        <p:nvSpPr>
          <p:cNvPr id="4" name="Rectangle 3"/>
          <p:cNvSpPr/>
          <p:nvPr/>
        </p:nvSpPr>
        <p:spPr>
          <a:xfrm>
            <a:off x="522514" y="1057461"/>
            <a:ext cx="8087096" cy="5324535"/>
          </a:xfrm>
          <a:prstGeom prst="rect">
            <a:avLst/>
          </a:prstGeom>
        </p:spPr>
        <p:txBody>
          <a:bodyPr wrap="square">
            <a:spAutoFit/>
          </a:bodyPr>
          <a:lstStyle/>
          <a:p>
            <a:r>
              <a:rPr lang="en-US" sz="2000" dirty="0">
                <a:latin typeface="Helvetica" charset="0"/>
              </a:rPr>
              <a:t>The welfare state, stratification system in its own right (social policy</a:t>
            </a:r>
          </a:p>
          <a:p>
            <a:r>
              <a:rPr lang="en-US" sz="2000" dirty="0">
                <a:latin typeface="Helvetica" charset="0"/>
              </a:rPr>
              <a:t>address problems of stratification but also produce it)</a:t>
            </a:r>
          </a:p>
          <a:p>
            <a:pPr marL="285750" indent="-285750">
              <a:buFont typeface="Arial" charset="0"/>
              <a:buChar char="•"/>
            </a:pPr>
            <a:r>
              <a:rPr lang="en-US" sz="2000" dirty="0" smtClean="0">
                <a:latin typeface="Helvetica" charset="0"/>
              </a:rPr>
              <a:t>The </a:t>
            </a:r>
            <a:r>
              <a:rPr lang="en-US" sz="2000" dirty="0">
                <a:latin typeface="Helvetica" charset="0"/>
              </a:rPr>
              <a:t>social-insurance model promoted by conservative reformer was </a:t>
            </a:r>
            <a:r>
              <a:rPr lang="en-US" sz="2000" dirty="0" smtClean="0">
                <a:latin typeface="Helvetica" charset="0"/>
              </a:rPr>
              <a:t>also explicitly </a:t>
            </a:r>
            <a:r>
              <a:rPr lang="en-US" sz="2000" dirty="0">
                <a:latin typeface="Helvetica" charset="0"/>
              </a:rPr>
              <a:t>a form of class politic, it sought to </a:t>
            </a:r>
            <a:r>
              <a:rPr lang="en-US" sz="2000" dirty="0" smtClean="0">
                <a:latin typeface="Helvetica" charset="0"/>
              </a:rPr>
              <a:t>achieve:</a:t>
            </a:r>
          </a:p>
          <a:p>
            <a:r>
              <a:rPr lang="en-US" sz="2000" dirty="0">
                <a:latin typeface="Helvetica" charset="0"/>
              </a:rPr>
              <a:t>	</a:t>
            </a:r>
            <a:r>
              <a:rPr lang="en-US" sz="2000" dirty="0" smtClean="0">
                <a:latin typeface="Helvetica" charset="0"/>
              </a:rPr>
              <a:t>- 1st </a:t>
            </a:r>
            <a:r>
              <a:rPr lang="en-US" sz="2000" dirty="0">
                <a:latin typeface="Helvetica" charset="0"/>
              </a:rPr>
              <a:t>it is set to consolidate division among wage-earners by </a:t>
            </a:r>
            <a:r>
              <a:rPr lang="en-US" sz="2000" dirty="0" smtClean="0">
                <a:latin typeface="Helvetica" charset="0"/>
              </a:rPr>
              <a:t>legislating distinct programs </a:t>
            </a:r>
            <a:r>
              <a:rPr lang="en-US" sz="2000" dirty="0">
                <a:latin typeface="Helvetica" charset="0"/>
              </a:rPr>
              <a:t>for different class and status groups, each with its own unique set </a:t>
            </a:r>
            <a:r>
              <a:rPr lang="en-US" sz="2000" dirty="0" smtClean="0">
                <a:latin typeface="Helvetica" charset="0"/>
              </a:rPr>
              <a:t>of rights </a:t>
            </a:r>
            <a:r>
              <a:rPr lang="en-US" sz="2000" dirty="0">
                <a:latin typeface="Helvetica" charset="0"/>
              </a:rPr>
              <a:t>and privileges.</a:t>
            </a:r>
          </a:p>
          <a:p>
            <a:r>
              <a:rPr lang="en-US" sz="2000" dirty="0" smtClean="0">
                <a:latin typeface="Helvetica" charset="0"/>
              </a:rPr>
              <a:t>        - 2nd </a:t>
            </a:r>
            <a:r>
              <a:rPr lang="en-US" sz="2000" dirty="0">
                <a:latin typeface="Helvetica" charset="0"/>
              </a:rPr>
              <a:t>was to tie the loyalties of individual’s to monarchy or central state authority</a:t>
            </a:r>
          </a:p>
          <a:p>
            <a:pPr marL="285750" indent="-285750">
              <a:buFont typeface="Arial" charset="0"/>
              <a:buChar char="•"/>
            </a:pPr>
            <a:r>
              <a:rPr lang="en-US" sz="2000" dirty="0" smtClean="0">
                <a:latin typeface="Helvetica" charset="0"/>
              </a:rPr>
              <a:t>The </a:t>
            </a:r>
            <a:r>
              <a:rPr lang="en-US" sz="2000" dirty="0">
                <a:latin typeface="Helvetica" charset="0"/>
              </a:rPr>
              <a:t>state-corporatist model was the establishment of </a:t>
            </a:r>
            <a:r>
              <a:rPr lang="en-US" sz="2000" dirty="0" smtClean="0">
                <a:latin typeface="Helvetica" charset="0"/>
              </a:rPr>
              <a:t>particularly privileged </a:t>
            </a:r>
            <a:r>
              <a:rPr lang="en-US" sz="2000" dirty="0">
                <a:latin typeface="Helvetica" charset="0"/>
              </a:rPr>
              <a:t>welfare provisions for civil services (rewarding loyalty to </a:t>
            </a:r>
            <a:r>
              <a:rPr lang="en-US" sz="2000" dirty="0" smtClean="0">
                <a:latin typeface="Helvetica" charset="0"/>
              </a:rPr>
              <a:t>the state</a:t>
            </a:r>
            <a:r>
              <a:rPr lang="en-US" sz="2000" dirty="0">
                <a:latin typeface="Helvetica" charset="0"/>
              </a:rPr>
              <a:t>) and it was a way of demarcating this group’s exalted social status</a:t>
            </a:r>
          </a:p>
          <a:p>
            <a:pPr marL="285750" indent="-285750">
              <a:buFont typeface="Arial" charset="0"/>
              <a:buChar char="•"/>
            </a:pPr>
            <a:r>
              <a:rPr lang="en-US" sz="2000" dirty="0" smtClean="0">
                <a:latin typeface="Helvetica" charset="0"/>
              </a:rPr>
              <a:t>The </a:t>
            </a:r>
            <a:r>
              <a:rPr lang="en-US" sz="2000" dirty="0">
                <a:latin typeface="Helvetica" charset="0"/>
              </a:rPr>
              <a:t>universalistic system promotes equality of status. All citizens </a:t>
            </a:r>
            <a:r>
              <a:rPr lang="en-US" sz="2000" dirty="0" smtClean="0">
                <a:latin typeface="Helvetica" charset="0"/>
              </a:rPr>
              <a:t>are endowed </a:t>
            </a:r>
            <a:r>
              <a:rPr lang="en-US" sz="2000" dirty="0">
                <a:latin typeface="Helvetica" charset="0"/>
              </a:rPr>
              <a:t>with similar rights, irrespective of class or market. It also </a:t>
            </a:r>
            <a:r>
              <a:rPr lang="en-US" sz="2000" dirty="0" smtClean="0">
                <a:latin typeface="Helvetica" charset="0"/>
              </a:rPr>
              <a:t>turns a </a:t>
            </a:r>
            <a:r>
              <a:rPr lang="en-US" sz="2000" dirty="0">
                <a:latin typeface="Helvetica" charset="0"/>
              </a:rPr>
              <a:t>dualism: The poor rely on the state and the reminder on the market</a:t>
            </a:r>
            <a:r>
              <a:rPr lang="en-US" dirty="0">
                <a:solidFill>
                  <a:srgbClr val="5B3028"/>
                </a:solidFill>
                <a:latin typeface="Helvetica" charset="0"/>
              </a:rPr>
              <a:t>.</a:t>
            </a:r>
            <a:endParaRPr lang="en-US" dirty="0">
              <a:solidFill>
                <a:srgbClr val="5B3028"/>
              </a:solidFill>
              <a:effectLst/>
              <a:latin typeface="Helvetica" charset="0"/>
            </a:endParaRPr>
          </a:p>
        </p:txBody>
      </p:sp>
    </p:spTree>
    <p:extLst>
      <p:ext uri="{BB962C8B-B14F-4D97-AF65-F5344CB8AC3E}">
        <p14:creationId xmlns:p14="http://schemas.microsoft.com/office/powerpoint/2010/main" val="626562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e-DE" altLang="en-US"/>
              <a:t>3 modern versions of citizenship</a:t>
            </a:r>
          </a:p>
        </p:txBody>
      </p:sp>
      <p:sp>
        <p:nvSpPr>
          <p:cNvPr id="3" name="Inhaltsplatzhalter 2"/>
          <p:cNvSpPr>
            <a:spLocks noGrp="1"/>
          </p:cNvSpPr>
          <p:nvPr>
            <p:ph idx="1"/>
          </p:nvPr>
        </p:nvSpPr>
        <p:spPr>
          <a:xfrm>
            <a:off x="457200" y="1174750"/>
            <a:ext cx="8229600" cy="5683250"/>
          </a:xfrm>
        </p:spPr>
        <p:txBody>
          <a:bodyPr>
            <a:normAutofit/>
          </a:bodyPr>
          <a:lstStyle/>
          <a:p>
            <a:pPr marL="514350" indent="-514350" eaLnBrk="1" hangingPunct="1">
              <a:lnSpc>
                <a:spcPct val="80000"/>
              </a:lnSpc>
              <a:buFont typeface="Calibri" charset="0"/>
              <a:buAutoNum type="arabicPeriod"/>
            </a:pPr>
            <a:r>
              <a:rPr lang="en-GB" altLang="en-US" sz="2100" u="sng"/>
              <a:t>civic-republican - </a:t>
            </a:r>
            <a:r>
              <a:rPr lang="en-GB" altLang="en-US" sz="2100"/>
              <a:t>emphasis on </a:t>
            </a:r>
            <a:r>
              <a:rPr lang="en-GB" altLang="en-US" sz="2100" b="1"/>
              <a:t>community </a:t>
            </a:r>
            <a:r>
              <a:rPr lang="en-GB" altLang="en-US" sz="2100"/>
              <a:t> (sense of community at the civil society level and nation as embodiment of community). Citizens are dutiful members of a culturally distinct community whom the state protects and educates by infusing them with values; they in turn are willing to sacrifice their lives if necessary.</a:t>
            </a:r>
            <a:endParaRPr lang="de-DE" altLang="en-US" sz="2100"/>
          </a:p>
          <a:p>
            <a:pPr marL="514350" indent="-514350" eaLnBrk="1" hangingPunct="1">
              <a:lnSpc>
                <a:spcPct val="80000"/>
              </a:lnSpc>
              <a:buFont typeface="Calibri" charset="0"/>
              <a:buAutoNum type="arabicPeriod"/>
            </a:pPr>
            <a:r>
              <a:rPr lang="en-GB" altLang="en-US" sz="2000" u="sng"/>
              <a:t>liberal tradition of citizenship</a:t>
            </a:r>
            <a:endParaRPr lang="de-DE" altLang="en-US" sz="2000"/>
          </a:p>
          <a:p>
            <a:pPr marL="971550" lvl="1" indent="-514350" eaLnBrk="1" hangingPunct="1">
              <a:lnSpc>
                <a:spcPct val="80000"/>
              </a:lnSpc>
              <a:buFont typeface="Calibri" charset="0"/>
              <a:buAutoNum type="alphaLcParenR"/>
            </a:pPr>
            <a:r>
              <a:rPr lang="en-GB" altLang="en-US" sz="2100"/>
              <a:t>the </a:t>
            </a:r>
            <a:r>
              <a:rPr lang="en-GB" altLang="en-US" sz="2100" u="sng"/>
              <a:t>libertarian form </a:t>
            </a:r>
            <a:r>
              <a:rPr lang="en-GB" altLang="en-US" sz="2100"/>
              <a:t>- emphasises the </a:t>
            </a:r>
            <a:r>
              <a:rPr lang="en-GB" altLang="en-US" sz="2100" b="1"/>
              <a:t>freedom </a:t>
            </a:r>
            <a:r>
              <a:rPr lang="en-GB" altLang="en-US" sz="2100"/>
              <a:t>of the individual citizen and his right to be unencumbered by the state (unless he transgresses the law or challenges the arrangement of freedom guaranteed by the state); citizens are private individuals, free to be different and to arrange their own affairs largely by ‘playing the market’;</a:t>
            </a:r>
            <a:endParaRPr lang="de-DE" altLang="en-US" sz="2100"/>
          </a:p>
          <a:p>
            <a:pPr marL="971550" lvl="1" indent="-514350" eaLnBrk="1" hangingPunct="1">
              <a:lnSpc>
                <a:spcPct val="80000"/>
              </a:lnSpc>
              <a:buFont typeface="Calibri" charset="0"/>
              <a:buAutoNum type="alphaLcParenR"/>
            </a:pPr>
            <a:r>
              <a:rPr lang="en-GB" altLang="en-US" sz="2100"/>
              <a:t>the </a:t>
            </a:r>
            <a:r>
              <a:rPr lang="en-GB" altLang="en-US" sz="2100" u="sng"/>
              <a:t>social-democratic form </a:t>
            </a:r>
            <a:r>
              <a:rPr lang="en-GB" altLang="en-US" sz="2100"/>
              <a:t>- emphasises the freedom of the citizen to be </a:t>
            </a:r>
            <a:r>
              <a:rPr lang="en-GB" altLang="en-US" sz="2100" b="1"/>
              <a:t>equal </a:t>
            </a:r>
            <a:r>
              <a:rPr lang="en-GB" altLang="en-US" sz="2100"/>
              <a:t>in his or her relationship to the state and hence also to each other, at least as far as the satisfaction of basic human needs is concerned. Citizens contract the state to ensure not only fairness but also equality and therefore invest heavily, e.g. by means of taxes, in a powerful, stable and efficient state. </a:t>
            </a:r>
            <a:endParaRPr lang="de-DE" altLang="en-US" sz="2100"/>
          </a:p>
          <a:p>
            <a:pPr marL="514350" indent="-514350" eaLnBrk="1" hangingPunct="1">
              <a:lnSpc>
                <a:spcPct val="80000"/>
              </a:lnSpc>
              <a:buFont typeface="Arial" charset="0"/>
              <a:buNone/>
            </a:pPr>
            <a:endParaRPr lang="de-DE" altLang="en-US" sz="2000"/>
          </a:p>
        </p:txBody>
      </p:sp>
    </p:spTree>
    <p:extLst>
      <p:ext uri="{BB962C8B-B14F-4D97-AF65-F5344CB8AC3E}">
        <p14:creationId xmlns:p14="http://schemas.microsoft.com/office/powerpoint/2010/main" val="16578879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Different </a:t>
            </a:r>
            <a:r>
              <a:rPr lang="de-DE" dirty="0" err="1" smtClean="0"/>
              <a:t>forms</a:t>
            </a:r>
            <a:r>
              <a:rPr lang="de-DE" dirty="0" smtClean="0"/>
              <a:t> </a:t>
            </a:r>
            <a:r>
              <a:rPr lang="de-DE" dirty="0" err="1" smtClean="0"/>
              <a:t>of</a:t>
            </a:r>
            <a:r>
              <a:rPr lang="de-DE" dirty="0" smtClean="0"/>
              <a:t> </a:t>
            </a:r>
            <a:r>
              <a:rPr lang="de-DE" dirty="0" err="1" smtClean="0"/>
              <a:t>citizenship</a:t>
            </a:r>
            <a:endParaRPr lang="de-DE" dirty="0"/>
          </a:p>
        </p:txBody>
      </p:sp>
      <p:graphicFrame>
        <p:nvGraphicFramePr>
          <p:cNvPr id="4" name="Inhaltsplatzhalter 3"/>
          <p:cNvGraphicFramePr>
            <a:graphicFrameLocks noGrp="1"/>
          </p:cNvGraphicFramePr>
          <p:nvPr>
            <p:ph idx="1"/>
            <p:extLst/>
          </p:nvPr>
        </p:nvGraphicFramePr>
        <p:xfrm>
          <a:off x="457200" y="1600198"/>
          <a:ext cx="8229600" cy="4549706"/>
        </p:xfrm>
        <a:graphic>
          <a:graphicData uri="http://schemas.openxmlformats.org/drawingml/2006/table">
            <a:tbl>
              <a:tblPr firstRow="1" bandRow="1">
                <a:tableStyleId>{5C22544A-7EE6-4342-B048-85BDC9FD1C3A}</a:tableStyleId>
              </a:tblPr>
              <a:tblGrid>
                <a:gridCol w="2743200"/>
                <a:gridCol w="2743200"/>
                <a:gridCol w="2743200"/>
              </a:tblGrid>
              <a:tr h="449430">
                <a:tc>
                  <a:txBody>
                    <a:bodyPr/>
                    <a:lstStyle/>
                    <a:p>
                      <a:r>
                        <a:rPr lang="en-GB" sz="2000" dirty="0" smtClean="0"/>
                        <a:t>concept</a:t>
                      </a:r>
                      <a:endParaRPr lang="en-GB" sz="2000" dirty="0"/>
                    </a:p>
                  </a:txBody>
                  <a:tcPr/>
                </a:tc>
                <a:tc>
                  <a:txBody>
                    <a:bodyPr/>
                    <a:lstStyle/>
                    <a:p>
                      <a:r>
                        <a:rPr lang="en-GB" sz="2000" dirty="0" smtClean="0"/>
                        <a:t>origin</a:t>
                      </a:r>
                      <a:endParaRPr lang="en-GB" sz="2000" dirty="0"/>
                    </a:p>
                  </a:txBody>
                  <a:tcPr/>
                </a:tc>
                <a:tc>
                  <a:txBody>
                    <a:bodyPr/>
                    <a:lstStyle/>
                    <a:p>
                      <a:r>
                        <a:rPr lang="en-GB" sz="2000" dirty="0" smtClean="0"/>
                        <a:t>characteristics</a:t>
                      </a:r>
                      <a:endParaRPr lang="en-GB" sz="2000" dirty="0"/>
                    </a:p>
                  </a:txBody>
                  <a:tcPr/>
                </a:tc>
              </a:tr>
              <a:tr h="4100276">
                <a:tc>
                  <a:txBody>
                    <a:bodyPr/>
                    <a:lstStyle/>
                    <a:p>
                      <a:r>
                        <a:rPr lang="en-GB" sz="2000" dirty="0" smtClean="0"/>
                        <a:t>political citizenship</a:t>
                      </a:r>
                      <a:endParaRPr lang="en-GB" sz="2000" dirty="0"/>
                    </a:p>
                  </a:txBody>
                  <a:tcPr/>
                </a:tc>
                <a:tc>
                  <a:txBody>
                    <a:bodyPr/>
                    <a:lstStyle/>
                    <a:p>
                      <a:r>
                        <a:rPr lang="de-DE" sz="2000" b="0" i="0" u="none" strike="noStrike" kern="1200" baseline="0" dirty="0" err="1" smtClean="0">
                          <a:solidFill>
                            <a:schemeClr val="dk1"/>
                          </a:solidFill>
                          <a:latin typeface="+mn-lt"/>
                          <a:ea typeface="+mn-ea"/>
                          <a:cs typeface="+mn-cs"/>
                        </a:rPr>
                        <a:t>Originated</a:t>
                      </a:r>
                      <a:r>
                        <a:rPr lang="de-DE" sz="2000" b="0" i="0" u="none" strike="noStrike" kern="1200" baseline="0" dirty="0" smtClean="0">
                          <a:solidFill>
                            <a:schemeClr val="dk1"/>
                          </a:solidFill>
                          <a:latin typeface="+mn-lt"/>
                          <a:ea typeface="+mn-ea"/>
                          <a:cs typeface="+mn-cs"/>
                        </a:rPr>
                        <a:t> in </a:t>
                      </a:r>
                      <a:r>
                        <a:rPr lang="de-DE" sz="2000" b="0" i="0" u="none" strike="noStrike" kern="1200" baseline="0" dirty="0" err="1" smtClean="0">
                          <a:solidFill>
                            <a:schemeClr val="dk1"/>
                          </a:solidFill>
                          <a:latin typeface="+mn-lt"/>
                          <a:ea typeface="+mn-ea"/>
                          <a:cs typeface="+mn-cs"/>
                        </a:rPr>
                        <a:t>ancient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Greece</a:t>
                      </a:r>
                      <a:r>
                        <a:rPr lang="de-DE" sz="2000" b="0" i="0" u="none" strike="noStrike" kern="1200" baseline="0" dirty="0" smtClean="0">
                          <a:solidFill>
                            <a:schemeClr val="dk1"/>
                          </a:solidFill>
                          <a:latin typeface="+mn-lt"/>
                          <a:ea typeface="+mn-ea"/>
                          <a:cs typeface="+mn-cs"/>
                        </a:rPr>
                        <a:t> (4 BCE) </a:t>
                      </a:r>
                      <a:r>
                        <a:rPr lang="de-DE" sz="2000" b="0" i="0" u="none" strike="noStrike" kern="1200" baseline="0" dirty="0" err="1" smtClean="0">
                          <a:solidFill>
                            <a:schemeClr val="dk1"/>
                          </a:solidFill>
                          <a:latin typeface="+mn-lt"/>
                          <a:ea typeface="+mn-ea"/>
                          <a:cs typeface="+mn-cs"/>
                        </a:rPr>
                        <a:t>based</a:t>
                      </a:r>
                      <a:r>
                        <a:rPr lang="de-DE" sz="2000" b="0" i="0" u="none" strike="noStrike" kern="1200" baseline="0" dirty="0" smtClean="0">
                          <a:solidFill>
                            <a:schemeClr val="dk1"/>
                          </a:solidFill>
                          <a:latin typeface="+mn-lt"/>
                          <a:ea typeface="+mn-ea"/>
                          <a:cs typeface="+mn-cs"/>
                        </a:rPr>
                        <a:t> on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notion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political</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freedom</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re-emerged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from</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struggles</a:t>
                      </a:r>
                      <a:r>
                        <a:rPr lang="de-DE" sz="2000" b="0" i="0" u="none" strike="noStrike" kern="1200" baseline="0" dirty="0" smtClean="0">
                          <a:solidFill>
                            <a:schemeClr val="dk1"/>
                          </a:solidFill>
                          <a:latin typeface="+mn-lt"/>
                          <a:ea typeface="+mn-ea"/>
                          <a:cs typeface="+mn-cs"/>
                        </a:rPr>
                        <a:t> in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19th-century Europe </a:t>
                      </a:r>
                      <a:endParaRPr lang="en-GB" sz="2000" dirty="0"/>
                    </a:p>
                  </a:txBody>
                  <a:tcPr/>
                </a:tc>
                <a:tc>
                  <a:txBody>
                    <a:bodyPr/>
                    <a:lstStyle/>
                    <a:p>
                      <a:r>
                        <a:rPr lang="en-GB" sz="2000" dirty="0" smtClean="0"/>
                        <a:t>Based on Aristotle’s underlying principle of democracy and freedom (i.e. only in a democracy the citizens can have a share in freedom); Modern emphasis is on the right to participate in the exercise of political power. Women, minorities and the poor have waged battle to gain universal suffrage</a:t>
                      </a:r>
                      <a:endParaRPr lang="en-GB" sz="2000" dirty="0"/>
                    </a:p>
                  </a:txBody>
                  <a:tcPr/>
                </a:tc>
              </a:tr>
            </a:tbl>
          </a:graphicData>
        </a:graphic>
      </p:graphicFrame>
    </p:spTree>
    <p:extLst>
      <p:ext uri="{BB962C8B-B14F-4D97-AF65-F5344CB8AC3E}">
        <p14:creationId xmlns:p14="http://schemas.microsoft.com/office/powerpoint/2010/main" val="14841629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sz="2000" dirty="0" smtClean="0"/>
                        <a:t>concept</a:t>
                      </a:r>
                      <a:endParaRPr lang="en-GB" sz="2000" dirty="0"/>
                    </a:p>
                  </a:txBody>
                  <a:tcPr/>
                </a:tc>
                <a:tc>
                  <a:txBody>
                    <a:bodyPr/>
                    <a:lstStyle/>
                    <a:p>
                      <a:r>
                        <a:rPr lang="en-GB" sz="2000" dirty="0" smtClean="0"/>
                        <a:t>origin</a:t>
                      </a:r>
                      <a:endParaRPr lang="en-GB" sz="2000" dirty="0"/>
                    </a:p>
                  </a:txBody>
                  <a:tcPr/>
                </a:tc>
                <a:tc>
                  <a:txBody>
                    <a:bodyPr/>
                    <a:lstStyle/>
                    <a:p>
                      <a:r>
                        <a:rPr lang="en-GB" sz="2000" dirty="0" smtClean="0"/>
                        <a:t>characteristics</a:t>
                      </a:r>
                      <a:endParaRPr lang="en-GB" sz="2000" dirty="0"/>
                    </a:p>
                  </a:txBody>
                  <a:tcPr/>
                </a:tc>
              </a:tr>
              <a:tr h="370840">
                <a:tc>
                  <a:txBody>
                    <a:bodyPr/>
                    <a:lstStyle/>
                    <a:p>
                      <a:r>
                        <a:rPr lang="en-GB" sz="2000" dirty="0" smtClean="0"/>
                        <a:t>civil citizenship</a:t>
                      </a:r>
                      <a:endParaRPr lang="en-GB" sz="2000" dirty="0"/>
                    </a:p>
                  </a:txBody>
                  <a:tcPr/>
                </a:tc>
                <a:tc>
                  <a:txBody>
                    <a:bodyPr/>
                    <a:lstStyle/>
                    <a:p>
                      <a:pPr algn="just"/>
                      <a:r>
                        <a:rPr lang="de-DE" sz="2000" b="0" i="0" u="none" strike="noStrike" kern="1200" baseline="0" dirty="0" err="1" smtClean="0">
                          <a:solidFill>
                            <a:schemeClr val="dk1"/>
                          </a:solidFill>
                          <a:latin typeface="+mn-lt"/>
                          <a:ea typeface="+mn-ea"/>
                          <a:cs typeface="+mn-cs"/>
                        </a:rPr>
                        <a:t>Citizenship</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institution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monarchy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took</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form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 </a:t>
                      </a:r>
                      <a:r>
                        <a:rPr lang="de-DE" sz="2000" b="0" i="0" u="none" strike="noStrike" kern="1200" baseline="0" dirty="0" err="1" smtClean="0">
                          <a:solidFill>
                            <a:schemeClr val="dk1"/>
                          </a:solidFill>
                          <a:latin typeface="+mn-lt"/>
                          <a:ea typeface="+mn-ea"/>
                          <a:cs typeface="+mn-cs"/>
                        </a:rPr>
                        <a:t>social</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contract</a:t>
                      </a:r>
                      <a:r>
                        <a:rPr lang="de-DE" sz="2000" b="0" i="0" u="none" strike="noStrike" kern="1200" baseline="0" dirty="0" smtClean="0">
                          <a:solidFill>
                            <a:schemeClr val="dk1"/>
                          </a:solidFill>
                          <a:latin typeface="+mn-lt"/>
                          <a:ea typeface="+mn-ea"/>
                          <a:cs typeface="+mn-cs"/>
                        </a:rPr>
                        <a:t> (Samuel, 1030 BCE)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was </a:t>
                      </a:r>
                      <a:r>
                        <a:rPr lang="de-DE" sz="2000" b="0" i="0" u="none" strike="noStrike" kern="1200" baseline="0" dirty="0" err="1" smtClean="0">
                          <a:solidFill>
                            <a:schemeClr val="dk1"/>
                          </a:solidFill>
                          <a:latin typeface="+mn-lt"/>
                          <a:ea typeface="+mn-ea"/>
                          <a:cs typeface="+mn-cs"/>
                        </a:rPr>
                        <a:t>later</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shaped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by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writings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Locke (1689), Rousseau (1762), Hobbes (1651) </a:t>
                      </a:r>
                      <a:r>
                        <a:rPr lang="de-DE" sz="2000" b="0" i="0" u="none" strike="noStrike" kern="1200" baseline="3000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Based</a:t>
                      </a:r>
                      <a:r>
                        <a:rPr lang="de-DE" sz="2000" b="0" i="0" u="none" strike="noStrike" kern="1200" baseline="0" dirty="0" smtClean="0">
                          <a:solidFill>
                            <a:schemeClr val="dk1"/>
                          </a:solidFill>
                          <a:latin typeface="+mn-lt"/>
                          <a:ea typeface="+mn-ea"/>
                          <a:cs typeface="+mn-cs"/>
                        </a:rPr>
                        <a:t> on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notion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obligation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duties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rights</a:t>
                      </a:r>
                      <a:r>
                        <a:rPr lang="de-DE" sz="2000" b="0" i="0" u="none" strike="noStrike" kern="1200" baseline="0" dirty="0" smtClean="0">
                          <a:solidFill>
                            <a:schemeClr val="dk1"/>
                          </a:solidFill>
                          <a:latin typeface="+mn-lt"/>
                          <a:ea typeface="+mn-ea"/>
                          <a:cs typeface="+mn-cs"/>
                        </a:rPr>
                        <a:t>) </a:t>
                      </a:r>
                      <a:endParaRPr lang="en-GB" sz="2000" dirty="0"/>
                    </a:p>
                  </a:txBody>
                  <a:tcPr/>
                </a:tc>
                <a:tc>
                  <a:txBody>
                    <a:bodyPr/>
                    <a:lstStyle/>
                    <a:p>
                      <a:r>
                        <a:rPr lang="de-DE" sz="2000" b="0" i="0" u="none" strike="noStrike" kern="1200" baseline="0" dirty="0" smtClean="0">
                          <a:solidFill>
                            <a:schemeClr val="dk1"/>
                          </a:solidFill>
                          <a:latin typeface="+mn-lt"/>
                          <a:ea typeface="+mn-ea"/>
                          <a:cs typeface="+mn-cs"/>
                        </a:rPr>
                        <a:t>‘</a:t>
                      </a:r>
                      <a:r>
                        <a:rPr lang="de-DE" sz="2000" b="0" i="0" u="none" strike="noStrike" kern="1200" baseline="0" dirty="0" err="1" smtClean="0">
                          <a:solidFill>
                            <a:schemeClr val="dk1"/>
                          </a:solidFill>
                          <a:latin typeface="+mn-lt"/>
                          <a:ea typeface="+mn-ea"/>
                          <a:cs typeface="+mn-cs"/>
                        </a:rPr>
                        <a:t>Sovereign</a:t>
                      </a:r>
                      <a:r>
                        <a:rPr lang="de-DE" sz="2000" b="0" i="0" u="none" strike="noStrike" kern="1200" baseline="0" dirty="0" smtClean="0">
                          <a:solidFill>
                            <a:schemeClr val="dk1"/>
                          </a:solidFill>
                          <a:latin typeface="+mn-lt"/>
                          <a:ea typeface="+mn-ea"/>
                          <a:cs typeface="+mn-cs"/>
                        </a:rPr>
                        <a:t> will’ </a:t>
                      </a:r>
                      <a:r>
                        <a:rPr lang="de-DE" sz="2000" b="0" i="0" u="none" strike="noStrike" kern="1200" baseline="0" dirty="0" err="1" smtClean="0">
                          <a:solidFill>
                            <a:schemeClr val="dk1"/>
                          </a:solidFill>
                          <a:latin typeface="+mn-lt"/>
                          <a:ea typeface="+mn-ea"/>
                          <a:cs typeface="+mn-cs"/>
                        </a:rPr>
                        <a:t>is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contrast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which</a:t>
                      </a:r>
                      <a:r>
                        <a:rPr lang="de-DE" sz="2000" b="0" i="0" u="none" strike="noStrike" kern="1200" baseline="0" dirty="0" smtClean="0">
                          <a:solidFill>
                            <a:schemeClr val="dk1"/>
                          </a:solidFill>
                          <a:latin typeface="+mn-lt"/>
                          <a:ea typeface="+mn-ea"/>
                          <a:cs typeface="+mn-cs"/>
                        </a:rPr>
                        <a:t> all </a:t>
                      </a:r>
                      <a:r>
                        <a:rPr lang="de-DE" sz="2000" b="0" i="0" u="none" strike="noStrike" kern="1200" baseline="0" dirty="0" err="1" smtClean="0">
                          <a:solidFill>
                            <a:schemeClr val="dk1"/>
                          </a:solidFill>
                          <a:latin typeface="+mn-lt"/>
                          <a:ea typeface="+mn-ea"/>
                          <a:cs typeface="+mn-cs"/>
                        </a:rPr>
                        <a:t>members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 </a:t>
                      </a:r>
                      <a:r>
                        <a:rPr lang="de-DE" sz="2000" b="0" i="0" u="none" strike="noStrike" kern="1200" baseline="0" dirty="0" err="1" smtClean="0">
                          <a:solidFill>
                            <a:schemeClr val="dk1"/>
                          </a:solidFill>
                          <a:latin typeface="+mn-lt"/>
                          <a:ea typeface="+mn-ea"/>
                          <a:cs typeface="+mn-cs"/>
                        </a:rPr>
                        <a:t>society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are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bound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to</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respect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Rights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to</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free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speech</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assembly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property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rights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equality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before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law</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emerged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result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of</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conflict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Many</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excluded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groups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have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continue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to</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fight</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to</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extend</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these</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rights</a:t>
                      </a:r>
                      <a:r>
                        <a:rPr lang="de-DE" sz="2000" b="0" i="0" u="none" strike="noStrike" kern="1200" baseline="0" dirty="0" smtClean="0">
                          <a:solidFill>
                            <a:schemeClr val="dk1"/>
                          </a:solidFill>
                          <a:latin typeface="+mn-lt"/>
                          <a:ea typeface="+mn-ea"/>
                          <a:cs typeface="+mn-cs"/>
                        </a:rPr>
                        <a:t> </a:t>
                      </a:r>
                      <a:endParaRPr lang="en-GB" sz="2000" dirty="0"/>
                    </a:p>
                  </a:txBody>
                  <a:tcPr/>
                </a:tc>
              </a:tr>
            </a:tbl>
          </a:graphicData>
        </a:graphic>
      </p:graphicFrame>
    </p:spTree>
    <p:extLst>
      <p:ext uri="{BB962C8B-B14F-4D97-AF65-F5344CB8AC3E}">
        <p14:creationId xmlns:p14="http://schemas.microsoft.com/office/powerpoint/2010/main" val="1304678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graphicFrame>
        <p:nvGraphicFramePr>
          <p:cNvPr id="4" name="Inhaltsplatzhalter 3"/>
          <p:cNvGraphicFramePr>
            <a:graphicFrameLocks noGrp="1"/>
          </p:cNvGraphicFramePr>
          <p:nvPr>
            <p:ph idx="1"/>
            <p:extLst/>
          </p:nvPr>
        </p:nvGraphicFramePr>
        <p:xfrm>
          <a:off x="457200" y="1600200"/>
          <a:ext cx="8229600" cy="5303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sz="2400" dirty="0" smtClean="0"/>
                        <a:t>concept</a:t>
                      </a:r>
                      <a:endParaRPr lang="en-GB" sz="2400" dirty="0"/>
                    </a:p>
                  </a:txBody>
                  <a:tcPr/>
                </a:tc>
                <a:tc>
                  <a:txBody>
                    <a:bodyPr/>
                    <a:lstStyle/>
                    <a:p>
                      <a:r>
                        <a:rPr lang="en-GB" sz="2400" dirty="0" smtClean="0"/>
                        <a:t>origin</a:t>
                      </a:r>
                      <a:endParaRPr lang="en-GB" sz="2400" dirty="0"/>
                    </a:p>
                  </a:txBody>
                  <a:tcPr/>
                </a:tc>
                <a:tc>
                  <a:txBody>
                    <a:bodyPr/>
                    <a:lstStyle/>
                    <a:p>
                      <a:r>
                        <a:rPr lang="en-GB" sz="2400" dirty="0" smtClean="0"/>
                        <a:t>characteristics</a:t>
                      </a:r>
                      <a:endParaRPr lang="en-GB" sz="2400" dirty="0"/>
                    </a:p>
                  </a:txBody>
                  <a:tcPr/>
                </a:tc>
              </a:tr>
              <a:tr h="370840">
                <a:tc>
                  <a:txBody>
                    <a:bodyPr/>
                    <a:lstStyle/>
                    <a:p>
                      <a:r>
                        <a:rPr lang="en-GB" sz="2400" dirty="0" smtClean="0"/>
                        <a:t>social citizenship</a:t>
                      </a:r>
                      <a:endParaRPr lang="en-GB" sz="2400" dirty="0"/>
                    </a:p>
                  </a:txBody>
                  <a:tcPr/>
                </a:tc>
                <a:tc>
                  <a:txBody>
                    <a:bodyPr/>
                    <a:lstStyle/>
                    <a:p>
                      <a:r>
                        <a:rPr lang="de-DE" sz="2400" b="0" i="0" u="none" strike="noStrike" kern="1200" baseline="0" dirty="0" err="1" smtClean="0">
                          <a:solidFill>
                            <a:schemeClr val="dk1"/>
                          </a:solidFill>
                          <a:latin typeface="+mn-lt"/>
                          <a:ea typeface="+mn-ea"/>
                          <a:cs typeface="+mn-cs"/>
                        </a:rPr>
                        <a:t>Emerged</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response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to</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growing</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inequities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20th </a:t>
                      </a:r>
                      <a:r>
                        <a:rPr lang="de-DE" sz="2400" b="0" i="0" u="none" strike="noStrike" kern="1200" baseline="0" dirty="0" err="1" smtClean="0">
                          <a:solidFill>
                            <a:schemeClr val="dk1"/>
                          </a:solidFill>
                          <a:latin typeface="+mn-lt"/>
                          <a:ea typeface="+mn-ea"/>
                          <a:cs typeface="+mn-cs"/>
                        </a:rPr>
                        <a:t>century</a:t>
                      </a:r>
                      <a:r>
                        <a:rPr lang="de-DE" sz="2400" b="0" i="0" u="none" strike="noStrike" kern="1200" baseline="0" dirty="0" smtClean="0">
                          <a:solidFill>
                            <a:schemeClr val="dk1"/>
                          </a:solidFill>
                          <a:latin typeface="+mn-lt"/>
                          <a:ea typeface="+mn-ea"/>
                          <a:cs typeface="+mn-cs"/>
                        </a:rPr>
                        <a:t> ; manifest in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various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forms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Welfare</a:t>
                      </a:r>
                      <a:r>
                        <a:rPr lang="de-DE" sz="2400" b="0" i="0" u="none" strike="noStrike" kern="1200" baseline="0" dirty="0" smtClean="0">
                          <a:solidFill>
                            <a:schemeClr val="dk1"/>
                          </a:solidFill>
                          <a:latin typeface="+mn-lt"/>
                          <a:ea typeface="+mn-ea"/>
                          <a:cs typeface="+mn-cs"/>
                        </a:rPr>
                        <a:t> State</a:t>
                      </a:r>
                      <a:endParaRPr lang="en-GB" sz="2400" dirty="0"/>
                    </a:p>
                  </a:txBody>
                  <a:tcPr/>
                </a:tc>
                <a:tc>
                  <a:txBody>
                    <a:bodyPr/>
                    <a:lstStyle/>
                    <a:p>
                      <a:r>
                        <a:rPr lang="de-DE" sz="2400" b="0" i="0" u="none" strike="noStrike" kern="1200" baseline="0" dirty="0" err="1" smtClean="0">
                          <a:solidFill>
                            <a:schemeClr val="dk1"/>
                          </a:solidFill>
                          <a:latin typeface="+mn-lt"/>
                          <a:ea typeface="+mn-ea"/>
                          <a:cs typeface="+mn-cs"/>
                        </a:rPr>
                        <a:t>Focuses</a:t>
                      </a:r>
                      <a:r>
                        <a:rPr lang="de-DE" sz="2400" b="0" i="0" u="none" strike="noStrike" kern="1200" baseline="0" dirty="0" smtClean="0">
                          <a:solidFill>
                            <a:schemeClr val="dk1"/>
                          </a:solidFill>
                          <a:latin typeface="+mn-lt"/>
                          <a:ea typeface="+mn-ea"/>
                          <a:cs typeface="+mn-cs"/>
                        </a:rPr>
                        <a:t> on </a:t>
                      </a:r>
                      <a:r>
                        <a:rPr lang="de-DE" sz="2400" b="0" i="0" u="none" strike="noStrike" kern="1200" baseline="0" dirty="0" err="1" smtClean="0">
                          <a:solidFill>
                            <a:schemeClr val="dk1"/>
                          </a:solidFill>
                          <a:latin typeface="+mn-lt"/>
                          <a:ea typeface="+mn-ea"/>
                          <a:cs typeface="+mn-cs"/>
                        </a:rPr>
                        <a:t>minimum</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rights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and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standards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economic</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cultural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and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social</a:t>
                      </a:r>
                      <a:r>
                        <a:rPr lang="de-DE" sz="2400" b="0" i="0" u="none" strike="noStrike" kern="1200" baseline="0" dirty="0" smtClean="0">
                          <a:solidFill>
                            <a:schemeClr val="dk1"/>
                          </a:solidFill>
                          <a:latin typeface="+mn-lt"/>
                          <a:ea typeface="+mn-ea"/>
                          <a:cs typeface="+mn-cs"/>
                        </a:rPr>
                        <a:t> well-</a:t>
                      </a:r>
                      <a:r>
                        <a:rPr lang="de-DE" sz="2400" b="0" i="0" u="none" strike="noStrike" kern="1200" baseline="0" dirty="0" err="1" smtClean="0">
                          <a:solidFill>
                            <a:schemeClr val="dk1"/>
                          </a:solidFill>
                          <a:latin typeface="+mn-lt"/>
                          <a:ea typeface="+mn-ea"/>
                          <a:cs typeface="+mn-cs"/>
                        </a:rPr>
                        <a:t>being</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Disadvantaged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groups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and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libertarian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groups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have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been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and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are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working</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towards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legitimacy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this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view</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rights</a:t>
                      </a:r>
                      <a:r>
                        <a:rPr lang="de-DE" sz="2400" b="0" i="0" u="none" strike="noStrike" kern="1200" baseline="0" dirty="0" smtClean="0">
                          <a:solidFill>
                            <a:schemeClr val="dk1"/>
                          </a:solidFill>
                          <a:latin typeface="+mn-lt"/>
                          <a:ea typeface="+mn-ea"/>
                          <a:cs typeface="+mn-cs"/>
                        </a:rPr>
                        <a:t> </a:t>
                      </a:r>
                      <a:endParaRPr lang="en-GB" sz="2400" dirty="0"/>
                    </a:p>
                  </a:txBody>
                  <a:tcPr/>
                </a:tc>
              </a:tr>
            </a:tbl>
          </a:graphicData>
        </a:graphic>
      </p:graphicFrame>
    </p:spTree>
    <p:extLst>
      <p:ext uri="{BB962C8B-B14F-4D97-AF65-F5344CB8AC3E}">
        <p14:creationId xmlns:p14="http://schemas.microsoft.com/office/powerpoint/2010/main" val="19246733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nvPr>
        </p:nvGraphicFramePr>
        <p:xfrm>
          <a:off x="457200" y="1600200"/>
          <a:ext cx="8229600" cy="47294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GB" dirty="0" smtClean="0"/>
                        <a:t>concept</a:t>
                      </a:r>
                      <a:endParaRPr lang="en-GB" dirty="0"/>
                    </a:p>
                  </a:txBody>
                  <a:tcPr/>
                </a:tc>
                <a:tc>
                  <a:txBody>
                    <a:bodyPr/>
                    <a:lstStyle/>
                    <a:p>
                      <a:r>
                        <a:rPr lang="en-GB" dirty="0" smtClean="0"/>
                        <a:t>origin</a:t>
                      </a:r>
                      <a:endParaRPr lang="en-GB" dirty="0"/>
                    </a:p>
                  </a:txBody>
                  <a:tcPr/>
                </a:tc>
                <a:tc>
                  <a:txBody>
                    <a:bodyPr/>
                    <a:lstStyle/>
                    <a:p>
                      <a:r>
                        <a:rPr lang="en-GB" dirty="0" smtClean="0"/>
                        <a:t>characteristics</a:t>
                      </a:r>
                      <a:endParaRPr lang="en-GB" dirty="0"/>
                    </a:p>
                  </a:txBody>
                  <a:tcPr/>
                </a:tc>
              </a:tr>
              <a:tr h="370840">
                <a:tc>
                  <a:txBody>
                    <a:bodyPr/>
                    <a:lstStyle/>
                    <a:p>
                      <a:r>
                        <a:rPr lang="en-GB" sz="2000" dirty="0" smtClean="0"/>
                        <a:t>economic citizenship</a:t>
                      </a:r>
                      <a:endParaRPr lang="en-GB" sz="2000" dirty="0"/>
                    </a:p>
                  </a:txBody>
                  <a:tcPr/>
                </a:tc>
                <a:tc>
                  <a:txBody>
                    <a:bodyPr/>
                    <a:lstStyle/>
                    <a:p>
                      <a:r>
                        <a:rPr lang="de-DE" sz="2000" b="0" i="0" u="none" strike="noStrike" kern="1200" baseline="0" dirty="0" smtClean="0">
                          <a:solidFill>
                            <a:schemeClr val="dk1"/>
                          </a:solidFill>
                          <a:latin typeface="+mn-lt"/>
                          <a:ea typeface="+mn-ea"/>
                          <a:cs typeface="+mn-cs"/>
                        </a:rPr>
                        <a:t>Corporate </a:t>
                      </a:r>
                      <a:r>
                        <a:rPr lang="de-DE" sz="2000" b="0" i="0" u="none" strike="noStrike" kern="1200" baseline="0" dirty="0" err="1" smtClean="0">
                          <a:solidFill>
                            <a:schemeClr val="dk1"/>
                          </a:solidFill>
                          <a:latin typeface="+mn-lt"/>
                          <a:ea typeface="+mn-ea"/>
                          <a:cs typeface="+mn-cs"/>
                        </a:rPr>
                        <a:t>citizen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citizen</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as</a:t>
                      </a:r>
                      <a:r>
                        <a:rPr lang="de-DE" sz="2000" b="0" i="0" u="none" strike="noStrike" kern="1200" baseline="0" dirty="0" smtClean="0">
                          <a:solidFill>
                            <a:schemeClr val="dk1"/>
                          </a:solidFill>
                          <a:latin typeface="+mn-lt"/>
                          <a:ea typeface="+mn-ea"/>
                          <a:cs typeface="+mn-cs"/>
                        </a:rPr>
                        <a:t> </a:t>
                      </a:r>
                      <a:r>
                        <a:rPr lang="de-DE" sz="2000" b="0" i="0" u="none" strike="noStrike" kern="1200" baseline="0" dirty="0" err="1" smtClean="0">
                          <a:solidFill>
                            <a:schemeClr val="dk1"/>
                          </a:solidFill>
                          <a:latin typeface="+mn-lt"/>
                          <a:ea typeface="+mn-ea"/>
                          <a:cs typeface="+mn-cs"/>
                        </a:rPr>
                        <a:t>consumer</a:t>
                      </a:r>
                      <a:endParaRPr lang="en-GB" sz="2000" dirty="0"/>
                    </a:p>
                  </a:txBody>
                  <a:tcPr/>
                </a:tc>
                <a:tc>
                  <a:txBody>
                    <a:bodyPr/>
                    <a:lstStyle/>
                    <a:p>
                      <a:r>
                        <a:rPr lang="en-GB" sz="2000" dirty="0" smtClean="0"/>
                        <a:t>Concept refers not only to the corporation’s role in society and its impact on its stakeholders, customers, shareholders, employees and communities but also to the requirement to integrate the poor into economically active members in order to realise full economic membership</a:t>
                      </a:r>
                      <a:endParaRPr lang="en-GB" sz="2000" dirty="0"/>
                    </a:p>
                  </a:txBody>
                  <a:tcPr/>
                </a:tc>
              </a:tr>
            </a:tbl>
          </a:graphicData>
        </a:graphic>
      </p:graphicFrame>
    </p:spTree>
    <p:extLst>
      <p:ext uri="{BB962C8B-B14F-4D97-AF65-F5344CB8AC3E}">
        <p14:creationId xmlns:p14="http://schemas.microsoft.com/office/powerpoint/2010/main" val="438196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nvPr>
        </p:nvGraphicFramePr>
        <p:xfrm>
          <a:off x="457200" y="1600200"/>
          <a:ext cx="8229600" cy="5669280"/>
        </p:xfrm>
        <a:graphic>
          <a:graphicData uri="http://schemas.openxmlformats.org/drawingml/2006/table">
            <a:tbl>
              <a:tblPr firstRow="1" bandRow="1">
                <a:tableStyleId>{5C22544A-7EE6-4342-B048-85BDC9FD1C3A}</a:tableStyleId>
              </a:tblPr>
              <a:tblGrid>
                <a:gridCol w="1983103"/>
                <a:gridCol w="3025404"/>
                <a:gridCol w="3221093"/>
              </a:tblGrid>
              <a:tr h="370840">
                <a:tc>
                  <a:txBody>
                    <a:bodyPr/>
                    <a:lstStyle/>
                    <a:p>
                      <a:r>
                        <a:rPr lang="en-GB" sz="2400" dirty="0" smtClean="0"/>
                        <a:t>concept</a:t>
                      </a:r>
                      <a:endParaRPr lang="en-GB" sz="2400" dirty="0"/>
                    </a:p>
                  </a:txBody>
                  <a:tcPr/>
                </a:tc>
                <a:tc>
                  <a:txBody>
                    <a:bodyPr/>
                    <a:lstStyle/>
                    <a:p>
                      <a:r>
                        <a:rPr lang="en-GB" sz="2400" dirty="0" smtClean="0"/>
                        <a:t>origin</a:t>
                      </a:r>
                      <a:endParaRPr lang="en-GB" sz="2400" dirty="0"/>
                    </a:p>
                  </a:txBody>
                  <a:tcPr/>
                </a:tc>
                <a:tc>
                  <a:txBody>
                    <a:bodyPr/>
                    <a:lstStyle/>
                    <a:p>
                      <a:r>
                        <a:rPr lang="en-GB" sz="2400" dirty="0" smtClean="0"/>
                        <a:t>characteristics</a:t>
                      </a:r>
                      <a:endParaRPr lang="en-GB" sz="2400" dirty="0"/>
                    </a:p>
                  </a:txBody>
                  <a:tcPr/>
                </a:tc>
              </a:tr>
              <a:tr h="370840">
                <a:tc>
                  <a:txBody>
                    <a:bodyPr/>
                    <a:lstStyle/>
                    <a:p>
                      <a:r>
                        <a:rPr lang="en-GB" sz="2400" dirty="0" smtClean="0"/>
                        <a:t>world citizen</a:t>
                      </a:r>
                      <a:endParaRPr lang="en-GB" sz="2400" dirty="0"/>
                    </a:p>
                  </a:txBody>
                  <a:tcPr/>
                </a:tc>
                <a:tc>
                  <a:txBody>
                    <a:bodyPr/>
                    <a:lstStyle/>
                    <a:p>
                      <a:r>
                        <a:rPr lang="de-DE" sz="2400" b="0" kern="1200" dirty="0" err="1" smtClean="0">
                          <a:solidFill>
                            <a:schemeClr val="dk1"/>
                          </a:solidFill>
                          <a:latin typeface="+mn-lt"/>
                          <a:ea typeface="+mn-ea"/>
                          <a:cs typeface="+mn-cs"/>
                        </a:rPr>
                        <a:t>Two</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concepts</a:t>
                      </a:r>
                      <a:r>
                        <a:rPr lang="de-DE" sz="2400" b="0" kern="1200" dirty="0" smtClean="0">
                          <a:solidFill>
                            <a:schemeClr val="dk1"/>
                          </a:solidFill>
                          <a:latin typeface="+mn-lt"/>
                          <a:ea typeface="+mn-ea"/>
                          <a:cs typeface="+mn-cs"/>
                        </a:rPr>
                        <a:t>:</a:t>
                      </a:r>
                    </a:p>
                    <a:p>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Cosmopolitanism</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emerged</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from</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ancient</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Greece</a:t>
                      </a:r>
                      <a:r>
                        <a:rPr lang="de-DE" sz="2400" b="0" kern="1200" dirty="0" smtClean="0">
                          <a:solidFill>
                            <a:schemeClr val="dk1"/>
                          </a:solidFill>
                          <a:latin typeface="+mn-lt"/>
                          <a:ea typeface="+mn-ea"/>
                          <a:cs typeface="+mn-cs"/>
                        </a:rPr>
                        <a:t> (i.e. </a:t>
                      </a:r>
                      <a:r>
                        <a:rPr lang="de-DE" sz="2400" b="0" kern="1200" dirty="0" err="1" smtClean="0">
                          <a:solidFill>
                            <a:schemeClr val="dk1"/>
                          </a:solidFill>
                          <a:latin typeface="+mn-lt"/>
                          <a:ea typeface="+mn-ea"/>
                          <a:cs typeface="+mn-cs"/>
                        </a:rPr>
                        <a:t>Stoics</a:t>
                      </a:r>
                      <a:r>
                        <a:rPr lang="de-DE" sz="2400" b="0" kern="1200" dirty="0" smtClean="0">
                          <a:solidFill>
                            <a:schemeClr val="dk1"/>
                          </a:solidFill>
                          <a:latin typeface="+mn-lt"/>
                          <a:ea typeface="+mn-ea"/>
                          <a:cs typeface="+mn-cs"/>
                        </a:rPr>
                        <a:t>)</a:t>
                      </a:r>
                    </a:p>
                    <a:p>
                      <a:r>
                        <a:rPr lang="de-DE" sz="2400" b="0" kern="1200" dirty="0" smtClean="0">
                          <a:solidFill>
                            <a:schemeClr val="dk1"/>
                          </a:solidFill>
                          <a:latin typeface="+mn-lt"/>
                          <a:ea typeface="+mn-ea"/>
                          <a:cs typeface="+mn-cs"/>
                        </a:rPr>
                        <a:t>•   ‘Global </a:t>
                      </a:r>
                      <a:r>
                        <a:rPr lang="de-DE" sz="2400" b="0" kern="1200" dirty="0" err="1" smtClean="0">
                          <a:solidFill>
                            <a:schemeClr val="dk1"/>
                          </a:solidFill>
                          <a:latin typeface="+mn-lt"/>
                          <a:ea typeface="+mn-ea"/>
                          <a:cs typeface="+mn-cs"/>
                        </a:rPr>
                        <a:t>Citizenship</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emerged</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from</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ancient</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Rome</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and</a:t>
                      </a:r>
                      <a:endParaRPr lang="de-DE" sz="2400" b="0" kern="1200" dirty="0" smtClean="0">
                        <a:solidFill>
                          <a:schemeClr val="dk1"/>
                        </a:solidFill>
                        <a:latin typeface="+mn-lt"/>
                        <a:ea typeface="+mn-ea"/>
                        <a:cs typeface="+mn-cs"/>
                      </a:endParaRPr>
                    </a:p>
                    <a:p>
                      <a:r>
                        <a:rPr lang="de-DE" sz="2400" b="0" kern="1200" dirty="0" err="1" smtClean="0">
                          <a:solidFill>
                            <a:schemeClr val="dk1"/>
                          </a:solidFill>
                          <a:latin typeface="+mn-lt"/>
                          <a:ea typeface="+mn-ea"/>
                          <a:cs typeface="+mn-cs"/>
                        </a:rPr>
                        <a:t>re-conceptualised</a:t>
                      </a:r>
                      <a:r>
                        <a:rPr lang="de-DE" sz="2400" b="0" kern="1200" dirty="0" smtClean="0">
                          <a:solidFill>
                            <a:schemeClr val="dk1"/>
                          </a:solidFill>
                          <a:latin typeface="+mn-lt"/>
                          <a:ea typeface="+mn-ea"/>
                          <a:cs typeface="+mn-cs"/>
                        </a:rPr>
                        <a:t> in </a:t>
                      </a:r>
                      <a:r>
                        <a:rPr lang="de-DE" sz="2400" b="0" kern="1200" dirty="0" err="1" smtClean="0">
                          <a:solidFill>
                            <a:schemeClr val="dk1"/>
                          </a:solidFill>
                          <a:latin typeface="+mn-lt"/>
                          <a:ea typeface="+mn-ea"/>
                          <a:cs typeface="+mn-cs"/>
                        </a:rPr>
                        <a:t>the</a:t>
                      </a:r>
                      <a:r>
                        <a:rPr lang="de-DE" sz="2400" b="0" kern="1200" dirty="0" smtClean="0">
                          <a:solidFill>
                            <a:schemeClr val="dk1"/>
                          </a:solidFill>
                          <a:latin typeface="+mn-lt"/>
                          <a:ea typeface="+mn-ea"/>
                          <a:cs typeface="+mn-cs"/>
                        </a:rPr>
                        <a:t>  20th </a:t>
                      </a:r>
                      <a:r>
                        <a:rPr lang="de-DE" sz="2400" b="0" kern="1200" dirty="0" err="1" smtClean="0">
                          <a:solidFill>
                            <a:schemeClr val="dk1"/>
                          </a:solidFill>
                          <a:latin typeface="+mn-lt"/>
                          <a:ea typeface="+mn-ea"/>
                          <a:cs typeface="+mn-cs"/>
                        </a:rPr>
                        <a:t>century</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according</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to</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rationalist</a:t>
                      </a:r>
                      <a:r>
                        <a:rPr lang="de-DE" sz="2400" b="0" kern="1200" dirty="0" smtClean="0">
                          <a:solidFill>
                            <a:schemeClr val="dk1"/>
                          </a:solidFill>
                          <a:latin typeface="+mn-lt"/>
                          <a:ea typeface="+mn-ea"/>
                          <a:cs typeface="+mn-cs"/>
                        </a:rPr>
                        <a:t>, liberal </a:t>
                      </a:r>
                      <a:r>
                        <a:rPr lang="de-DE" sz="2400" b="0" kern="1200" dirty="0" err="1" smtClean="0">
                          <a:solidFill>
                            <a:schemeClr val="dk1"/>
                          </a:solidFill>
                          <a:latin typeface="+mn-lt"/>
                          <a:ea typeface="+mn-ea"/>
                          <a:cs typeface="+mn-cs"/>
                        </a:rPr>
                        <a:t>economic</a:t>
                      </a:r>
                      <a:r>
                        <a:rPr lang="de-DE" sz="2400" b="0" kern="1200" dirty="0" smtClean="0">
                          <a:solidFill>
                            <a:schemeClr val="dk1"/>
                          </a:solidFill>
                          <a:latin typeface="+mn-lt"/>
                          <a:ea typeface="+mn-ea"/>
                          <a:cs typeface="+mn-cs"/>
                        </a:rPr>
                        <a:t> </a:t>
                      </a:r>
                      <a:r>
                        <a:rPr lang="de-DE" sz="2400" b="0" kern="1200" dirty="0" err="1" smtClean="0">
                          <a:solidFill>
                            <a:schemeClr val="dk1"/>
                          </a:solidFill>
                          <a:latin typeface="+mn-lt"/>
                          <a:ea typeface="+mn-ea"/>
                          <a:cs typeface="+mn-cs"/>
                        </a:rPr>
                        <a:t>determinants</a:t>
                      </a:r>
                      <a:endParaRPr lang="de-DE" sz="2400" b="0" kern="1200" dirty="0" smtClean="0">
                        <a:solidFill>
                          <a:schemeClr val="dk1"/>
                        </a:solidFill>
                        <a:latin typeface="+mn-lt"/>
                        <a:ea typeface="+mn-ea"/>
                        <a:cs typeface="+mn-cs"/>
                      </a:endParaRPr>
                    </a:p>
                    <a:p>
                      <a:endParaRPr lang="en-GB" sz="2400" dirty="0"/>
                    </a:p>
                  </a:txBody>
                  <a:tcPr/>
                </a:tc>
                <a:tc>
                  <a:txBody>
                    <a:bodyPr/>
                    <a:lstStyle/>
                    <a:p>
                      <a:r>
                        <a:rPr lang="de-DE" sz="2400" b="0" i="0" u="none" strike="noStrike" kern="1200" baseline="0" dirty="0" smtClean="0">
                          <a:solidFill>
                            <a:schemeClr val="dk1"/>
                          </a:solidFill>
                          <a:latin typeface="+mn-lt"/>
                          <a:ea typeface="+mn-ea"/>
                          <a:cs typeface="+mn-cs"/>
                        </a:rPr>
                        <a:t>The </a:t>
                      </a:r>
                      <a:r>
                        <a:rPr lang="de-DE" sz="2400" b="0" i="0" u="none" strike="noStrike" kern="1200" baseline="0" dirty="0" err="1" smtClean="0">
                          <a:solidFill>
                            <a:schemeClr val="dk1"/>
                          </a:solidFill>
                          <a:latin typeface="+mn-lt"/>
                          <a:ea typeface="+mn-ea"/>
                          <a:cs typeface="+mn-cs"/>
                        </a:rPr>
                        <a:t>concept</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describes</a:t>
                      </a:r>
                      <a:r>
                        <a:rPr lang="de-DE" sz="2400" b="0" i="0" u="none" strike="noStrike" kern="1200" baseline="0" dirty="0" smtClean="0">
                          <a:solidFill>
                            <a:schemeClr val="dk1"/>
                          </a:solidFill>
                          <a:latin typeface="+mn-lt"/>
                          <a:ea typeface="+mn-ea"/>
                          <a:cs typeface="+mn-cs"/>
                        </a:rPr>
                        <a:t> Internet </a:t>
                      </a:r>
                      <a:r>
                        <a:rPr lang="de-DE" sz="2400" b="0" i="0" u="none" strike="noStrike" kern="1200" baseline="0" dirty="0" err="1" smtClean="0">
                          <a:solidFill>
                            <a:schemeClr val="dk1"/>
                          </a:solidFill>
                          <a:latin typeface="+mn-lt"/>
                          <a:ea typeface="+mn-ea"/>
                          <a:cs typeface="+mn-cs"/>
                        </a:rPr>
                        <a:t>users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who</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possess</a:t>
                      </a:r>
                      <a:r>
                        <a:rPr lang="de-DE" sz="2400" b="0" i="0" u="none" strike="noStrike" kern="1200" baseline="0" dirty="0" smtClean="0">
                          <a:solidFill>
                            <a:schemeClr val="dk1"/>
                          </a:solidFill>
                          <a:latin typeface="+mn-lt"/>
                          <a:ea typeface="+mn-ea"/>
                          <a:cs typeface="+mn-cs"/>
                        </a:rPr>
                        <a:t> a sense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civic</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responsibility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their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virtual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community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names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others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who</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are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connected</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cyber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space</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much</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same </a:t>
                      </a:r>
                      <a:r>
                        <a:rPr lang="de-DE" sz="2400" b="0" i="0" u="none" strike="noStrike" kern="1200" baseline="0" dirty="0" err="1" smtClean="0">
                          <a:solidFill>
                            <a:schemeClr val="dk1"/>
                          </a:solidFill>
                          <a:latin typeface="+mn-lt"/>
                          <a:ea typeface="+mn-ea"/>
                          <a:cs typeface="+mn-cs"/>
                        </a:rPr>
                        <a:t>way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citizens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feel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responsible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their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physical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community</a:t>
                      </a:r>
                      <a:r>
                        <a:rPr lang="de-DE" sz="2400" b="0" i="0" u="none" strike="noStrike" kern="1200" baseline="0" dirty="0" smtClean="0">
                          <a:solidFill>
                            <a:schemeClr val="dk1"/>
                          </a:solidFill>
                          <a:latin typeface="+mn-lt"/>
                          <a:ea typeface="+mn-ea"/>
                          <a:cs typeface="+mn-cs"/>
                        </a:rPr>
                        <a:t>. </a:t>
                      </a:r>
                      <a:endParaRPr lang="en-GB" sz="2400" dirty="0"/>
                    </a:p>
                  </a:txBody>
                  <a:tcPr/>
                </a:tc>
              </a:tr>
            </a:tbl>
          </a:graphicData>
        </a:graphic>
      </p:graphicFrame>
    </p:spTree>
    <p:extLst>
      <p:ext uri="{BB962C8B-B14F-4D97-AF65-F5344CB8AC3E}">
        <p14:creationId xmlns:p14="http://schemas.microsoft.com/office/powerpoint/2010/main" val="1052696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nvPr>
        </p:nvGraphicFramePr>
        <p:xfrm>
          <a:off x="300221" y="1158441"/>
          <a:ext cx="8229600" cy="5730179"/>
        </p:xfrm>
        <a:graphic>
          <a:graphicData uri="http://schemas.openxmlformats.org/drawingml/2006/table">
            <a:tbl>
              <a:tblPr firstRow="1" bandRow="1">
                <a:tableStyleId>{5C22544A-7EE6-4342-B048-85BDC9FD1C3A}</a:tableStyleId>
              </a:tblPr>
              <a:tblGrid>
                <a:gridCol w="2743200"/>
                <a:gridCol w="2743200"/>
                <a:gridCol w="2743200"/>
              </a:tblGrid>
              <a:tr h="518099">
                <a:tc>
                  <a:txBody>
                    <a:bodyPr/>
                    <a:lstStyle/>
                    <a:p>
                      <a:r>
                        <a:rPr lang="en-GB" sz="2400" dirty="0" smtClean="0"/>
                        <a:t>concept</a:t>
                      </a:r>
                      <a:endParaRPr lang="en-GB" sz="2400" dirty="0"/>
                    </a:p>
                  </a:txBody>
                  <a:tcPr/>
                </a:tc>
                <a:tc>
                  <a:txBody>
                    <a:bodyPr/>
                    <a:lstStyle/>
                    <a:p>
                      <a:r>
                        <a:rPr lang="en-GB" sz="2400" dirty="0" smtClean="0"/>
                        <a:t>origin</a:t>
                      </a:r>
                      <a:endParaRPr lang="en-GB" sz="2400" dirty="0"/>
                    </a:p>
                  </a:txBody>
                  <a:tcPr/>
                </a:tc>
                <a:tc>
                  <a:txBody>
                    <a:bodyPr/>
                    <a:lstStyle/>
                    <a:p>
                      <a:r>
                        <a:rPr lang="en-GB" sz="2400" dirty="0" smtClean="0"/>
                        <a:t>characteristics</a:t>
                      </a:r>
                      <a:endParaRPr lang="en-GB" sz="2400" dirty="0"/>
                    </a:p>
                  </a:txBody>
                  <a:tcPr/>
                </a:tc>
              </a:tr>
              <a:tr h="3960261">
                <a:tc>
                  <a:txBody>
                    <a:bodyPr/>
                    <a:lstStyle/>
                    <a:p>
                      <a:r>
                        <a:rPr lang="en-GB" sz="2400" dirty="0" smtClean="0"/>
                        <a:t>virtual citizen</a:t>
                      </a:r>
                      <a:endParaRPr lang="en-GB" sz="2400" dirty="0"/>
                    </a:p>
                  </a:txBody>
                  <a:tcPr/>
                </a:tc>
                <a:tc>
                  <a:txBody>
                    <a:bodyPr/>
                    <a:lstStyle/>
                    <a:p>
                      <a:r>
                        <a:rPr lang="de-DE" sz="2400" b="0" i="0" u="none" strike="noStrike" kern="1200" baseline="0" dirty="0" err="1" smtClean="0">
                          <a:solidFill>
                            <a:schemeClr val="dk1"/>
                          </a:solidFill>
                          <a:latin typeface="+mn-lt"/>
                          <a:ea typeface="+mn-ea"/>
                          <a:cs typeface="+mn-cs"/>
                        </a:rPr>
                        <a:t>Concept</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variously</a:t>
                      </a:r>
                      <a:r>
                        <a:rPr lang="de-DE" sz="2400" b="0" i="0" u="none" strike="noStrike" kern="1200" baseline="0" dirty="0" smtClean="0">
                          <a:solidFill>
                            <a:schemeClr val="dk1"/>
                          </a:solidFill>
                          <a:latin typeface="+mn-lt"/>
                          <a:ea typeface="+mn-ea"/>
                          <a:cs typeface="+mn-cs"/>
                        </a:rPr>
                        <a:t> </a:t>
                      </a:r>
                    </a:p>
                    <a:p>
                      <a:r>
                        <a:rPr lang="de-DE" sz="2400" b="0" i="0" u="none" strike="noStrike" kern="1200" baseline="0" dirty="0" err="1" smtClean="0">
                          <a:solidFill>
                            <a:schemeClr val="dk1"/>
                          </a:solidFill>
                          <a:latin typeface="+mn-lt"/>
                          <a:ea typeface="+mn-ea"/>
                          <a:cs typeface="+mn-cs"/>
                        </a:rPr>
                        <a:t>citizen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defined</a:t>
                      </a:r>
                      <a:r>
                        <a:rPr lang="de-DE" sz="2400" b="0" i="0" u="none" strike="noStrike" kern="1200" baseline="0" dirty="0" smtClean="0">
                          <a:solidFill>
                            <a:schemeClr val="dk1"/>
                          </a:solidFill>
                          <a:latin typeface="+mn-lt"/>
                          <a:ea typeface="+mn-ea"/>
                          <a:cs typeface="+mn-cs"/>
                        </a:rPr>
                        <a:t> such </a:t>
                      </a:r>
                      <a:r>
                        <a:rPr lang="de-DE" sz="2400" b="0" i="0" u="none" strike="noStrike" kern="1200" baseline="0" dirty="0" err="1" smtClean="0">
                          <a:solidFill>
                            <a:schemeClr val="dk1"/>
                          </a:solidFill>
                          <a:latin typeface="+mn-lt"/>
                          <a:ea typeface="+mn-ea"/>
                          <a:cs typeface="+mn-cs"/>
                        </a:rPr>
                        <a:t>as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Netizen</a:t>
                      </a:r>
                      <a:r>
                        <a:rPr lang="de-DE" sz="2400" b="0" i="0" u="none" strike="noStrike" kern="1200" baseline="0" dirty="0" smtClean="0">
                          <a:solidFill>
                            <a:schemeClr val="dk1"/>
                          </a:solidFill>
                          <a:latin typeface="+mn-lt"/>
                          <a:ea typeface="+mn-ea"/>
                          <a:cs typeface="+mn-cs"/>
                        </a:rPr>
                        <a:t> </a:t>
                      </a:r>
                      <a:r>
                        <a:rPr lang="de-DE" sz="2400" b="0" i="0" u="none" strike="noStrike" kern="1200" baseline="30000" dirty="0" smtClean="0">
                          <a:solidFill>
                            <a:schemeClr val="dk1"/>
                          </a:solidFill>
                          <a:latin typeface="+mn-lt"/>
                          <a:ea typeface="+mn-ea"/>
                          <a:cs typeface="+mn-cs"/>
                        </a:rPr>
                        <a:t>f </a:t>
                      </a:r>
                      <a:r>
                        <a:rPr lang="de-DE" sz="2400" b="0" i="0" u="none" strike="noStrike" kern="1200" baseline="0" dirty="0" smtClean="0">
                          <a:solidFill>
                            <a:schemeClr val="dk1"/>
                          </a:solidFill>
                          <a:latin typeface="+mn-lt"/>
                          <a:ea typeface="+mn-ea"/>
                          <a:cs typeface="+mn-cs"/>
                        </a:rPr>
                        <a:t>(1992) </a:t>
                      </a:r>
                      <a:r>
                        <a:rPr lang="de-DE" sz="2400" b="0" i="0" u="none" strike="noStrike" kern="1200" baseline="0" dirty="0" err="1" smtClean="0">
                          <a:solidFill>
                            <a:schemeClr val="dk1"/>
                          </a:solidFill>
                          <a:latin typeface="+mn-lt"/>
                          <a:ea typeface="+mn-ea"/>
                          <a:cs typeface="+mn-cs"/>
                        </a:rPr>
                        <a:t>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cybercitizen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emerged</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21st </a:t>
                      </a:r>
                      <a:r>
                        <a:rPr lang="de-DE" sz="2400" b="0" i="0" u="none" strike="noStrike" kern="1200" baseline="0" dirty="0" err="1" smtClean="0">
                          <a:solidFill>
                            <a:schemeClr val="dk1"/>
                          </a:solidFill>
                          <a:latin typeface="+mn-lt"/>
                          <a:ea typeface="+mn-ea"/>
                          <a:cs typeface="+mn-cs"/>
                        </a:rPr>
                        <a:t>century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with</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advances</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information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and</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communication</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technology</a:t>
                      </a:r>
                      <a:r>
                        <a:rPr lang="de-DE" sz="2400" b="0" i="0" u="none" strike="noStrike" kern="1200" baseline="0" dirty="0" smtClean="0">
                          <a:solidFill>
                            <a:schemeClr val="dk1"/>
                          </a:solidFill>
                          <a:latin typeface="+mn-lt"/>
                          <a:ea typeface="+mn-ea"/>
                          <a:cs typeface="+mn-cs"/>
                        </a:rPr>
                        <a:t> </a:t>
                      </a:r>
                      <a:endParaRPr lang="en-GB" sz="2400" dirty="0"/>
                    </a:p>
                  </a:txBody>
                  <a:tcPr/>
                </a:tc>
                <a:tc>
                  <a:txBody>
                    <a:bodyPr/>
                    <a:lstStyle/>
                    <a:p>
                      <a:r>
                        <a:rPr lang="de-DE" sz="2400" b="0" i="0" u="none" strike="noStrike" kern="1200" baseline="0" dirty="0" smtClean="0">
                          <a:solidFill>
                            <a:schemeClr val="dk1"/>
                          </a:solidFill>
                          <a:latin typeface="+mn-lt"/>
                          <a:ea typeface="+mn-ea"/>
                          <a:cs typeface="+mn-cs"/>
                        </a:rPr>
                        <a:t>The </a:t>
                      </a:r>
                      <a:r>
                        <a:rPr lang="de-DE" sz="2400" b="0" i="0" u="none" strike="noStrike" kern="1200" baseline="0" dirty="0" err="1" smtClean="0">
                          <a:solidFill>
                            <a:schemeClr val="dk1"/>
                          </a:solidFill>
                          <a:latin typeface="+mn-lt"/>
                          <a:ea typeface="+mn-ea"/>
                          <a:cs typeface="+mn-cs"/>
                        </a:rPr>
                        <a:t>concept</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describes</a:t>
                      </a:r>
                      <a:r>
                        <a:rPr lang="de-DE" sz="2400" b="0" i="0" u="none" strike="noStrike" kern="1200" baseline="0" dirty="0" smtClean="0">
                          <a:solidFill>
                            <a:schemeClr val="dk1"/>
                          </a:solidFill>
                          <a:latin typeface="+mn-lt"/>
                          <a:ea typeface="+mn-ea"/>
                          <a:cs typeface="+mn-cs"/>
                        </a:rPr>
                        <a:t> Internet </a:t>
                      </a:r>
                      <a:r>
                        <a:rPr lang="de-DE" sz="2400" b="0" i="0" u="none" strike="noStrike" kern="1200" baseline="0" dirty="0" err="1" smtClean="0">
                          <a:solidFill>
                            <a:schemeClr val="dk1"/>
                          </a:solidFill>
                          <a:latin typeface="+mn-lt"/>
                          <a:ea typeface="+mn-ea"/>
                          <a:cs typeface="+mn-cs"/>
                        </a:rPr>
                        <a:t>users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who</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possess</a:t>
                      </a:r>
                      <a:r>
                        <a:rPr lang="de-DE" sz="2400" b="0" i="0" u="none" strike="noStrike" kern="1200" baseline="0" dirty="0" smtClean="0">
                          <a:solidFill>
                            <a:schemeClr val="dk1"/>
                          </a:solidFill>
                          <a:latin typeface="+mn-lt"/>
                          <a:ea typeface="+mn-ea"/>
                          <a:cs typeface="+mn-cs"/>
                        </a:rPr>
                        <a:t> a sense </a:t>
                      </a:r>
                      <a:r>
                        <a:rPr lang="de-DE" sz="2400" b="0" i="0" u="none" strike="noStrike" kern="1200" baseline="0" dirty="0" err="1" smtClean="0">
                          <a:solidFill>
                            <a:schemeClr val="dk1"/>
                          </a:solidFill>
                          <a:latin typeface="+mn-lt"/>
                          <a:ea typeface="+mn-ea"/>
                          <a:cs typeface="+mn-cs"/>
                        </a:rPr>
                        <a:t>of</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civic</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responsibility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their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virtual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community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names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others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who</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are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connected</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cyber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space</a:t>
                      </a:r>
                      <a:r>
                        <a:rPr lang="de-DE" sz="2400" b="0" i="0" u="none" strike="noStrike" kern="1200" baseline="0" dirty="0" smtClean="0">
                          <a:solidFill>
                            <a:schemeClr val="dk1"/>
                          </a:solidFill>
                          <a:latin typeface="+mn-lt"/>
                          <a:ea typeface="+mn-ea"/>
                          <a:cs typeface="+mn-cs"/>
                        </a:rPr>
                        <a:t> in </a:t>
                      </a:r>
                      <a:r>
                        <a:rPr lang="de-DE" sz="2400" b="0" i="0" u="none" strike="noStrike" kern="1200" baseline="0" dirty="0" err="1" smtClean="0">
                          <a:solidFill>
                            <a:schemeClr val="dk1"/>
                          </a:solidFill>
                          <a:latin typeface="+mn-lt"/>
                          <a:ea typeface="+mn-ea"/>
                          <a:cs typeface="+mn-cs"/>
                        </a:rPr>
                        <a:t>much</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a:t>
                      </a:r>
                      <a:r>
                        <a:rPr lang="de-DE" sz="2400" b="0" i="0" u="none" strike="noStrike" kern="1200" baseline="0" dirty="0" smtClean="0">
                          <a:solidFill>
                            <a:schemeClr val="dk1"/>
                          </a:solidFill>
                          <a:latin typeface="+mn-lt"/>
                          <a:ea typeface="+mn-ea"/>
                          <a:cs typeface="+mn-cs"/>
                        </a:rPr>
                        <a:t> same </a:t>
                      </a:r>
                      <a:r>
                        <a:rPr lang="de-DE" sz="2400" b="0" i="0" u="none" strike="noStrike" kern="1200" baseline="0" dirty="0" err="1" smtClean="0">
                          <a:solidFill>
                            <a:schemeClr val="dk1"/>
                          </a:solidFill>
                          <a:latin typeface="+mn-lt"/>
                          <a:ea typeface="+mn-ea"/>
                          <a:cs typeface="+mn-cs"/>
                        </a:rPr>
                        <a:t>way</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citizens</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feel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responsible</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for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their</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physical</a:t>
                      </a:r>
                      <a:r>
                        <a:rPr lang="de-DE" sz="2400" b="0" i="0" u="none" strike="noStrike" kern="1200" baseline="0" dirty="0" smtClean="0">
                          <a:solidFill>
                            <a:schemeClr val="dk1"/>
                          </a:solidFill>
                          <a:latin typeface="+mn-lt"/>
                          <a:ea typeface="+mn-ea"/>
                          <a:cs typeface="+mn-cs"/>
                        </a:rPr>
                        <a:t> </a:t>
                      </a:r>
                      <a:r>
                        <a:rPr lang="de-DE" sz="2400" b="0" i="0" u="none" strike="noStrike" kern="1200" baseline="0" dirty="0" err="1" smtClean="0">
                          <a:solidFill>
                            <a:schemeClr val="dk1"/>
                          </a:solidFill>
                          <a:latin typeface="+mn-lt"/>
                          <a:ea typeface="+mn-ea"/>
                          <a:cs typeface="+mn-cs"/>
                        </a:rPr>
                        <a:t>community</a:t>
                      </a:r>
                      <a:r>
                        <a:rPr lang="de-DE" sz="2400" b="0" i="0" u="none" strike="noStrike" kern="1200" baseline="0" dirty="0" smtClean="0">
                          <a:solidFill>
                            <a:schemeClr val="dk1"/>
                          </a:solidFill>
                          <a:latin typeface="+mn-lt"/>
                          <a:ea typeface="+mn-ea"/>
                          <a:cs typeface="+mn-cs"/>
                        </a:rPr>
                        <a:t>. </a:t>
                      </a:r>
                      <a:endParaRPr lang="en-GB" sz="2400" dirty="0"/>
                    </a:p>
                  </a:txBody>
                  <a:tcPr/>
                </a:tc>
              </a:tr>
            </a:tbl>
          </a:graphicData>
        </a:graphic>
      </p:graphicFrame>
    </p:spTree>
    <p:extLst>
      <p:ext uri="{BB962C8B-B14F-4D97-AF65-F5344CB8AC3E}">
        <p14:creationId xmlns:p14="http://schemas.microsoft.com/office/powerpoint/2010/main" val="16955393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contrast</a:t>
            </a:r>
            <a:r>
              <a:rPr lang="de-DE" dirty="0" smtClean="0"/>
              <a:t> in </a:t>
            </a:r>
            <a:r>
              <a:rPr lang="de-DE" dirty="0" err="1" smtClean="0"/>
              <a:t>citizenship</a:t>
            </a:r>
            <a:endParaRPr lang="de-DE" dirty="0"/>
          </a:p>
        </p:txBody>
      </p:sp>
      <p:graphicFrame>
        <p:nvGraphicFramePr>
          <p:cNvPr id="4" name="Inhaltsplatzhalter 3"/>
          <p:cNvGraphicFramePr>
            <a:graphicFrameLocks noGrp="1"/>
          </p:cNvGraphicFramePr>
          <p:nvPr>
            <p:ph idx="1"/>
            <p:extLst/>
          </p:nvPr>
        </p:nvGraphicFramePr>
        <p:xfrm>
          <a:off x="457200" y="1600200"/>
          <a:ext cx="4114800" cy="4192983"/>
        </p:xfrm>
        <a:graphic>
          <a:graphicData uri="http://schemas.openxmlformats.org/drawingml/2006/table">
            <a:tbl>
              <a:tblPr firstRow="1" bandRow="1">
                <a:tableStyleId>{5C22544A-7EE6-4342-B048-85BDC9FD1C3A}</a:tableStyleId>
              </a:tblPr>
              <a:tblGrid>
                <a:gridCol w="4114800"/>
              </a:tblGrid>
              <a:tr h="652639">
                <a:tc>
                  <a:txBody>
                    <a:bodyPr/>
                    <a:lstStyle/>
                    <a:p>
                      <a:pPr algn="ctr"/>
                      <a:r>
                        <a:rPr lang="en-GB" sz="2400" dirty="0" smtClean="0"/>
                        <a:t>liberal citizenship</a:t>
                      </a:r>
                      <a:endParaRPr lang="en-GB" sz="2400" dirty="0"/>
                    </a:p>
                  </a:txBody>
                  <a:tcPr/>
                </a:tc>
              </a:tr>
              <a:tr h="3540344">
                <a:tc>
                  <a:txBody>
                    <a:bodyPr/>
                    <a:lstStyle/>
                    <a:p>
                      <a:r>
                        <a:rPr lang="en-GB" sz="2400" dirty="0" smtClean="0"/>
                        <a:t>citizen is who enters into a contract with the political community to conform with the law and therefore to enjoy personal freedom.</a:t>
                      </a:r>
                    </a:p>
                    <a:p>
                      <a:r>
                        <a:rPr lang="en-GB" sz="2400" dirty="0" smtClean="0"/>
                        <a:t>Privately this individual can</a:t>
                      </a:r>
                      <a:r>
                        <a:rPr lang="en-GB" sz="2400" baseline="0" dirty="0" smtClean="0"/>
                        <a:t> be free to practice diversity in religion, language, life-style etc. </a:t>
                      </a:r>
                      <a:endParaRPr lang="en-GB" sz="2400" dirty="0"/>
                    </a:p>
                  </a:txBody>
                  <a:tcPr/>
                </a:tc>
              </a:tr>
            </a:tbl>
          </a:graphicData>
        </a:graphic>
      </p:graphicFrame>
    </p:spTree>
    <p:extLst>
      <p:ext uri="{BB962C8B-B14F-4D97-AF65-F5344CB8AC3E}">
        <p14:creationId xmlns:p14="http://schemas.microsoft.com/office/powerpoint/2010/main" val="196922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child labour</a:t>
            </a:r>
            <a:endParaRPr lang="en-GB" dirty="0"/>
          </a:p>
        </p:txBody>
      </p:sp>
      <p:pic>
        <p:nvPicPr>
          <p:cNvPr id="4" name="Inhaltsplatzhalter 3"/>
          <p:cNvPicPr>
            <a:picLocks noGrp="1"/>
          </p:cNvPicPr>
          <p:nvPr>
            <p:ph idx="1"/>
          </p:nvPr>
        </p:nvPicPr>
        <p:blipFill>
          <a:blip r:embed="rId2">
            <a:extLst>
              <a:ext uri="{28A0092B-C50C-407E-A947-70E740481C1C}">
                <a14:useLocalDpi xmlns:a14="http://schemas.microsoft.com/office/drawing/2010/main" val="0"/>
              </a:ext>
            </a:extLst>
          </a:blip>
          <a:srcRect t="2562" b="2562"/>
          <a:stretch>
            <a:fillRect/>
          </a:stretch>
        </p:blipFill>
        <p:spPr bwMode="auto">
          <a:prstGeom prst="rect">
            <a:avLst/>
          </a:prstGeom>
          <a:noFill/>
          <a:ln>
            <a:noFill/>
          </a:ln>
        </p:spPr>
      </p:pic>
    </p:spTree>
    <p:extLst>
      <p:ext uri="{BB962C8B-B14F-4D97-AF65-F5344CB8AC3E}">
        <p14:creationId xmlns:p14="http://schemas.microsoft.com/office/powerpoint/2010/main" val="765674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contrast</a:t>
            </a:r>
            <a:r>
              <a:rPr lang="de-DE" dirty="0" smtClean="0"/>
              <a:t> in </a:t>
            </a:r>
            <a:r>
              <a:rPr lang="de-DE" dirty="0" err="1" smtClean="0"/>
              <a:t>citizenship</a:t>
            </a:r>
            <a:endParaRPr lang="de-DE" dirty="0"/>
          </a:p>
        </p:txBody>
      </p:sp>
      <p:graphicFrame>
        <p:nvGraphicFramePr>
          <p:cNvPr id="4" name="Inhaltsplatzhalter 3"/>
          <p:cNvGraphicFramePr>
            <a:graphicFrameLocks noGrp="1"/>
          </p:cNvGraphicFramePr>
          <p:nvPr>
            <p:ph idx="1"/>
            <p:extLst/>
          </p:nvPr>
        </p:nvGraphicFramePr>
        <p:xfrm>
          <a:off x="457200" y="1600200"/>
          <a:ext cx="8229600" cy="4192983"/>
        </p:xfrm>
        <a:graphic>
          <a:graphicData uri="http://schemas.openxmlformats.org/drawingml/2006/table">
            <a:tbl>
              <a:tblPr firstRow="1" bandRow="1">
                <a:tableStyleId>{5C22544A-7EE6-4342-B048-85BDC9FD1C3A}</a:tableStyleId>
              </a:tblPr>
              <a:tblGrid>
                <a:gridCol w="4114800"/>
                <a:gridCol w="4114800"/>
              </a:tblGrid>
              <a:tr h="652639">
                <a:tc>
                  <a:txBody>
                    <a:bodyPr/>
                    <a:lstStyle/>
                    <a:p>
                      <a:pPr algn="ctr"/>
                      <a:r>
                        <a:rPr lang="en-GB" sz="2400" dirty="0" smtClean="0"/>
                        <a:t>liberal citizenship</a:t>
                      </a:r>
                      <a:endParaRPr lang="en-GB" sz="2400" dirty="0"/>
                    </a:p>
                  </a:txBody>
                  <a:tcPr/>
                </a:tc>
                <a:tc>
                  <a:txBody>
                    <a:bodyPr/>
                    <a:lstStyle/>
                    <a:p>
                      <a:pPr algn="ctr"/>
                      <a:r>
                        <a:rPr lang="en-GB" sz="2400" dirty="0" smtClean="0"/>
                        <a:t>nationalistic citizenship</a:t>
                      </a:r>
                      <a:endParaRPr lang="en-GB" sz="2400" dirty="0"/>
                    </a:p>
                  </a:txBody>
                  <a:tcPr/>
                </a:tc>
              </a:tr>
              <a:tr h="3540344">
                <a:tc>
                  <a:txBody>
                    <a:bodyPr/>
                    <a:lstStyle/>
                    <a:p>
                      <a:r>
                        <a:rPr lang="en-GB" sz="2400" dirty="0" smtClean="0"/>
                        <a:t>citizen is who enters into a contract with the political community to conform with the law and therefore to enjoy personal freedom.</a:t>
                      </a:r>
                    </a:p>
                    <a:p>
                      <a:r>
                        <a:rPr lang="en-GB" sz="2400" dirty="0" smtClean="0"/>
                        <a:t>Privately this individual can</a:t>
                      </a:r>
                      <a:r>
                        <a:rPr lang="en-GB" sz="2400" baseline="0" dirty="0" smtClean="0"/>
                        <a:t> be free to practice diversity in religion, language, life-style etc. </a:t>
                      </a:r>
                      <a:endParaRPr lang="en-GB" sz="2400" dirty="0"/>
                    </a:p>
                  </a:txBody>
                  <a:tcPr/>
                </a:tc>
                <a:tc>
                  <a:txBody>
                    <a:bodyPr/>
                    <a:lstStyle/>
                    <a:p>
                      <a:r>
                        <a:rPr lang="en-GB" sz="2400" dirty="0" smtClean="0"/>
                        <a:t>national cohesion can only be secured when the degree of diversity (in terms of culture, language, preferences) is limited. Ultimately the best sense of belonging</a:t>
                      </a:r>
                      <a:r>
                        <a:rPr lang="en-GB" sz="2400" baseline="0" dirty="0" smtClean="0"/>
                        <a:t> comes from ‘being among people like me’</a:t>
                      </a:r>
                      <a:endParaRPr lang="en-GB" sz="2400" dirty="0"/>
                    </a:p>
                  </a:txBody>
                  <a:tcPr/>
                </a:tc>
              </a:tr>
            </a:tbl>
          </a:graphicData>
        </a:graphic>
      </p:graphicFrame>
    </p:spTree>
    <p:extLst>
      <p:ext uri="{BB962C8B-B14F-4D97-AF65-F5344CB8AC3E}">
        <p14:creationId xmlns:p14="http://schemas.microsoft.com/office/powerpoint/2010/main" val="19068307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Renewed support for public welfare after World War II in Europe </a:t>
            </a:r>
            <a:r>
              <a:rPr lang="mr-IN" dirty="0" smtClean="0"/>
              <a:t>–</a:t>
            </a:r>
            <a:r>
              <a:rPr lang="en-GB" dirty="0" smtClean="0"/>
              <a:t> motives:</a:t>
            </a:r>
            <a:endParaRPr lang="en-GB" dirty="0"/>
          </a:p>
        </p:txBody>
      </p:sp>
      <p:sp>
        <p:nvSpPr>
          <p:cNvPr id="3" name="Content Placeholder 2"/>
          <p:cNvSpPr>
            <a:spLocks noGrp="1"/>
          </p:cNvSpPr>
          <p:nvPr>
            <p:ph idx="1"/>
          </p:nvPr>
        </p:nvSpPr>
        <p:spPr/>
        <p:txBody>
          <a:bodyPr>
            <a:normAutofit lnSpcReduction="10000"/>
          </a:bodyPr>
          <a:lstStyle/>
          <a:p>
            <a:r>
              <a:rPr lang="en-GB" dirty="0" smtClean="0"/>
              <a:t>Reward for returning soldiers (“a country fit for heroes”, Britain)</a:t>
            </a:r>
          </a:p>
          <a:p>
            <a:r>
              <a:rPr lang="en-GB" dirty="0" smtClean="0"/>
              <a:t>Anti-fascism, anti-Nazism bonus: promoting a </a:t>
            </a:r>
            <a:r>
              <a:rPr lang="en-GB" u="sng" dirty="0" smtClean="0"/>
              <a:t>voluntary</a:t>
            </a:r>
            <a:r>
              <a:rPr lang="en-GB" dirty="0" smtClean="0"/>
              <a:t> commitment to the nation, de-centralised organisation</a:t>
            </a:r>
          </a:p>
          <a:p>
            <a:r>
              <a:rPr lang="en-GB" dirty="0" smtClean="0"/>
              <a:t>Anti-communism (Cold War bonus): The West has to look after citizens better than the East; German model: </a:t>
            </a:r>
            <a:r>
              <a:rPr lang="en-GB" i="1" dirty="0" smtClean="0"/>
              <a:t>Social Market Economy</a:t>
            </a:r>
          </a:p>
          <a:p>
            <a:r>
              <a:rPr lang="en-GB" dirty="0" smtClean="0"/>
              <a:t>Trend towards “de-commodification” </a:t>
            </a:r>
            <a:endParaRPr lang="en-GB" dirty="0"/>
          </a:p>
        </p:txBody>
      </p:sp>
    </p:spTree>
    <p:extLst>
      <p:ext uri="{BB962C8B-B14F-4D97-AF65-F5344CB8AC3E}">
        <p14:creationId xmlns:p14="http://schemas.microsoft.com/office/powerpoint/2010/main" val="329699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De-commodification </a:t>
            </a:r>
            <a:br>
              <a:rPr lang="en-GB" dirty="0" smtClean="0"/>
            </a:br>
            <a:r>
              <a:rPr lang="en-GB" dirty="0" smtClean="0"/>
              <a:t>(</a:t>
            </a:r>
            <a:r>
              <a:rPr lang="en-GB" dirty="0" err="1" smtClean="0"/>
              <a:t>Esping</a:t>
            </a:r>
            <a:r>
              <a:rPr lang="en-GB" dirty="0" smtClean="0"/>
              <a:t>-Andersen)</a:t>
            </a:r>
            <a:endParaRPr lang="en-GB" dirty="0"/>
          </a:p>
        </p:txBody>
      </p:sp>
      <p:sp>
        <p:nvSpPr>
          <p:cNvPr id="3" name="Content Placeholder 2"/>
          <p:cNvSpPr>
            <a:spLocks noGrp="1"/>
          </p:cNvSpPr>
          <p:nvPr>
            <p:ph idx="1"/>
          </p:nvPr>
        </p:nvSpPr>
        <p:spPr/>
        <p:txBody>
          <a:bodyPr/>
          <a:lstStyle/>
          <a:p>
            <a:pPr marL="0" indent="0">
              <a:buNone/>
            </a:pPr>
            <a:r>
              <a:rPr lang="en-US" i="1" dirty="0" smtClean="0"/>
              <a:t>“De-commodification </a:t>
            </a:r>
            <a:r>
              <a:rPr lang="en-US" i="1" dirty="0"/>
              <a:t>occurs when a service is rendered as a matter of right, and when </a:t>
            </a:r>
            <a:r>
              <a:rPr lang="en-US" i="1" dirty="0" smtClean="0"/>
              <a:t>a person </a:t>
            </a:r>
            <a:r>
              <a:rPr lang="en-US" i="1" dirty="0"/>
              <a:t>can maintain </a:t>
            </a:r>
            <a:r>
              <a:rPr lang="en-US" i="1" dirty="0" smtClean="0"/>
              <a:t>a livelihood </a:t>
            </a:r>
            <a:r>
              <a:rPr lang="en-US" i="1" dirty="0"/>
              <a:t>without reliance on the market. </a:t>
            </a:r>
            <a:r>
              <a:rPr lang="en-US" i="1" dirty="0" smtClean="0"/>
              <a:t>De-commodification strengthens </a:t>
            </a:r>
            <a:r>
              <a:rPr lang="en-US" i="1" dirty="0"/>
              <a:t>the worker and weakens </a:t>
            </a:r>
            <a:r>
              <a:rPr lang="en-US" i="1" dirty="0" smtClean="0"/>
              <a:t>the absolute </a:t>
            </a:r>
            <a:r>
              <a:rPr lang="en-US" i="1" dirty="0"/>
              <a:t>authority of the employer</a:t>
            </a:r>
            <a:r>
              <a:rPr lang="en-US" i="1" dirty="0" smtClean="0"/>
              <a:t>.”</a:t>
            </a:r>
            <a:endParaRPr lang="en-US" i="1" dirty="0"/>
          </a:p>
          <a:p>
            <a:pPr marL="0" indent="0">
              <a:buNone/>
            </a:pPr>
            <a:endParaRPr lang="en-GB" dirty="0"/>
          </a:p>
        </p:txBody>
      </p:sp>
    </p:spTree>
    <p:extLst>
      <p:ext uri="{BB962C8B-B14F-4D97-AF65-F5344CB8AC3E}">
        <p14:creationId xmlns:p14="http://schemas.microsoft.com/office/powerpoint/2010/main" val="7058706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449347"/>
              </p:ext>
            </p:extLst>
          </p:nvPr>
        </p:nvGraphicFramePr>
        <p:xfrm>
          <a:off x="457200" y="1600200"/>
          <a:ext cx="8229600" cy="49377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2400" dirty="0" smtClean="0">
                          <a:solidFill>
                            <a:srgbClr val="FFFF00"/>
                          </a:solidFill>
                          <a:effectLst/>
                          <a:latin typeface="Arial" charset="0"/>
                        </a:rPr>
                        <a:t>Feature </a:t>
                      </a:r>
                      <a:endParaRPr lang="en-US" sz="2400" dirty="0" smtClean="0">
                        <a:effectLst/>
                      </a:endParaRPr>
                    </a:p>
                  </a:txBody>
                  <a:tcPr anchor="ctr"/>
                </a:tc>
                <a:tc>
                  <a:txBody>
                    <a:bodyPr/>
                    <a:lstStyle/>
                    <a:p>
                      <a:endParaRPr lang="en-US" sz="2400" dirty="0" smtClean="0">
                        <a:solidFill>
                          <a:srgbClr val="FFFF00"/>
                        </a:solidFill>
                        <a:effectLst/>
                        <a:latin typeface="Arial" charset="0"/>
                      </a:endParaRPr>
                    </a:p>
                    <a:p>
                      <a:pPr algn="ctr"/>
                      <a:r>
                        <a:rPr lang="en-US" sz="2400" dirty="0" smtClean="0">
                          <a:solidFill>
                            <a:srgbClr val="FFFF00"/>
                          </a:solidFill>
                          <a:effectLst/>
                          <a:latin typeface="Arial" charset="0"/>
                        </a:rPr>
                        <a:t>Bismarck </a:t>
                      </a:r>
                      <a:endParaRPr lang="en-US" dirty="0" smtClean="0">
                        <a:effectLst/>
                      </a:endParaRPr>
                    </a:p>
                    <a:p>
                      <a:endParaRPr lang="en-US" dirty="0">
                        <a:effectLst/>
                      </a:endParaRPr>
                    </a:p>
                  </a:txBody>
                  <a:tcPr anchor="ctr"/>
                </a:tc>
                <a:tc>
                  <a:txBody>
                    <a:bodyPr/>
                    <a:lstStyle/>
                    <a:p>
                      <a:r>
                        <a:rPr lang="en-US" sz="2400" dirty="0">
                          <a:solidFill>
                            <a:srgbClr val="FFFF00"/>
                          </a:solidFill>
                          <a:effectLst/>
                          <a:latin typeface="Arial" charset="0"/>
                        </a:rPr>
                        <a:t>Beveridge </a:t>
                      </a:r>
                      <a:endParaRPr lang="en-US" dirty="0">
                        <a:effectLst/>
                      </a:endParaRPr>
                    </a:p>
                  </a:txBody>
                  <a:tcPr anchor="ctr"/>
                </a:tc>
              </a:tr>
              <a:tr h="370840">
                <a:tc>
                  <a:txBody>
                    <a:bodyPr/>
                    <a:lstStyle/>
                    <a:p>
                      <a:r>
                        <a:rPr lang="en-US" sz="2400" dirty="0">
                          <a:solidFill>
                            <a:schemeClr val="tx1"/>
                          </a:solidFill>
                          <a:effectLst/>
                          <a:latin typeface="Arial" charset="0"/>
                        </a:rPr>
                        <a:t>Entitlement basis </a:t>
                      </a:r>
                      <a:endParaRPr lang="en-US" dirty="0">
                        <a:solidFill>
                          <a:schemeClr val="tx1"/>
                        </a:solidFill>
                        <a:effectLst/>
                      </a:endParaRPr>
                    </a:p>
                  </a:txBody>
                  <a:tcPr anchor="ctr"/>
                </a:tc>
                <a:tc>
                  <a:txBody>
                    <a:bodyPr/>
                    <a:lstStyle/>
                    <a:p>
                      <a:r>
                        <a:rPr lang="en-US" sz="2400" dirty="0">
                          <a:solidFill>
                            <a:srgbClr val="990033"/>
                          </a:solidFill>
                          <a:effectLst/>
                          <a:latin typeface="Arial" charset="0"/>
                        </a:rPr>
                        <a:t>Contribution </a:t>
                      </a:r>
                      <a:endParaRPr lang="en-US" dirty="0">
                        <a:effectLst/>
                      </a:endParaRPr>
                    </a:p>
                  </a:txBody>
                  <a:tcPr anchor="ctr"/>
                </a:tc>
                <a:tc>
                  <a:txBody>
                    <a:bodyPr/>
                    <a:lstStyle/>
                    <a:p>
                      <a:r>
                        <a:rPr lang="en-US" sz="2400">
                          <a:solidFill>
                            <a:srgbClr val="990033"/>
                          </a:solidFill>
                          <a:effectLst/>
                          <a:latin typeface="Arial" charset="0"/>
                        </a:rPr>
                        <a:t>Citizenship/ residence </a:t>
                      </a:r>
                      <a:endParaRPr lang="en-US">
                        <a:effectLst/>
                      </a:endParaRPr>
                    </a:p>
                  </a:txBody>
                  <a:tcPr anchor="ctr"/>
                </a:tc>
              </a:tr>
              <a:tr h="370840">
                <a:tc>
                  <a:txBody>
                    <a:bodyPr/>
                    <a:lstStyle/>
                    <a:p>
                      <a:r>
                        <a:rPr lang="en-US" sz="2400" dirty="0">
                          <a:solidFill>
                            <a:schemeClr val="tx1"/>
                          </a:solidFill>
                          <a:effectLst/>
                          <a:latin typeface="Arial" charset="0"/>
                        </a:rPr>
                        <a:t>Funding base </a:t>
                      </a:r>
                      <a:endParaRPr lang="en-US" dirty="0">
                        <a:solidFill>
                          <a:schemeClr val="tx1"/>
                        </a:solidFill>
                        <a:effectLst/>
                      </a:endParaRPr>
                    </a:p>
                  </a:txBody>
                  <a:tcPr anchor="ctr"/>
                </a:tc>
                <a:tc>
                  <a:txBody>
                    <a:bodyPr/>
                    <a:lstStyle/>
                    <a:p>
                      <a:r>
                        <a:rPr lang="en-US" sz="2400">
                          <a:solidFill>
                            <a:srgbClr val="990033"/>
                          </a:solidFill>
                          <a:effectLst/>
                          <a:latin typeface="Arial" charset="0"/>
                        </a:rPr>
                        <a:t>Wages </a:t>
                      </a:r>
                      <a:endParaRPr lang="en-US">
                        <a:effectLst/>
                      </a:endParaRPr>
                    </a:p>
                  </a:txBody>
                  <a:tcPr anchor="ctr"/>
                </a:tc>
                <a:tc>
                  <a:txBody>
                    <a:bodyPr/>
                    <a:lstStyle/>
                    <a:p>
                      <a:r>
                        <a:rPr lang="en-US" sz="2400">
                          <a:solidFill>
                            <a:srgbClr val="990033"/>
                          </a:solidFill>
                          <a:effectLst/>
                          <a:latin typeface="Arial" charset="0"/>
                        </a:rPr>
                        <a:t>All public revenues </a:t>
                      </a:r>
                      <a:endParaRPr lang="en-US">
                        <a:effectLst/>
                      </a:endParaRPr>
                    </a:p>
                  </a:txBody>
                  <a:tcPr anchor="ctr"/>
                </a:tc>
              </a:tr>
              <a:tr h="370840">
                <a:tc>
                  <a:txBody>
                    <a:bodyPr/>
                    <a:lstStyle/>
                    <a:p>
                      <a:r>
                        <a:rPr lang="en-US" sz="2400" dirty="0">
                          <a:solidFill>
                            <a:schemeClr val="tx1"/>
                          </a:solidFill>
                          <a:effectLst/>
                          <a:latin typeface="Arial" charset="0"/>
                        </a:rPr>
                        <a:t>"Insurer" </a:t>
                      </a:r>
                      <a:endParaRPr lang="en-US" dirty="0">
                        <a:solidFill>
                          <a:schemeClr val="tx1"/>
                        </a:solidFill>
                        <a:effectLst/>
                      </a:endParaRPr>
                    </a:p>
                  </a:txBody>
                  <a:tcPr anchor="ctr"/>
                </a:tc>
                <a:tc>
                  <a:txBody>
                    <a:bodyPr/>
                    <a:lstStyle/>
                    <a:p>
                      <a:r>
                        <a:rPr lang="en-US" sz="2400">
                          <a:solidFill>
                            <a:srgbClr val="990033"/>
                          </a:solidFill>
                          <a:effectLst/>
                          <a:latin typeface="Arial" charset="0"/>
                        </a:rPr>
                        <a:t>Occupational </a:t>
                      </a:r>
                      <a:endParaRPr lang="en-US">
                        <a:effectLst/>
                      </a:endParaRPr>
                    </a:p>
                  </a:txBody>
                  <a:tcPr anchor="ctr"/>
                </a:tc>
                <a:tc>
                  <a:txBody>
                    <a:bodyPr/>
                    <a:lstStyle/>
                    <a:p>
                      <a:r>
                        <a:rPr lang="en-US" sz="2400">
                          <a:solidFill>
                            <a:srgbClr val="990033"/>
                          </a:solidFill>
                          <a:effectLst/>
                          <a:latin typeface="Arial" charset="0"/>
                        </a:rPr>
                        <a:t>State </a:t>
                      </a:r>
                      <a:endParaRPr lang="en-US">
                        <a:effectLst/>
                      </a:endParaRPr>
                    </a:p>
                  </a:txBody>
                  <a:tcPr anchor="ctr"/>
                </a:tc>
              </a:tr>
              <a:tr h="370840">
                <a:tc>
                  <a:txBody>
                    <a:bodyPr/>
                    <a:lstStyle/>
                    <a:p>
                      <a:r>
                        <a:rPr lang="en-US" sz="2400" dirty="0">
                          <a:solidFill>
                            <a:schemeClr val="tx1"/>
                          </a:solidFill>
                          <a:effectLst/>
                          <a:latin typeface="Arial" charset="0"/>
                        </a:rPr>
                        <a:t>Benefit package </a:t>
                      </a:r>
                      <a:endParaRPr lang="en-US" dirty="0">
                        <a:solidFill>
                          <a:schemeClr val="tx1"/>
                        </a:solidFill>
                        <a:effectLst/>
                      </a:endParaRPr>
                    </a:p>
                  </a:txBody>
                  <a:tcPr anchor="ctr"/>
                </a:tc>
                <a:tc>
                  <a:txBody>
                    <a:bodyPr/>
                    <a:lstStyle/>
                    <a:p>
                      <a:r>
                        <a:rPr lang="en-US" sz="2400">
                          <a:solidFill>
                            <a:srgbClr val="990033"/>
                          </a:solidFill>
                          <a:effectLst/>
                          <a:latin typeface="Arial" charset="0"/>
                        </a:rPr>
                        <a:t>Explicit </a:t>
                      </a:r>
                      <a:endParaRPr lang="en-US">
                        <a:effectLst/>
                      </a:endParaRPr>
                    </a:p>
                  </a:txBody>
                  <a:tcPr anchor="ctr"/>
                </a:tc>
                <a:tc>
                  <a:txBody>
                    <a:bodyPr/>
                    <a:lstStyle/>
                    <a:p>
                      <a:r>
                        <a:rPr lang="en-US" sz="2400">
                          <a:solidFill>
                            <a:srgbClr val="990033"/>
                          </a:solidFill>
                          <a:effectLst/>
                          <a:latin typeface="Arial" charset="0"/>
                        </a:rPr>
                        <a:t>Implicit </a:t>
                      </a:r>
                      <a:endParaRPr lang="en-US">
                        <a:effectLst/>
                      </a:endParaRPr>
                    </a:p>
                  </a:txBody>
                  <a:tcPr anchor="ctr"/>
                </a:tc>
              </a:tr>
              <a:tr h="370840">
                <a:tc>
                  <a:txBody>
                    <a:bodyPr/>
                    <a:lstStyle/>
                    <a:p>
                      <a:r>
                        <a:rPr lang="en-US" sz="2400" dirty="0">
                          <a:solidFill>
                            <a:schemeClr val="tx1"/>
                          </a:solidFill>
                          <a:effectLst/>
                          <a:latin typeface="Arial" charset="0"/>
                        </a:rPr>
                        <a:t>Management </a:t>
                      </a:r>
                      <a:endParaRPr lang="en-US" dirty="0">
                        <a:solidFill>
                          <a:schemeClr val="tx1"/>
                        </a:solidFill>
                        <a:effectLst/>
                      </a:endParaRPr>
                    </a:p>
                  </a:txBody>
                  <a:tcPr anchor="ctr"/>
                </a:tc>
                <a:tc>
                  <a:txBody>
                    <a:bodyPr/>
                    <a:lstStyle/>
                    <a:p>
                      <a:r>
                        <a:rPr lang="en-US" sz="2400">
                          <a:solidFill>
                            <a:srgbClr val="990033"/>
                          </a:solidFill>
                          <a:effectLst/>
                          <a:latin typeface="Arial" charset="0"/>
                        </a:rPr>
                        <a:t>Independent </a:t>
                      </a:r>
                      <a:endParaRPr lang="en-US">
                        <a:effectLst/>
                      </a:endParaRPr>
                    </a:p>
                  </a:txBody>
                  <a:tcPr anchor="ctr"/>
                </a:tc>
                <a:tc>
                  <a:txBody>
                    <a:bodyPr/>
                    <a:lstStyle/>
                    <a:p>
                      <a:r>
                        <a:rPr lang="en-US" sz="2400">
                          <a:solidFill>
                            <a:srgbClr val="990033"/>
                          </a:solidFill>
                          <a:effectLst/>
                          <a:latin typeface="Arial" charset="0"/>
                        </a:rPr>
                        <a:t>Government </a:t>
                      </a:r>
                      <a:endParaRPr lang="en-US">
                        <a:effectLst/>
                      </a:endParaRPr>
                    </a:p>
                  </a:txBody>
                  <a:tcPr anchor="ctr"/>
                </a:tc>
              </a:tr>
              <a:tr h="370840">
                <a:tc>
                  <a:txBody>
                    <a:bodyPr/>
                    <a:lstStyle/>
                    <a:p>
                      <a:r>
                        <a:rPr lang="en-US" sz="2400" dirty="0">
                          <a:solidFill>
                            <a:schemeClr val="tx1"/>
                          </a:solidFill>
                          <a:effectLst/>
                          <a:latin typeface="Arial" charset="0"/>
                        </a:rPr>
                        <a:t>Providers </a:t>
                      </a:r>
                      <a:endParaRPr lang="en-US" dirty="0">
                        <a:solidFill>
                          <a:schemeClr val="tx1"/>
                        </a:solidFill>
                        <a:effectLst/>
                      </a:endParaRPr>
                    </a:p>
                  </a:txBody>
                  <a:tcPr anchor="ctr"/>
                </a:tc>
                <a:tc>
                  <a:txBody>
                    <a:bodyPr/>
                    <a:lstStyle/>
                    <a:p>
                      <a:r>
                        <a:rPr lang="en-US" sz="2400">
                          <a:solidFill>
                            <a:srgbClr val="990033"/>
                          </a:solidFill>
                          <a:effectLst/>
                          <a:latin typeface="Arial" charset="0"/>
                        </a:rPr>
                        <a:t>Privately contracted </a:t>
                      </a:r>
                      <a:endParaRPr lang="en-US">
                        <a:effectLst/>
                      </a:endParaRPr>
                    </a:p>
                  </a:txBody>
                  <a:tcPr anchor="ctr"/>
                </a:tc>
                <a:tc>
                  <a:txBody>
                    <a:bodyPr/>
                    <a:lstStyle/>
                    <a:p>
                      <a:r>
                        <a:rPr lang="en-US" sz="2400" dirty="0">
                          <a:solidFill>
                            <a:srgbClr val="990033"/>
                          </a:solidFill>
                          <a:effectLst/>
                          <a:latin typeface="Arial" charset="0"/>
                        </a:rPr>
                        <a:t>Salaried and publicly contracted </a:t>
                      </a:r>
                      <a:endParaRPr lang="en-US" dirty="0">
                        <a:effectLst/>
                      </a:endParaRPr>
                    </a:p>
                  </a:txBody>
                  <a:tcPr anchor="ctr"/>
                </a:tc>
              </a:tr>
            </a:tbl>
          </a:graphicData>
        </a:graphic>
      </p:graphicFrame>
    </p:spTree>
    <p:extLst>
      <p:ext uri="{BB962C8B-B14F-4D97-AF65-F5344CB8AC3E}">
        <p14:creationId xmlns:p14="http://schemas.microsoft.com/office/powerpoint/2010/main" val="14246989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UK </a:t>
            </a:r>
            <a:r>
              <a:rPr lang="mr-IN" sz="3600" dirty="0" smtClean="0"/>
              <a:t>–</a:t>
            </a:r>
            <a:r>
              <a:rPr lang="en-GB" sz="3600" dirty="0" smtClean="0"/>
              <a:t> the Beveridge Plan (1943) </a:t>
            </a:r>
            <a:br>
              <a:rPr lang="en-GB" sz="3600" dirty="0" smtClean="0"/>
            </a:br>
            <a:r>
              <a:rPr lang="en-GB" sz="3600" dirty="0" smtClean="0"/>
              <a:t>(departure from liberalism)</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571085"/>
              </p:ext>
            </p:extLst>
          </p:nvPr>
        </p:nvGraphicFramePr>
        <p:xfrm>
          <a:off x="457200" y="1600200"/>
          <a:ext cx="8484918" cy="4848100"/>
        </p:xfrm>
        <a:graphic>
          <a:graphicData uri="http://schemas.openxmlformats.org/drawingml/2006/table">
            <a:tbl>
              <a:tblPr firstRow="1" bandRow="1">
                <a:tableStyleId>{5C22544A-7EE6-4342-B048-85BDC9FD1C3A}</a:tableStyleId>
              </a:tblPr>
              <a:tblGrid>
                <a:gridCol w="1708003"/>
                <a:gridCol w="3948609"/>
                <a:gridCol w="2828306"/>
              </a:tblGrid>
              <a:tr h="503430">
                <a:tc>
                  <a:txBody>
                    <a:bodyPr/>
                    <a:lstStyle/>
                    <a:p>
                      <a:pPr algn="ctr"/>
                      <a:r>
                        <a:rPr lang="en-GB" sz="2000" dirty="0" smtClean="0"/>
                        <a:t>”5 giants”</a:t>
                      </a:r>
                      <a:endParaRPr lang="en-GB" sz="2000" dirty="0"/>
                    </a:p>
                  </a:txBody>
                  <a:tcPr/>
                </a:tc>
                <a:tc>
                  <a:txBody>
                    <a:bodyPr/>
                    <a:lstStyle/>
                    <a:p>
                      <a:pPr algn="ctr"/>
                      <a:r>
                        <a:rPr lang="en-GB" sz="2000" dirty="0" smtClean="0"/>
                        <a:t>claim</a:t>
                      </a:r>
                      <a:endParaRPr lang="en-GB" sz="2000" dirty="0"/>
                    </a:p>
                  </a:txBody>
                  <a:tcPr/>
                </a:tc>
                <a:tc>
                  <a:txBody>
                    <a:bodyPr/>
                    <a:lstStyle/>
                    <a:p>
                      <a:pPr algn="ctr"/>
                      <a:r>
                        <a:rPr lang="en-GB" sz="2000" dirty="0" smtClean="0"/>
                        <a:t>reality</a:t>
                      </a:r>
                      <a:endParaRPr lang="en-GB" sz="2000" dirty="0"/>
                    </a:p>
                  </a:txBody>
                  <a:tcPr/>
                </a:tc>
              </a:tr>
              <a:tr h="868934">
                <a:tc>
                  <a:txBody>
                    <a:bodyPr/>
                    <a:lstStyle/>
                    <a:p>
                      <a:r>
                        <a:rPr lang="en-GB" sz="2000" dirty="0" smtClean="0"/>
                        <a:t>want</a:t>
                      </a:r>
                      <a:endParaRPr lang="en-GB" sz="2000" dirty="0"/>
                    </a:p>
                  </a:txBody>
                  <a:tcPr/>
                </a:tc>
                <a:tc>
                  <a:txBody>
                    <a:bodyPr/>
                    <a:lstStyle/>
                    <a:p>
                      <a:r>
                        <a:rPr lang="en-GB" sz="2000" dirty="0" smtClean="0"/>
                        <a:t>State-guaranteed minimum standard of living for all</a:t>
                      </a:r>
                      <a:endParaRPr lang="en-GB" sz="2000" dirty="0"/>
                    </a:p>
                  </a:txBody>
                  <a:tcPr/>
                </a:tc>
                <a:tc>
                  <a:txBody>
                    <a:bodyPr/>
                    <a:lstStyle/>
                    <a:p>
                      <a:r>
                        <a:rPr lang="en-GB" sz="2000" dirty="0" smtClean="0"/>
                        <a:t>Tied to many qualifying conditions (‘means test’)</a:t>
                      </a:r>
                      <a:endParaRPr lang="en-GB" sz="2000" dirty="0"/>
                    </a:p>
                  </a:txBody>
                  <a:tcPr/>
                </a:tc>
              </a:tr>
              <a:tr h="868934">
                <a:tc>
                  <a:txBody>
                    <a:bodyPr/>
                    <a:lstStyle/>
                    <a:p>
                      <a:r>
                        <a:rPr lang="en-GB" sz="2000" dirty="0" smtClean="0"/>
                        <a:t>disease</a:t>
                      </a:r>
                      <a:endParaRPr lang="en-GB" sz="2000" dirty="0"/>
                    </a:p>
                  </a:txBody>
                  <a:tcPr/>
                </a:tc>
                <a:tc>
                  <a:txBody>
                    <a:bodyPr/>
                    <a:lstStyle/>
                    <a:p>
                      <a:r>
                        <a:rPr lang="en-GB" sz="2000" dirty="0" smtClean="0"/>
                        <a:t>Universal National Health Service (NHS) tax financed</a:t>
                      </a:r>
                      <a:endParaRPr lang="en-GB" sz="2000" dirty="0"/>
                    </a:p>
                  </a:txBody>
                  <a:tcPr/>
                </a:tc>
                <a:tc>
                  <a:txBody>
                    <a:bodyPr/>
                    <a:lstStyle/>
                    <a:p>
                      <a:r>
                        <a:rPr lang="en-GB" sz="2000" dirty="0" smtClean="0"/>
                        <a:t>Great</a:t>
                      </a:r>
                      <a:r>
                        <a:rPr lang="en-GB" sz="2000" baseline="0" dirty="0" smtClean="0"/>
                        <a:t> r</a:t>
                      </a:r>
                      <a:r>
                        <a:rPr lang="en-GB" sz="2000" dirty="0" smtClean="0"/>
                        <a:t>eduction of private health care offers</a:t>
                      </a:r>
                      <a:endParaRPr lang="en-GB" sz="2000" dirty="0"/>
                    </a:p>
                  </a:txBody>
                  <a:tcPr/>
                </a:tc>
              </a:tr>
              <a:tr h="868934">
                <a:tc>
                  <a:txBody>
                    <a:bodyPr/>
                    <a:lstStyle/>
                    <a:p>
                      <a:r>
                        <a:rPr lang="en-GB" sz="2000" dirty="0" smtClean="0"/>
                        <a:t>Ignorance </a:t>
                      </a:r>
                      <a:endParaRPr lang="en-GB" sz="2000" dirty="0"/>
                    </a:p>
                  </a:txBody>
                  <a:tcPr/>
                </a:tc>
                <a:tc>
                  <a:txBody>
                    <a:bodyPr/>
                    <a:lstStyle/>
                    <a:p>
                      <a:r>
                        <a:rPr lang="en-GB" sz="2000" dirty="0" smtClean="0"/>
                        <a:t>National</a:t>
                      </a:r>
                      <a:r>
                        <a:rPr lang="en-GB" sz="2000" baseline="0" dirty="0" smtClean="0"/>
                        <a:t> e</a:t>
                      </a:r>
                      <a:r>
                        <a:rPr lang="en-GB" sz="2000" dirty="0" smtClean="0"/>
                        <a:t>ducation system</a:t>
                      </a:r>
                      <a:endParaRPr lang="en-GB" sz="2000" dirty="0"/>
                    </a:p>
                  </a:txBody>
                  <a:tcPr/>
                </a:tc>
                <a:tc>
                  <a:txBody>
                    <a:bodyPr/>
                    <a:lstStyle/>
                    <a:p>
                      <a:r>
                        <a:rPr lang="en-GB" sz="2000" dirty="0" smtClean="0"/>
                        <a:t>Private schools remain, great class divide</a:t>
                      </a:r>
                      <a:endParaRPr lang="en-GB" sz="2000" dirty="0"/>
                    </a:p>
                  </a:txBody>
                  <a:tcPr/>
                </a:tc>
              </a:tr>
              <a:tr h="868934">
                <a:tc>
                  <a:txBody>
                    <a:bodyPr/>
                    <a:lstStyle/>
                    <a:p>
                      <a:r>
                        <a:rPr lang="en-GB" sz="2000" dirty="0" smtClean="0"/>
                        <a:t>squalor</a:t>
                      </a:r>
                      <a:endParaRPr lang="en-GB" sz="2000" dirty="0"/>
                    </a:p>
                  </a:txBody>
                  <a:tcPr/>
                </a:tc>
                <a:tc>
                  <a:txBody>
                    <a:bodyPr/>
                    <a:lstStyle/>
                    <a:p>
                      <a:r>
                        <a:rPr lang="en-GB" sz="2000" dirty="0" smtClean="0"/>
                        <a:t>Public housing schemes</a:t>
                      </a:r>
                      <a:endParaRPr lang="en-GB" sz="2000" dirty="0"/>
                    </a:p>
                  </a:txBody>
                  <a:tcPr/>
                </a:tc>
                <a:tc>
                  <a:txBody>
                    <a:bodyPr/>
                    <a:lstStyle/>
                    <a:p>
                      <a:r>
                        <a:rPr lang="en-GB" sz="2000" dirty="0" smtClean="0"/>
                        <a:t>Class divided, spatial separation</a:t>
                      </a:r>
                      <a:endParaRPr lang="en-GB" sz="2000" dirty="0"/>
                    </a:p>
                  </a:txBody>
                  <a:tcPr/>
                </a:tc>
              </a:tr>
              <a:tr h="868934">
                <a:tc>
                  <a:txBody>
                    <a:bodyPr/>
                    <a:lstStyle/>
                    <a:p>
                      <a:r>
                        <a:rPr lang="en-GB" sz="2000" dirty="0" smtClean="0"/>
                        <a:t>idleness</a:t>
                      </a:r>
                      <a:endParaRPr lang="en-GB" sz="2000" dirty="0"/>
                    </a:p>
                  </a:txBody>
                  <a:tcPr/>
                </a:tc>
                <a:tc>
                  <a:txBody>
                    <a:bodyPr/>
                    <a:lstStyle/>
                    <a:p>
                      <a:r>
                        <a:rPr lang="en-GB" sz="2000" dirty="0" smtClean="0"/>
                        <a:t>Full employment policy (Keynes)</a:t>
                      </a:r>
                      <a:endParaRPr lang="en-GB" sz="2000" dirty="0"/>
                    </a:p>
                  </a:txBody>
                  <a:tcPr/>
                </a:tc>
                <a:tc>
                  <a:txBody>
                    <a:bodyPr/>
                    <a:lstStyle/>
                    <a:p>
                      <a:r>
                        <a:rPr lang="en-GB" sz="2000" dirty="0" smtClean="0"/>
                        <a:t>Not maintained after ‘oil shock’ 1973, inflation!</a:t>
                      </a:r>
                      <a:endParaRPr lang="en-GB" sz="2000" dirty="0"/>
                    </a:p>
                  </a:txBody>
                  <a:tcPr/>
                </a:tc>
              </a:tr>
            </a:tbl>
          </a:graphicData>
        </a:graphic>
      </p:graphicFrame>
    </p:spTree>
    <p:extLst>
      <p:ext uri="{BB962C8B-B14F-4D97-AF65-F5344CB8AC3E}">
        <p14:creationId xmlns:p14="http://schemas.microsoft.com/office/powerpoint/2010/main" val="5187132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1632"/>
          </a:xfrm>
        </p:spPr>
        <p:txBody>
          <a:bodyPr>
            <a:normAutofit fontScale="90000"/>
          </a:bodyPr>
          <a:lstStyle/>
          <a:p>
            <a:r>
              <a:rPr lang="en-GB" dirty="0" smtClean="0"/>
              <a:t>Welfare under Soviet Communism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406534"/>
              </p:ext>
            </p:extLst>
          </p:nvPr>
        </p:nvGraphicFramePr>
        <p:xfrm>
          <a:off x="273132" y="878378"/>
          <a:ext cx="8413668" cy="5730240"/>
        </p:xfrm>
        <a:graphic>
          <a:graphicData uri="http://schemas.openxmlformats.org/drawingml/2006/table">
            <a:tbl>
              <a:tblPr firstRow="1" bandRow="1">
                <a:tableStyleId>{2D5ABB26-0587-4C30-8999-92F81FD0307C}</a:tableStyleId>
              </a:tblPr>
              <a:tblGrid>
                <a:gridCol w="1365663"/>
                <a:gridCol w="4358244"/>
                <a:gridCol w="2689761"/>
              </a:tblGrid>
              <a:tr h="379269">
                <a:tc>
                  <a:txBody>
                    <a:bodyPr/>
                    <a:lstStyle/>
                    <a:p>
                      <a:pPr algn="ct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claim</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dirty="0" smtClean="0"/>
                        <a:t>reality</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70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b="1" dirty="0" smtClean="0"/>
                        <a:t>work</a:t>
                      </a:r>
                    </a:p>
                    <a:p>
                      <a:pPr algn="ct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t>Abolition</a:t>
                      </a:r>
                      <a:r>
                        <a:rPr lang="en-GB" sz="2000" baseline="0" dirty="0" smtClean="0"/>
                        <a:t> of capitalist working relations. </a:t>
                      </a:r>
                      <a:r>
                        <a:rPr lang="en-GB" sz="2000" dirty="0" smtClean="0"/>
                        <a:t>The right to work guaranteed by the Constitution; work as obligation and  a privilege</a:t>
                      </a:r>
                    </a:p>
                    <a:p>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Privileges among</a:t>
                      </a:r>
                      <a:r>
                        <a:rPr lang="en-GB" sz="2000" baseline="0" dirty="0" smtClean="0"/>
                        <a:t> more or less productive workers maintained</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721">
                <a:tc>
                  <a:txBody>
                    <a:bodyPr/>
                    <a:lstStyle/>
                    <a:p>
                      <a:pPr algn="ctr"/>
                      <a:r>
                        <a:rPr lang="en-GB" sz="2000" b="1" dirty="0" smtClean="0"/>
                        <a:t>women</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Integrated into labour force, child rearing = a public task</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Emphasis on equality in certain sectors</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7077">
                <a:tc>
                  <a:txBody>
                    <a:bodyPr/>
                    <a:lstStyle/>
                    <a:p>
                      <a:pPr algn="ctr"/>
                      <a:r>
                        <a:rPr lang="en-GB" sz="2000" b="1" dirty="0" smtClean="0"/>
                        <a:t>Income guarantee</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smtClean="0">
                          <a:solidFill>
                            <a:schemeClr val="tx1"/>
                          </a:solidFill>
                          <a:effectLst/>
                          <a:latin typeface="+mn-lt"/>
                          <a:ea typeface="+mn-ea"/>
                          <a:cs typeface="+mn-cs"/>
                        </a:rPr>
                        <a:t>egalitarian benefits (social security) for all who work, which has its</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counterpart, in</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accordance with the principle of </a:t>
                      </a:r>
                      <a:r>
                        <a:rPr lang="en-US" sz="2000" kern="1200" baseline="0" dirty="0" smtClean="0">
                          <a:solidFill>
                            <a:schemeClr val="tx1"/>
                          </a:solidFill>
                          <a:effectLst/>
                          <a:latin typeface="+mn-lt"/>
                          <a:ea typeface="+mn-ea"/>
                          <a:cs typeface="+mn-cs"/>
                        </a:rPr>
                        <a:t> r</a:t>
                      </a:r>
                      <a:r>
                        <a:rPr lang="en-US" sz="2000" kern="1200" dirty="0" smtClean="0">
                          <a:solidFill>
                            <a:schemeClr val="tx1"/>
                          </a:solidFill>
                          <a:effectLst/>
                          <a:latin typeface="+mn-lt"/>
                          <a:ea typeface="+mn-ea"/>
                          <a:cs typeface="+mn-cs"/>
                        </a:rPr>
                        <a:t>eciprocity, in the obligation to</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work. “Abolition</a:t>
                      </a:r>
                      <a:r>
                        <a:rPr lang="en-US" sz="2000" kern="1200" baseline="0" dirty="0" smtClean="0">
                          <a:solidFill>
                            <a:schemeClr val="tx1"/>
                          </a:solidFill>
                          <a:effectLst/>
                          <a:latin typeface="+mn-lt"/>
                          <a:ea typeface="+mn-ea"/>
                          <a:cs typeface="+mn-cs"/>
                        </a:rPr>
                        <a:t> of social problems”</a:t>
                      </a:r>
                      <a:endParaRPr lang="en-US" sz="20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Benefits tied to average income but differences of sectors preserved</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537">
                <a:tc>
                  <a:txBody>
                    <a:bodyPr/>
                    <a:lstStyle/>
                    <a:p>
                      <a:pPr algn="ctr"/>
                      <a:r>
                        <a:rPr lang="en-GB" sz="2000" b="1" dirty="0" smtClean="0"/>
                        <a:t>education</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smtClean="0">
                          <a:solidFill>
                            <a:schemeClr val="tx1"/>
                          </a:solidFill>
                          <a:effectLst/>
                          <a:latin typeface="+mn-lt"/>
                          <a:ea typeface="+mn-ea"/>
                          <a:cs typeface="+mn-cs"/>
                        </a:rPr>
                        <a:t>legal entitlement to free</a:t>
                      </a:r>
                      <a:r>
                        <a:rPr lang="en-US" sz="2000" kern="1200" baseline="0" dirty="0" smtClean="0">
                          <a:solidFill>
                            <a:schemeClr val="tx1"/>
                          </a:solidFill>
                          <a:effectLst/>
                          <a:latin typeface="+mn-lt"/>
                          <a:ea typeface="+mn-ea"/>
                          <a:cs typeface="+mn-cs"/>
                        </a:rPr>
                        <a:t> public </a:t>
                      </a:r>
                      <a:r>
                        <a:rPr lang="en-US" sz="2000" kern="1200" dirty="0" smtClean="0">
                          <a:solidFill>
                            <a:schemeClr val="tx1"/>
                          </a:solidFill>
                          <a:effectLst/>
                          <a:latin typeface="+mn-lt"/>
                          <a:ea typeface="+mn-ea"/>
                          <a:cs typeface="+mn-cs"/>
                        </a:rPr>
                        <a:t>education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successful</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721">
                <a:tc>
                  <a:txBody>
                    <a:bodyPr/>
                    <a:lstStyle/>
                    <a:p>
                      <a:pPr algn="ctr"/>
                      <a:r>
                        <a:rPr lang="en-GB" sz="2000" b="1" dirty="0" smtClean="0"/>
                        <a:t>health</a:t>
                      </a:r>
                      <a:endParaRPr lang="en-GB"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legal entitlement to free public health services (mainly</a:t>
                      </a:r>
                      <a:r>
                        <a:rPr lang="en-US" sz="2000" kern="1200" baseline="0" dirty="0" smtClean="0">
                          <a:solidFill>
                            <a:schemeClr val="tx1"/>
                          </a:solidFill>
                          <a:effectLst/>
                          <a:latin typeface="+mn-lt"/>
                          <a:ea typeface="+mn-ea"/>
                          <a:cs typeface="+mn-cs"/>
                        </a:rPr>
                        <a:t> hospital based</a:t>
                      </a:r>
                      <a:r>
                        <a:rPr lang="en-US" sz="2000" kern="1200" dirty="0" smtClean="0">
                          <a:solidFill>
                            <a:schemeClr val="tx1"/>
                          </a:solidFill>
                          <a:effectLst/>
                          <a:latin typeface="+mn-lt"/>
                          <a:ea typeface="+mn-ea"/>
                          <a:cs typeface="+mn-cs"/>
                        </a:rPr>
                        <a:t>) </a:t>
                      </a:r>
                      <a:endParaRPr lang="en-GB"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successful</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2720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7258"/>
          </a:xfrm>
        </p:spPr>
        <p:txBody>
          <a:bodyPr>
            <a:normAutofit fontScale="90000"/>
          </a:bodyPr>
          <a:lstStyle/>
          <a:p>
            <a:r>
              <a:rPr lang="en-GB" dirty="0" smtClean="0"/>
              <a:t>“Welfare” in the USA</a:t>
            </a:r>
            <a:endParaRPr lang="en-GB" dirty="0"/>
          </a:p>
        </p:txBody>
      </p:sp>
      <p:sp>
        <p:nvSpPr>
          <p:cNvPr id="3" name="Content Placeholder 2"/>
          <p:cNvSpPr>
            <a:spLocks noGrp="1"/>
          </p:cNvSpPr>
          <p:nvPr>
            <p:ph idx="1"/>
          </p:nvPr>
        </p:nvSpPr>
        <p:spPr>
          <a:xfrm>
            <a:off x="457200" y="855023"/>
            <a:ext cx="8461169" cy="5818909"/>
          </a:xfrm>
        </p:spPr>
        <p:txBody>
          <a:bodyPr>
            <a:normAutofit fontScale="77500" lnSpcReduction="20000"/>
          </a:bodyPr>
          <a:lstStyle/>
          <a:p>
            <a:r>
              <a:rPr lang="en-GB" dirty="0" smtClean="0"/>
              <a:t>Great emphasis on personal liberty and individualism (personal responsibility)</a:t>
            </a:r>
          </a:p>
          <a:p>
            <a:r>
              <a:rPr lang="en-GB" dirty="0" smtClean="0"/>
              <a:t>Considerable legal variations in the single federal states and even among municipalities (except Social Security Act 1935, Roosevelt “New Deal”)</a:t>
            </a:r>
          </a:p>
          <a:p>
            <a:r>
              <a:rPr lang="en-GB" dirty="0" smtClean="0"/>
              <a:t>Policies strongly influenced by strength of lobbies (war veterans, women’s and disability groups)</a:t>
            </a:r>
          </a:p>
          <a:p>
            <a:r>
              <a:rPr lang="en-GB" dirty="0" smtClean="0"/>
              <a:t>Supreme Court controls legislation (restricted labour rights on grounds of “freedom”)</a:t>
            </a:r>
          </a:p>
          <a:p>
            <a:r>
              <a:rPr lang="en-GB" dirty="0" smtClean="0"/>
              <a:t>Support largely from private contributory insurance</a:t>
            </a:r>
          </a:p>
          <a:p>
            <a:r>
              <a:rPr lang="en-GB" dirty="0" smtClean="0"/>
              <a:t>Company Pension Schemes centrally important</a:t>
            </a:r>
          </a:p>
          <a:p>
            <a:r>
              <a:rPr lang="en-GB" dirty="0" smtClean="0"/>
              <a:t>“workfare” instead of welfare </a:t>
            </a:r>
            <a:r>
              <a:rPr lang="mr-IN" dirty="0" smtClean="0"/>
              <a:t>–</a:t>
            </a:r>
            <a:r>
              <a:rPr lang="en-GB" dirty="0" smtClean="0"/>
              <a:t> willingness to work demonstrates worthiness of support</a:t>
            </a:r>
          </a:p>
          <a:p>
            <a:r>
              <a:rPr lang="en-GB" dirty="0" smtClean="0"/>
              <a:t>Emphasis on “educational opportunities”, market of providers</a:t>
            </a:r>
          </a:p>
          <a:p>
            <a:r>
              <a:rPr lang="en-GB" dirty="0" smtClean="0"/>
              <a:t>Health care divided between high-tech private insurance and basic public provisions (“Obama-care”)</a:t>
            </a:r>
          </a:p>
        </p:txBody>
      </p:sp>
    </p:spTree>
    <p:extLst>
      <p:ext uri="{BB962C8B-B14F-4D97-AF65-F5344CB8AC3E}">
        <p14:creationId xmlns:p14="http://schemas.microsoft.com/office/powerpoint/2010/main" val="14935088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USA President Grover Cleveland’s response to starving farmers 1887:</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US" i="1" dirty="0" smtClean="0"/>
              <a:t>“</a:t>
            </a:r>
            <a:r>
              <a:rPr lang="mr-IN" i="1" dirty="0" smtClean="0"/>
              <a:t>…</a:t>
            </a:r>
            <a:r>
              <a:rPr lang="de-DE" i="1" dirty="0" smtClean="0"/>
              <a:t> </a:t>
            </a:r>
            <a:r>
              <a:rPr lang="en-US" i="1" dirty="0" smtClean="0"/>
              <a:t>the </a:t>
            </a:r>
            <a:r>
              <a:rPr lang="en-US" i="1" dirty="0"/>
              <a:t>lesson should be constantly </a:t>
            </a:r>
            <a:r>
              <a:rPr lang="en-US" i="1" dirty="0" smtClean="0"/>
              <a:t>enforced that</a:t>
            </a:r>
            <a:r>
              <a:rPr lang="en-US" i="1" dirty="0"/>
              <a:t>, though the people support the government, </a:t>
            </a:r>
            <a:r>
              <a:rPr lang="en-US" i="1" dirty="0" smtClean="0"/>
              <a:t>the government </a:t>
            </a:r>
            <a:r>
              <a:rPr lang="en-US" i="1" dirty="0"/>
              <a:t>should not support </a:t>
            </a:r>
            <a:r>
              <a:rPr lang="en-US" i="1" dirty="0" smtClean="0"/>
              <a:t>the people</a:t>
            </a:r>
            <a:r>
              <a:rPr lang="en-US" i="1" dirty="0"/>
              <a:t>. . . </a:t>
            </a:r>
            <a:r>
              <a:rPr lang="en-US" i="1" dirty="0" smtClean="0"/>
              <a:t>. Federal </a:t>
            </a:r>
            <a:r>
              <a:rPr lang="en-US" i="1" dirty="0"/>
              <a:t>aid in such cases encourages </a:t>
            </a:r>
            <a:r>
              <a:rPr lang="en-US" i="1" dirty="0" smtClean="0"/>
              <a:t>the expectation </a:t>
            </a:r>
            <a:r>
              <a:rPr lang="en-US" i="1" dirty="0"/>
              <a:t>of paternal care on the </a:t>
            </a:r>
            <a:r>
              <a:rPr lang="en-US" i="1" dirty="0" smtClean="0"/>
              <a:t>part of the government </a:t>
            </a:r>
            <a:r>
              <a:rPr lang="en-US" i="1" dirty="0"/>
              <a:t>and weakens the sturdiness of </a:t>
            </a:r>
            <a:r>
              <a:rPr lang="en-US" i="1" dirty="0" smtClean="0"/>
              <a:t>our national </a:t>
            </a:r>
            <a:r>
              <a:rPr lang="en-US" i="1" dirty="0"/>
              <a:t>character, while it </a:t>
            </a:r>
            <a:r>
              <a:rPr lang="en-US" i="1" dirty="0" smtClean="0"/>
              <a:t>prevents the indulgence among </a:t>
            </a:r>
            <a:r>
              <a:rPr lang="en-US" i="1" dirty="0"/>
              <a:t>our people of that kindly sentiment </a:t>
            </a:r>
            <a:r>
              <a:rPr lang="en-US" i="1" dirty="0" smtClean="0"/>
              <a:t>and conduct </a:t>
            </a:r>
            <a:r>
              <a:rPr lang="en-US" i="1" dirty="0"/>
              <a:t>which strengthen </a:t>
            </a:r>
            <a:r>
              <a:rPr lang="en-US" i="1" dirty="0" smtClean="0"/>
              <a:t>the bonds </a:t>
            </a:r>
            <a:r>
              <a:rPr lang="en-US" i="1" dirty="0"/>
              <a:t>of a common </a:t>
            </a:r>
            <a:r>
              <a:rPr lang="en-US" i="1" dirty="0" smtClean="0"/>
              <a:t>brotherhood”</a:t>
            </a:r>
          </a:p>
          <a:p>
            <a:pPr marL="0" indent="0">
              <a:buNone/>
            </a:pPr>
            <a:endParaRPr lang="en-US" i="1" dirty="0" smtClean="0"/>
          </a:p>
          <a:p>
            <a:pPr marL="0" indent="0">
              <a:buNone/>
            </a:pPr>
            <a:r>
              <a:rPr lang="en-US" dirty="0" smtClean="0"/>
              <a:t>President Nixon: </a:t>
            </a:r>
            <a:r>
              <a:rPr lang="en-US" dirty="0"/>
              <a:t> “</a:t>
            </a:r>
            <a:r>
              <a:rPr lang="en-US" dirty="0" smtClean="0"/>
              <a:t>The welfare </a:t>
            </a:r>
            <a:r>
              <a:rPr lang="en-US" dirty="0"/>
              <a:t>ethic breeds weak people” </a:t>
            </a:r>
          </a:p>
          <a:p>
            <a:pPr marL="0" indent="0">
              <a:buNone/>
            </a:pPr>
            <a:endParaRPr lang="en-US" i="1" dirty="0"/>
          </a:p>
          <a:p>
            <a:endParaRPr lang="en-GB" dirty="0"/>
          </a:p>
        </p:txBody>
      </p:sp>
    </p:spTree>
    <p:extLst>
      <p:ext uri="{BB962C8B-B14F-4D97-AF65-F5344CB8AC3E}">
        <p14:creationId xmlns:p14="http://schemas.microsoft.com/office/powerpoint/2010/main" val="9377780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 </a:t>
            </a:r>
            <a:r>
              <a:rPr lang="en-US" sz="2400" dirty="0"/>
              <a:t>President </a:t>
            </a:r>
            <a:r>
              <a:rPr lang="en-US" sz="2400" dirty="0" smtClean="0"/>
              <a:t>Clinton 1996: “workfare not welfare”</a:t>
            </a:r>
            <a:br>
              <a:rPr lang="en-US" sz="2400" dirty="0" smtClean="0"/>
            </a:br>
            <a:r>
              <a:rPr lang="en-US" sz="2400" dirty="0" smtClean="0"/>
              <a:t>“</a:t>
            </a:r>
            <a:r>
              <a:rPr lang="en-US" sz="2400" dirty="0"/>
              <a:t>Personal Responsibility and Work Opportunity </a:t>
            </a:r>
            <a:r>
              <a:rPr lang="en-US" sz="2400" dirty="0" smtClean="0"/>
              <a:t>Reconciliation Act” </a:t>
            </a:r>
            <a:r>
              <a:rPr lang="en-US" sz="2400" dirty="0"/>
              <a:t>(PRWORA),</a:t>
            </a:r>
            <a:r>
              <a:rPr lang="en-US" sz="2000" dirty="0"/>
              <a:t/>
            </a:r>
            <a:br>
              <a:rPr lang="en-US" sz="2000" dirty="0"/>
            </a:br>
            <a:endParaRPr lang="en-GB" sz="2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Especially </a:t>
            </a:r>
            <a:r>
              <a:rPr lang="en-US" dirty="0"/>
              <a:t>young, single mothers as the main target group of AFDC were to </a:t>
            </a:r>
            <a:r>
              <a:rPr lang="en-US" dirty="0" smtClean="0"/>
              <a:t>be incentivized </a:t>
            </a:r>
            <a:r>
              <a:rPr lang="en-US" dirty="0"/>
              <a:t>to seek a job, “to reduce dependency by promoting job </a:t>
            </a:r>
            <a:r>
              <a:rPr lang="en-US" dirty="0" smtClean="0"/>
              <a:t>preparation, work</a:t>
            </a:r>
            <a:r>
              <a:rPr lang="en-US" dirty="0"/>
              <a:t>, and marriage</a:t>
            </a:r>
            <a:r>
              <a:rPr lang="en-US" dirty="0" smtClean="0"/>
              <a:t>.” </a:t>
            </a:r>
            <a:r>
              <a:rPr lang="en-US" dirty="0"/>
              <a:t>  </a:t>
            </a:r>
            <a:endParaRPr lang="en-US" dirty="0" smtClean="0"/>
          </a:p>
          <a:p>
            <a:pPr marL="0" indent="0">
              <a:buNone/>
            </a:pPr>
            <a:r>
              <a:rPr lang="en-US" dirty="0" smtClean="0"/>
              <a:t>However</a:t>
            </a:r>
            <a:r>
              <a:rPr lang="en-US" dirty="0"/>
              <a:t>, they were not expected to do more than </a:t>
            </a:r>
            <a:r>
              <a:rPr lang="en-US" dirty="0" smtClean="0"/>
              <a:t>part-time work</a:t>
            </a:r>
            <a:r>
              <a:rPr lang="en-US" dirty="0"/>
              <a:t>. The previous aid for single mothers (AFDC) was converted </a:t>
            </a:r>
            <a:r>
              <a:rPr lang="en-US" dirty="0" smtClean="0"/>
              <a:t>into Temporary </a:t>
            </a:r>
            <a:r>
              <a:rPr lang="en-US" dirty="0"/>
              <a:t>Assistance to Needy Families (TANF) with a time limit. After </a:t>
            </a:r>
            <a:r>
              <a:rPr lang="en-US" dirty="0" smtClean="0"/>
              <a:t>a period </a:t>
            </a:r>
            <a:r>
              <a:rPr lang="en-US" dirty="0"/>
              <a:t>of unemployment to be determined by each state and not to exceed </a:t>
            </a:r>
            <a:r>
              <a:rPr lang="en-US" dirty="0" smtClean="0"/>
              <a:t>24 months</a:t>
            </a:r>
            <a:r>
              <a:rPr lang="en-US" dirty="0"/>
              <a:t>, there was an obligation to work </a:t>
            </a:r>
            <a:r>
              <a:rPr lang="en-US" dirty="0" smtClean="0"/>
              <a:t>, that </a:t>
            </a:r>
            <a:r>
              <a:rPr lang="en-US" dirty="0"/>
              <a:t>is, the unemployed were </a:t>
            </a:r>
            <a:r>
              <a:rPr lang="en-US" dirty="0" smtClean="0"/>
              <a:t>required to </a:t>
            </a:r>
            <a:r>
              <a:rPr lang="en-US" dirty="0"/>
              <a:t>take any job </a:t>
            </a:r>
            <a:r>
              <a:rPr lang="en-US" dirty="0" smtClean="0"/>
              <a:t> they </a:t>
            </a:r>
            <a:r>
              <a:rPr lang="en-US" dirty="0"/>
              <a:t>were offered.</a:t>
            </a:r>
          </a:p>
          <a:p>
            <a:pPr marL="0" indent="0">
              <a:buNone/>
            </a:pPr>
            <a:r>
              <a:rPr lang="en-US" dirty="0" smtClean="0"/>
              <a:t>R</a:t>
            </a:r>
            <a:r>
              <a:rPr lang="en-GB" dirty="0" err="1" smtClean="0"/>
              <a:t>esult</a:t>
            </a:r>
            <a:r>
              <a:rPr lang="en-GB" dirty="0" smtClean="0"/>
              <a:t>: reduction of unemployment rate, no reduction of poverty levels: creation of the “precariat” (“working poor”, accept many low-paid jobs simultaneously)</a:t>
            </a:r>
            <a:endParaRPr lang="en-GB" dirty="0"/>
          </a:p>
        </p:txBody>
      </p:sp>
    </p:spTree>
    <p:extLst>
      <p:ext uri="{BB962C8B-B14F-4D97-AF65-F5344CB8AC3E}">
        <p14:creationId xmlns:p14="http://schemas.microsoft.com/office/powerpoint/2010/main" val="4446091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893"/>
            <a:ext cx="8229600" cy="509133"/>
          </a:xfrm>
        </p:spPr>
        <p:txBody>
          <a:bodyPr>
            <a:normAutofit fontScale="90000"/>
          </a:bodyPr>
          <a:lstStyle/>
          <a:p>
            <a:r>
              <a:rPr lang="en-US"/>
              <a:t>Social expenditure in % of GDP</a:t>
            </a:r>
            <a:br>
              <a:rPr lang="en-US"/>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04" y="669382"/>
            <a:ext cx="8544296" cy="6160695"/>
          </a:xfrm>
        </p:spPr>
      </p:pic>
    </p:spTree>
    <p:extLst>
      <p:ext uri="{BB962C8B-B14F-4D97-AF65-F5344CB8AC3E}">
        <p14:creationId xmlns:p14="http://schemas.microsoft.com/office/powerpoint/2010/main" val="1480771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nvPr>
        </p:nvGraphicFramePr>
        <p:xfrm>
          <a:off x="606821" y="649111"/>
          <a:ext cx="8393297" cy="5884333"/>
        </p:xfrm>
        <a:graphic>
          <a:graphicData uri="http://schemas.openxmlformats.org/presentationml/2006/ole">
            <mc:AlternateContent xmlns:mc="http://schemas.openxmlformats.org/markup-compatibility/2006">
              <mc:Choice xmlns:v="urn:schemas-microsoft-com:vml" Requires="v">
                <p:oleObj spid="_x0000_s4143" name="Dokument" r:id="rId3" imgW="5905500" imgH="4140200" progId="Word.Document.12">
                  <p:embed/>
                </p:oleObj>
              </mc:Choice>
              <mc:Fallback>
                <p:oleObj name="Dokument" r:id="rId3" imgW="5905500" imgH="4140200" progId="Word.Document.12">
                  <p:embed/>
                  <p:pic>
                    <p:nvPicPr>
                      <p:cNvPr id="0" name=""/>
                      <p:cNvPicPr/>
                      <p:nvPr/>
                    </p:nvPicPr>
                    <p:blipFill>
                      <a:blip r:embed="rId4"/>
                      <a:stretch>
                        <a:fillRect/>
                      </a:stretch>
                    </p:blipFill>
                    <p:spPr>
                      <a:xfrm>
                        <a:off x="606821" y="649111"/>
                        <a:ext cx="8393297" cy="5884333"/>
                      </a:xfrm>
                      <a:prstGeom prst="rect">
                        <a:avLst/>
                      </a:prstGeom>
                    </p:spPr>
                  </p:pic>
                </p:oleObj>
              </mc:Fallback>
            </mc:AlternateContent>
          </a:graphicData>
        </a:graphic>
      </p:graphicFrame>
    </p:spTree>
    <p:extLst>
      <p:ext uri="{BB962C8B-B14F-4D97-AF65-F5344CB8AC3E}">
        <p14:creationId xmlns:p14="http://schemas.microsoft.com/office/powerpoint/2010/main" val="10418267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descr="mage result for neoliberalis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550" y="1600200"/>
            <a:ext cx="804489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5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eaLnBrk="1" hangingPunct="1"/>
            <a:r>
              <a:rPr lang="en-GB" altLang="en-US" sz="2800" dirty="0"/>
              <a:t>2</a:t>
            </a:r>
            <a:r>
              <a:rPr lang="en-GB" altLang="en-US" sz="2800" baseline="30000" dirty="0"/>
              <a:t>nd</a:t>
            </a:r>
            <a:r>
              <a:rPr lang="en-GB" altLang="en-US" sz="2800" dirty="0"/>
              <a:t> ‘</a:t>
            </a:r>
            <a:r>
              <a:rPr lang="en-GB" altLang="en-US" sz="2800" dirty="0" err="1"/>
              <a:t>disembedding</a:t>
            </a:r>
            <a:r>
              <a:rPr lang="en-GB" altLang="en-US" sz="2800" dirty="0"/>
              <a:t>’ of social relations in neo-liberal political </a:t>
            </a:r>
            <a:r>
              <a:rPr lang="en-GB" altLang="en-US" sz="2800" dirty="0" smtClean="0"/>
              <a:t>regimes </a:t>
            </a:r>
            <a:br>
              <a:rPr lang="en-GB" altLang="en-US" sz="2800" dirty="0" smtClean="0"/>
            </a:br>
            <a:r>
              <a:rPr lang="en-GB" altLang="en-US" sz="2800" dirty="0" smtClean="0"/>
              <a:t>(Thatcherism, </a:t>
            </a:r>
            <a:r>
              <a:rPr lang="en-GB" altLang="en-US" sz="2800" dirty="0" err="1" smtClean="0"/>
              <a:t>Reagonomics</a:t>
            </a:r>
            <a:r>
              <a:rPr lang="en-GB" altLang="en-US" sz="2800" dirty="0" smtClean="0"/>
              <a:t>)</a:t>
            </a:r>
            <a:endParaRPr lang="en-GB" altLang="en-US" sz="2800" dirty="0"/>
          </a:p>
        </p:txBody>
      </p:sp>
      <p:sp>
        <p:nvSpPr>
          <p:cNvPr id="3" name="Inhaltsplatzhalter 2"/>
          <p:cNvSpPr>
            <a:spLocks noGrp="1"/>
          </p:cNvSpPr>
          <p:nvPr>
            <p:ph idx="1"/>
          </p:nvPr>
        </p:nvSpPr>
        <p:spPr/>
        <p:txBody>
          <a:bodyPr rtlCol="0">
            <a:normAutofit/>
          </a:bodyPr>
          <a:lstStyle/>
          <a:p>
            <a:pPr eaLnBrk="1" fontAlgn="auto" hangingPunct="1">
              <a:spcAft>
                <a:spcPts val="0"/>
              </a:spcAft>
              <a:buFont typeface="Arial"/>
              <a:buChar char="•"/>
              <a:defRPr/>
            </a:pPr>
            <a:r>
              <a:rPr lang="en-GB" dirty="0" smtClean="0">
                <a:ea typeface="+mn-ea"/>
                <a:cs typeface="+mn-cs"/>
              </a:rPr>
              <a:t>Nation </a:t>
            </a:r>
            <a:r>
              <a:rPr lang="en-GB" dirty="0" smtClean="0">
                <a:ea typeface="+mn-ea"/>
                <a:cs typeface="+mn-cs"/>
              </a:rPr>
              <a:t>state’s </a:t>
            </a:r>
            <a:r>
              <a:rPr lang="en-GB" dirty="0" smtClean="0">
                <a:ea typeface="+mn-ea"/>
                <a:cs typeface="+mn-cs"/>
              </a:rPr>
              <a:t>monopoly </a:t>
            </a:r>
            <a:r>
              <a:rPr lang="en-GB" dirty="0" smtClean="0">
                <a:ea typeface="+mn-ea"/>
                <a:cs typeface="+mn-cs"/>
              </a:rPr>
              <a:t>in </a:t>
            </a:r>
            <a:r>
              <a:rPr lang="en-GB" dirty="0" smtClean="0">
                <a:ea typeface="+mn-ea"/>
                <a:cs typeface="+mn-cs"/>
              </a:rPr>
              <a:t>defining social integration conditions </a:t>
            </a:r>
            <a:r>
              <a:rPr lang="en-GB" dirty="0" smtClean="0">
                <a:ea typeface="+mn-ea"/>
                <a:cs typeface="+mn-cs"/>
              </a:rPr>
              <a:t>is </a:t>
            </a:r>
            <a:r>
              <a:rPr lang="en-GB" dirty="0" smtClean="0">
                <a:ea typeface="+mn-ea"/>
                <a:cs typeface="+mn-cs"/>
              </a:rPr>
              <a:t>being challenged at both supra- and sub-national level</a:t>
            </a:r>
          </a:p>
          <a:p>
            <a:pPr eaLnBrk="1" fontAlgn="auto" hangingPunct="1">
              <a:spcAft>
                <a:spcPts val="0"/>
              </a:spcAft>
              <a:buFont typeface="Arial"/>
              <a:buChar char="•"/>
              <a:defRPr/>
            </a:pPr>
            <a:r>
              <a:rPr lang="en-GB" dirty="0" smtClean="0">
                <a:ea typeface="+mn-ea"/>
                <a:cs typeface="+mn-cs"/>
              </a:rPr>
              <a:t>Demographic changes linked to economic pressures create added mobility</a:t>
            </a:r>
          </a:p>
          <a:p>
            <a:pPr eaLnBrk="1" fontAlgn="auto" hangingPunct="1">
              <a:spcAft>
                <a:spcPts val="0"/>
              </a:spcAft>
              <a:buFont typeface="Arial"/>
              <a:buChar char="•"/>
              <a:defRPr/>
            </a:pPr>
            <a:r>
              <a:rPr lang="en-GB" dirty="0" smtClean="0">
                <a:ea typeface="+mn-ea"/>
                <a:cs typeface="+mn-cs"/>
              </a:rPr>
              <a:t>Social relationships become temporary (growth in singles households)</a:t>
            </a:r>
          </a:p>
          <a:p>
            <a:pPr eaLnBrk="1" fontAlgn="auto" hangingPunct="1">
              <a:spcAft>
                <a:spcPts val="0"/>
              </a:spcAft>
              <a:buFont typeface="Arial"/>
              <a:buChar char="•"/>
              <a:defRPr/>
            </a:pPr>
            <a:r>
              <a:rPr lang="en-GB" dirty="0" smtClean="0">
                <a:ea typeface="+mn-ea"/>
                <a:cs typeface="+mn-cs"/>
              </a:rPr>
              <a:t>Privatisation of social responsibilities</a:t>
            </a:r>
          </a:p>
        </p:txBody>
      </p:sp>
    </p:spTree>
    <p:extLst>
      <p:ext uri="{BB962C8B-B14F-4D97-AF65-F5344CB8AC3E}">
        <p14:creationId xmlns:p14="http://schemas.microsoft.com/office/powerpoint/2010/main" val="17174865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”Third Way” welfare politics </a:t>
            </a:r>
            <a:br>
              <a:rPr lang="en-GB" dirty="0" smtClean="0"/>
            </a:br>
            <a:r>
              <a:rPr lang="en-GB" sz="3600" dirty="0" smtClean="0"/>
              <a:t>(Clinton, Blair, </a:t>
            </a:r>
            <a:r>
              <a:rPr lang="en-GB" sz="3600" dirty="0" err="1" smtClean="0"/>
              <a:t>Schröder</a:t>
            </a:r>
            <a:r>
              <a:rPr lang="en-GB" sz="3600" dirty="0" smtClean="0"/>
              <a:t>)</a:t>
            </a:r>
            <a:endParaRPr lang="en-GB" sz="3600" dirty="0"/>
          </a:p>
        </p:txBody>
      </p:sp>
      <p:pic>
        <p:nvPicPr>
          <p:cNvPr id="7170" name="Picture 2" descr="ey concepts Pragmatic Communitarian Rejects class politics Rights and 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016" y="1437527"/>
            <a:ext cx="7600207" cy="542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51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Neo-liberalism</a:t>
            </a:r>
            <a:endParaRPr lang="en-GB" dirty="0"/>
          </a:p>
        </p:txBody>
      </p:sp>
      <p:sp>
        <p:nvSpPr>
          <p:cNvPr id="3" name="Content Placeholder 2"/>
          <p:cNvSpPr>
            <a:spLocks noGrp="1"/>
          </p:cNvSpPr>
          <p:nvPr>
            <p:ph idx="1"/>
          </p:nvPr>
        </p:nvSpPr>
        <p:spPr>
          <a:xfrm>
            <a:off x="243444" y="1417638"/>
            <a:ext cx="5892800" cy="4525963"/>
          </a:xfrm>
        </p:spPr>
        <p:txBody>
          <a:bodyPr>
            <a:normAutofit fontScale="77500" lnSpcReduction="20000"/>
          </a:bodyPr>
          <a:lstStyle/>
          <a:p>
            <a:r>
              <a:rPr lang="en-GB" dirty="0"/>
              <a:t>Neo-liberalism is a </a:t>
            </a:r>
            <a:r>
              <a:rPr lang="en-GB"/>
              <a:t>largely </a:t>
            </a:r>
            <a:r>
              <a:rPr lang="en-GB" smtClean="0"/>
              <a:t>unregulated </a:t>
            </a:r>
            <a:r>
              <a:rPr lang="en-GB" dirty="0"/>
              <a:t>capitalist system with a set </a:t>
            </a:r>
            <a:r>
              <a:rPr lang="en-GB" dirty="0" smtClean="0"/>
              <a:t>of economic </a:t>
            </a:r>
            <a:r>
              <a:rPr lang="en-GB" dirty="0"/>
              <a:t>policies that limits restrictions on manufacturing, reduces </a:t>
            </a:r>
            <a:r>
              <a:rPr lang="en-GB" dirty="0" smtClean="0"/>
              <a:t>barriers to </a:t>
            </a:r>
            <a:r>
              <a:rPr lang="en-GB" dirty="0"/>
              <a:t>commerce, reduces tariffs, and free trade that came up to develop </a:t>
            </a:r>
            <a:r>
              <a:rPr lang="en-GB" dirty="0" smtClean="0"/>
              <a:t>a nation's </a:t>
            </a:r>
            <a:r>
              <a:rPr lang="en-GB" dirty="0"/>
              <a:t>economy.</a:t>
            </a:r>
          </a:p>
          <a:p>
            <a:r>
              <a:rPr lang="en-GB" dirty="0" smtClean="0"/>
              <a:t>It </a:t>
            </a:r>
            <a:r>
              <a:rPr lang="en-GB" dirty="0"/>
              <a:t>is essentially about making trade between nations easier.</a:t>
            </a:r>
          </a:p>
          <a:p>
            <a:r>
              <a:rPr lang="en-GB" dirty="0" smtClean="0"/>
              <a:t>It </a:t>
            </a:r>
            <a:r>
              <a:rPr lang="en-GB" dirty="0"/>
              <a:t>is about freer movement of goods, resources and enterprises </a:t>
            </a:r>
            <a:r>
              <a:rPr lang="en-GB" dirty="0" smtClean="0"/>
              <a:t>to maximize </a:t>
            </a:r>
            <a:r>
              <a:rPr lang="en-GB" dirty="0"/>
              <a:t>profits and efficiency.</a:t>
            </a:r>
          </a:p>
          <a:p>
            <a:endParaRPr lang="en-GB" dirty="0"/>
          </a:p>
        </p:txBody>
      </p:sp>
      <p:pic>
        <p:nvPicPr>
          <p:cNvPr id="4" name="Picture 3"/>
          <p:cNvPicPr>
            <a:picLocks noChangeAspect="1"/>
          </p:cNvPicPr>
          <p:nvPr/>
        </p:nvPicPr>
        <p:blipFill>
          <a:blip r:embed="rId2"/>
          <a:stretch>
            <a:fillRect/>
          </a:stretch>
        </p:blipFill>
        <p:spPr>
          <a:xfrm>
            <a:off x="6350000" y="274638"/>
            <a:ext cx="2794000" cy="2933700"/>
          </a:xfrm>
          <a:prstGeom prst="rect">
            <a:avLst/>
          </a:prstGeom>
        </p:spPr>
      </p:pic>
    </p:spTree>
    <p:extLst>
      <p:ext uri="{BB962C8B-B14F-4D97-AF65-F5344CB8AC3E}">
        <p14:creationId xmlns:p14="http://schemas.microsoft.com/office/powerpoint/2010/main" val="8100867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8505"/>
          </a:xfrm>
        </p:spPr>
        <p:txBody>
          <a:bodyPr>
            <a:normAutofit fontScale="90000"/>
          </a:bodyPr>
          <a:lstStyle/>
          <a:p>
            <a:r>
              <a:rPr lang="en-GB" smtClean="0"/>
              <a:t>neo-liberalism</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8874283"/>
              </p:ext>
            </p:extLst>
          </p:nvPr>
        </p:nvGraphicFramePr>
        <p:xfrm>
          <a:off x="457200" y="1042059"/>
          <a:ext cx="8229600" cy="5453743"/>
        </p:xfrm>
        <a:graphic>
          <a:graphicData uri="http://schemas.openxmlformats.org/drawingml/2006/table">
            <a:tbl>
              <a:tblPr firstRow="1" bandRow="1">
                <a:tableStyleId>{3B4B98B0-60AC-42C2-AFA5-B58CD77FA1E5}</a:tableStyleId>
              </a:tblPr>
              <a:tblGrid>
                <a:gridCol w="5421086"/>
                <a:gridCol w="2808514"/>
              </a:tblGrid>
              <a:tr h="947800">
                <a:tc>
                  <a:txBody>
                    <a:bodyPr/>
                    <a:lstStyle/>
                    <a:p>
                      <a:r>
                        <a:rPr lang="en-US" sz="2000" b="0" kern="1200" dirty="0" smtClean="0">
                          <a:solidFill>
                            <a:schemeClr val="tx1"/>
                          </a:solidFill>
                          <a:effectLst/>
                          <a:latin typeface="+mn-lt"/>
                          <a:ea typeface="+mn-ea"/>
                          <a:cs typeface="+mn-cs"/>
                        </a:rPr>
                        <a:t>emphasis on</a:t>
                      </a:r>
                      <a:r>
                        <a:rPr lang="en-US" sz="2000" b="0" kern="1200" baseline="0" dirty="0" smtClean="0">
                          <a:solidFill>
                            <a:schemeClr val="tx1"/>
                          </a:solidFill>
                          <a:effectLst/>
                          <a:latin typeface="+mn-lt"/>
                          <a:ea typeface="+mn-ea"/>
                          <a:cs typeface="+mn-cs"/>
                        </a:rPr>
                        <a:t> l</a:t>
                      </a:r>
                      <a:r>
                        <a:rPr lang="en-US" sz="2000" b="0" kern="1200" dirty="0" smtClean="0">
                          <a:solidFill>
                            <a:schemeClr val="tx1"/>
                          </a:solidFill>
                          <a:effectLst/>
                          <a:latin typeface="+mn-lt"/>
                          <a:ea typeface="+mn-ea"/>
                          <a:cs typeface="+mn-cs"/>
                        </a:rPr>
                        <a:t>iberating private</a:t>
                      </a:r>
                      <a:r>
                        <a:rPr lang="en-US" sz="2000" b="0" kern="1200" baseline="0" dirty="0" smtClean="0">
                          <a:solidFill>
                            <a:schemeClr val="tx1"/>
                          </a:solidFill>
                          <a:effectLst/>
                          <a:latin typeface="+mn-lt"/>
                          <a:ea typeface="+mn-ea"/>
                          <a:cs typeface="+mn-cs"/>
                        </a:rPr>
                        <a:t> </a:t>
                      </a:r>
                      <a:r>
                        <a:rPr lang="en-US" sz="2000" b="0" kern="1200" dirty="0" smtClean="0">
                          <a:solidFill>
                            <a:schemeClr val="tx1"/>
                          </a:solidFill>
                          <a:effectLst/>
                          <a:latin typeface="+mn-lt"/>
                          <a:ea typeface="+mn-ea"/>
                          <a:cs typeface="+mn-cs"/>
                        </a:rPr>
                        <a:t>enterprise from</a:t>
                      </a:r>
                    </a:p>
                    <a:p>
                      <a:r>
                        <a:rPr lang="en-US" sz="2000" b="0" kern="1200" dirty="0" smtClean="0">
                          <a:solidFill>
                            <a:schemeClr val="tx1"/>
                          </a:solidFill>
                          <a:effectLst/>
                          <a:latin typeface="+mn-lt"/>
                          <a:ea typeface="+mn-ea"/>
                          <a:cs typeface="+mn-cs"/>
                        </a:rPr>
                        <a:t>government</a:t>
                      </a:r>
                      <a:r>
                        <a:rPr lang="en-US" sz="2000" b="0" kern="1200" baseline="0" dirty="0" smtClean="0">
                          <a:solidFill>
                            <a:schemeClr val="tx1"/>
                          </a:solidFill>
                          <a:effectLst/>
                          <a:latin typeface="+mn-lt"/>
                          <a:ea typeface="+mn-ea"/>
                          <a:cs typeface="+mn-cs"/>
                        </a:rPr>
                        <a:t> </a:t>
                      </a:r>
                      <a:r>
                        <a:rPr lang="en-US" sz="2000" b="0" kern="1200" dirty="0" smtClean="0">
                          <a:solidFill>
                            <a:schemeClr val="tx1"/>
                          </a:solidFill>
                          <a:effectLst/>
                          <a:latin typeface="+mn-lt"/>
                          <a:ea typeface="+mn-ea"/>
                          <a:cs typeface="+mn-cs"/>
                        </a:rPr>
                        <a:t>restrictions even at high social costs</a:t>
                      </a:r>
                    </a:p>
                  </a:txBody>
                  <a:tcPr/>
                </a:tc>
                <a:tc>
                  <a:txBody>
                    <a:bodyPr/>
                    <a:lstStyle/>
                    <a:p>
                      <a:r>
                        <a:rPr lang="en-GB" sz="2000" b="1" dirty="0" smtClean="0"/>
                        <a:t>Rule of the market</a:t>
                      </a:r>
                      <a:endParaRPr lang="en-GB" sz="2000" b="1" dirty="0"/>
                    </a:p>
                  </a:txBody>
                  <a:tcPr/>
                </a:tc>
              </a:tr>
              <a:tr h="908202">
                <a:tc>
                  <a:txBody>
                    <a:bodyPr/>
                    <a:lstStyle/>
                    <a:p>
                      <a:r>
                        <a:rPr lang="en-GB" sz="2000" dirty="0" smtClean="0"/>
                        <a:t>Reducing</a:t>
                      </a:r>
                      <a:r>
                        <a:rPr lang="en-GB" sz="2000" baseline="0" dirty="0" smtClean="0"/>
                        <a:t> </a:t>
                      </a:r>
                      <a:r>
                        <a:rPr lang="en-GB" sz="2000" dirty="0" smtClean="0"/>
                        <a:t>expenditure on</a:t>
                      </a:r>
                      <a:r>
                        <a:rPr lang="en-GB" sz="2000" baseline="0" dirty="0" smtClean="0"/>
                        <a:t> </a:t>
                      </a:r>
                      <a:r>
                        <a:rPr lang="en-GB" sz="2000" dirty="0" smtClean="0"/>
                        <a:t>public services</a:t>
                      </a:r>
                    </a:p>
                    <a:p>
                      <a:r>
                        <a:rPr lang="en-GB" sz="2000" dirty="0" smtClean="0"/>
                        <a:t>like education and</a:t>
                      </a:r>
                      <a:r>
                        <a:rPr lang="en-GB" sz="2000" baseline="0" dirty="0" smtClean="0"/>
                        <a:t> </a:t>
                      </a:r>
                      <a:r>
                        <a:rPr lang="en-GB" sz="2000" dirty="0" smtClean="0"/>
                        <a:t>health</a:t>
                      </a:r>
                      <a:endParaRPr lang="en-GB" sz="2000" dirty="0"/>
                    </a:p>
                  </a:txBody>
                  <a:tcPr/>
                </a:tc>
                <a:tc>
                  <a:txBody>
                    <a:bodyPr/>
                    <a:lstStyle/>
                    <a:p>
                      <a:r>
                        <a:rPr lang="en-GB" sz="2000" b="1" dirty="0" smtClean="0"/>
                        <a:t>Cutting public expenditure</a:t>
                      </a:r>
                      <a:endParaRPr lang="en-GB" sz="2000" b="1" dirty="0"/>
                    </a:p>
                  </a:txBody>
                  <a:tcPr/>
                </a:tc>
              </a:tr>
              <a:tr h="908202">
                <a:tc>
                  <a:txBody>
                    <a:bodyPr/>
                    <a:lstStyle/>
                    <a:p>
                      <a:r>
                        <a:rPr lang="en-US" sz="2000" kern="1200" dirty="0" smtClean="0">
                          <a:solidFill>
                            <a:schemeClr val="tx1"/>
                          </a:solidFill>
                          <a:effectLst/>
                          <a:latin typeface="+mn-lt"/>
                          <a:ea typeface="+mn-ea"/>
                          <a:cs typeface="+mn-cs"/>
                        </a:rPr>
                        <a:t>limits government</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regulation on</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anything that</a:t>
                      </a:r>
                      <a:r>
                        <a:rPr lang="en-US" sz="2000" kern="1200" baseline="0" dirty="0" smtClean="0">
                          <a:solidFill>
                            <a:schemeClr val="tx1"/>
                          </a:solidFill>
                          <a:effectLst/>
                          <a:latin typeface="+mn-lt"/>
                          <a:ea typeface="+mn-ea"/>
                          <a:cs typeface="+mn-cs"/>
                        </a:rPr>
                        <a:t> protects </a:t>
                      </a:r>
                      <a:r>
                        <a:rPr lang="en-US" sz="2000" kern="1200" dirty="0" smtClean="0">
                          <a:solidFill>
                            <a:schemeClr val="tx1"/>
                          </a:solidFill>
                          <a:effectLst/>
                          <a:latin typeface="+mn-lt"/>
                          <a:ea typeface="+mn-ea"/>
                          <a:cs typeface="+mn-cs"/>
                        </a:rPr>
                        <a:t>safety</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of jobs,</a:t>
                      </a:r>
                      <a:r>
                        <a:rPr lang="en-US" sz="2000" kern="1200" baseline="0" dirty="0" smtClean="0">
                          <a:solidFill>
                            <a:schemeClr val="tx1"/>
                          </a:solidFill>
                          <a:effectLst/>
                          <a:latin typeface="+mn-lt"/>
                          <a:ea typeface="+mn-ea"/>
                          <a:cs typeface="+mn-cs"/>
                        </a:rPr>
                        <a:t> promotes profit incentive</a:t>
                      </a:r>
                      <a:endParaRPr lang="en-US" sz="2000" kern="1200" dirty="0" smtClean="0">
                        <a:solidFill>
                          <a:schemeClr val="tx1"/>
                        </a:solidFill>
                        <a:effectLst/>
                        <a:latin typeface="+mn-lt"/>
                        <a:ea typeface="+mn-ea"/>
                        <a:cs typeface="+mn-cs"/>
                      </a:endParaRPr>
                    </a:p>
                  </a:txBody>
                  <a:tcPr/>
                </a:tc>
                <a:tc>
                  <a:txBody>
                    <a:bodyPr/>
                    <a:lstStyle/>
                    <a:p>
                      <a:r>
                        <a:rPr lang="en-GB" sz="2000" b="1" dirty="0" smtClean="0"/>
                        <a:t>Deregulation</a:t>
                      </a:r>
                    </a:p>
                    <a:p>
                      <a:endParaRPr lang="en-GB" sz="2000" b="1" dirty="0"/>
                    </a:p>
                  </a:txBody>
                  <a:tcPr/>
                </a:tc>
              </a:tr>
              <a:tr h="908202">
                <a:tc>
                  <a:txBody>
                    <a:bodyPr/>
                    <a:lstStyle/>
                    <a:p>
                      <a:r>
                        <a:rPr lang="en-US" sz="2000" kern="1200" dirty="0" smtClean="0">
                          <a:solidFill>
                            <a:schemeClr val="tx1"/>
                          </a:solidFill>
                          <a:effectLst/>
                          <a:latin typeface="+mn-lt"/>
                          <a:ea typeface="+mn-ea"/>
                          <a:cs typeface="+mn-cs"/>
                        </a:rPr>
                        <a:t>selling state-owned</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enterprises,</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services and goods</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to investors who</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operate them privately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kern="1200" dirty="0" err="1" smtClean="0">
                          <a:solidFill>
                            <a:schemeClr val="tx1"/>
                          </a:solidFill>
                          <a:effectLst/>
                          <a:latin typeface="+mn-lt"/>
                          <a:ea typeface="+mn-ea"/>
                          <a:cs typeface="+mn-cs"/>
                        </a:rPr>
                        <a:t>Privatisation</a:t>
                      </a:r>
                      <a:endParaRPr lang="en-US" sz="2000" b="1" kern="1200" dirty="0" smtClean="0">
                        <a:solidFill>
                          <a:schemeClr val="tx1"/>
                        </a:solidFill>
                        <a:effectLst/>
                        <a:latin typeface="+mn-lt"/>
                        <a:ea typeface="+mn-ea"/>
                        <a:cs typeface="+mn-cs"/>
                      </a:endParaRPr>
                    </a:p>
                    <a:p>
                      <a:endParaRPr lang="en-GB" sz="2000" b="1" dirty="0"/>
                    </a:p>
                  </a:txBody>
                  <a:tcPr/>
                </a:tc>
              </a:tr>
              <a:tr h="1781337">
                <a:tc>
                  <a:txBody>
                    <a:bodyPr/>
                    <a:lstStyle/>
                    <a:p>
                      <a:r>
                        <a:rPr lang="en-US" sz="2000" kern="1200" dirty="0" smtClean="0">
                          <a:solidFill>
                            <a:schemeClr val="tx1"/>
                          </a:solidFill>
                          <a:effectLst/>
                          <a:latin typeface="+mn-lt"/>
                          <a:ea typeface="+mn-ea"/>
                          <a:cs typeface="+mn-cs"/>
                        </a:rPr>
                        <a:t>pressurizes the</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poorest to find</a:t>
                      </a:r>
                      <a:r>
                        <a:rPr lang="en-US" sz="2000" kern="1200" baseline="0" dirty="0" smtClean="0">
                          <a:solidFill>
                            <a:schemeClr val="tx1"/>
                          </a:solidFill>
                          <a:effectLst/>
                          <a:latin typeface="+mn-lt"/>
                          <a:ea typeface="+mn-ea"/>
                          <a:cs typeface="+mn-cs"/>
                        </a:rPr>
                        <a:t> own </a:t>
                      </a:r>
                      <a:r>
                        <a:rPr lang="en-US" sz="2000" kern="1200" dirty="0" smtClean="0">
                          <a:solidFill>
                            <a:schemeClr val="tx1"/>
                          </a:solidFill>
                          <a:effectLst/>
                          <a:latin typeface="+mn-lt"/>
                          <a:ea typeface="+mn-ea"/>
                          <a:cs typeface="+mn-cs"/>
                        </a:rPr>
                        <a:t>solutions for their lack</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of education, health</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and social security;</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puts the</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responsibility for their</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failure on themselves</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and blames them for</a:t>
                      </a:r>
                      <a:r>
                        <a:rPr lang="en-US" sz="2000" kern="1200" baseline="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their lack of effort.</a:t>
                      </a:r>
                    </a:p>
                  </a:txBody>
                  <a:tcPr/>
                </a:tc>
                <a:tc>
                  <a:txBody>
                    <a:bodyPr/>
                    <a:lstStyle/>
                    <a:p>
                      <a:r>
                        <a:rPr lang="en-US" sz="2000" b="1" kern="1200" dirty="0" smtClean="0">
                          <a:solidFill>
                            <a:schemeClr val="tx1"/>
                          </a:solidFill>
                          <a:effectLst/>
                          <a:latin typeface="+mn-lt"/>
                          <a:ea typeface="+mn-ea"/>
                          <a:cs typeface="+mn-cs"/>
                        </a:rPr>
                        <a:t>Removing the concept of</a:t>
                      </a:r>
                      <a:r>
                        <a:rPr lang="en-US" sz="2000" b="1" kern="1200" baseline="0" dirty="0" smtClean="0">
                          <a:solidFill>
                            <a:schemeClr val="tx1"/>
                          </a:solidFill>
                          <a:effectLst/>
                          <a:latin typeface="+mn-lt"/>
                          <a:ea typeface="+mn-ea"/>
                          <a:cs typeface="+mn-cs"/>
                        </a:rPr>
                        <a:t> </a:t>
                      </a:r>
                      <a:r>
                        <a:rPr lang="en-US" sz="2000" b="1" kern="1200" dirty="0" smtClean="0">
                          <a:solidFill>
                            <a:schemeClr val="tx1"/>
                          </a:solidFill>
                          <a:effectLst/>
                          <a:latin typeface="+mn-lt"/>
                          <a:ea typeface="+mn-ea"/>
                          <a:cs typeface="+mn-cs"/>
                        </a:rPr>
                        <a:t>the community or public</a:t>
                      </a:r>
                      <a:r>
                        <a:rPr lang="en-US" sz="2000" b="1" kern="1200" baseline="0" dirty="0" smtClean="0">
                          <a:solidFill>
                            <a:schemeClr val="tx1"/>
                          </a:solidFill>
                          <a:effectLst/>
                          <a:latin typeface="+mn-lt"/>
                          <a:ea typeface="+mn-ea"/>
                          <a:cs typeface="+mn-cs"/>
                        </a:rPr>
                        <a:t> </a:t>
                      </a:r>
                      <a:r>
                        <a:rPr lang="en-US" sz="2000" b="1" kern="1200" dirty="0" smtClean="0">
                          <a:solidFill>
                            <a:schemeClr val="tx1"/>
                          </a:solidFill>
                          <a:effectLst/>
                          <a:latin typeface="+mn-lt"/>
                          <a:ea typeface="+mn-ea"/>
                          <a:cs typeface="+mn-cs"/>
                        </a:rPr>
                        <a:t>good</a:t>
                      </a:r>
                    </a:p>
                    <a:p>
                      <a:endParaRPr lang="en-GB" sz="2000" b="1" dirty="0"/>
                    </a:p>
                  </a:txBody>
                  <a:tcPr/>
                </a:tc>
              </a:tr>
            </a:tbl>
          </a:graphicData>
        </a:graphic>
      </p:graphicFrame>
    </p:spTree>
    <p:extLst>
      <p:ext uri="{BB962C8B-B14F-4D97-AF65-F5344CB8AC3E}">
        <p14:creationId xmlns:p14="http://schemas.microsoft.com/office/powerpoint/2010/main" val="20531834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695944" cy="603504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54978" y="5499227"/>
            <a:ext cx="2880360" cy="715010"/>
          </a:xfrm>
          <a:custGeom>
            <a:avLst/>
            <a:gdLst/>
            <a:ahLst/>
            <a:cxnLst/>
            <a:rect l="l" t="t" r="r" b="b"/>
            <a:pathLst>
              <a:path w="2880359" h="715010">
                <a:moveTo>
                  <a:pt x="2880105" y="0"/>
                </a:moveTo>
                <a:lnTo>
                  <a:pt x="2873629" y="0"/>
                </a:lnTo>
                <a:lnTo>
                  <a:pt x="2752344" y="20066"/>
                </a:lnTo>
                <a:lnTo>
                  <a:pt x="2628900" y="42418"/>
                </a:lnTo>
                <a:lnTo>
                  <a:pt x="2373376" y="91554"/>
                </a:lnTo>
                <a:lnTo>
                  <a:pt x="2105279" y="149644"/>
                </a:lnTo>
                <a:lnTo>
                  <a:pt x="1824227" y="216674"/>
                </a:lnTo>
                <a:lnTo>
                  <a:pt x="1566672" y="281470"/>
                </a:lnTo>
                <a:lnTo>
                  <a:pt x="842899" y="444563"/>
                </a:lnTo>
                <a:lnTo>
                  <a:pt x="621538" y="489242"/>
                </a:lnTo>
                <a:lnTo>
                  <a:pt x="200025" y="567448"/>
                </a:lnTo>
                <a:lnTo>
                  <a:pt x="0" y="600951"/>
                </a:lnTo>
                <a:lnTo>
                  <a:pt x="138303" y="621068"/>
                </a:lnTo>
                <a:lnTo>
                  <a:pt x="270256" y="638937"/>
                </a:lnTo>
                <a:lnTo>
                  <a:pt x="398018" y="654583"/>
                </a:lnTo>
                <a:lnTo>
                  <a:pt x="644905" y="681393"/>
                </a:lnTo>
                <a:lnTo>
                  <a:pt x="874776" y="699262"/>
                </a:lnTo>
                <a:lnTo>
                  <a:pt x="985520" y="705967"/>
                </a:lnTo>
                <a:lnTo>
                  <a:pt x="1094104" y="710438"/>
                </a:lnTo>
                <a:lnTo>
                  <a:pt x="1298448" y="714895"/>
                </a:lnTo>
                <a:lnTo>
                  <a:pt x="1396365" y="714895"/>
                </a:lnTo>
                <a:lnTo>
                  <a:pt x="1585849" y="710438"/>
                </a:lnTo>
                <a:lnTo>
                  <a:pt x="1675256" y="705967"/>
                </a:lnTo>
                <a:lnTo>
                  <a:pt x="1845564" y="692556"/>
                </a:lnTo>
                <a:lnTo>
                  <a:pt x="1928495" y="683628"/>
                </a:lnTo>
                <a:lnTo>
                  <a:pt x="2086102" y="661276"/>
                </a:lnTo>
                <a:lnTo>
                  <a:pt x="2235073" y="634466"/>
                </a:lnTo>
                <a:lnTo>
                  <a:pt x="2375535" y="603186"/>
                </a:lnTo>
                <a:lnTo>
                  <a:pt x="2509647" y="567448"/>
                </a:lnTo>
                <a:lnTo>
                  <a:pt x="2637409" y="527227"/>
                </a:lnTo>
                <a:lnTo>
                  <a:pt x="2758694" y="482549"/>
                </a:lnTo>
                <a:lnTo>
                  <a:pt x="2875788" y="435622"/>
                </a:lnTo>
                <a:lnTo>
                  <a:pt x="2880105" y="433387"/>
                </a:lnTo>
                <a:lnTo>
                  <a:pt x="2880105" y="0"/>
                </a:lnTo>
                <a:close/>
              </a:path>
            </a:pathLst>
          </a:custGeom>
          <a:solidFill>
            <a:srgbClr val="C5E7FB"/>
          </a:solidFill>
        </p:spPr>
        <p:txBody>
          <a:bodyPr wrap="square" lIns="0" tIns="0" rIns="0" bIns="0" rtlCol="0"/>
          <a:lstStyle/>
          <a:p>
            <a:endParaRPr/>
          </a:p>
        </p:txBody>
      </p:sp>
      <p:sp>
        <p:nvSpPr>
          <p:cNvPr id="4" name="object 4"/>
          <p:cNvSpPr/>
          <p:nvPr/>
        </p:nvSpPr>
        <p:spPr>
          <a:xfrm>
            <a:off x="2622423" y="5370703"/>
            <a:ext cx="5551805" cy="851535"/>
          </a:xfrm>
          <a:custGeom>
            <a:avLst/>
            <a:gdLst/>
            <a:ahLst/>
            <a:cxnLst/>
            <a:rect l="l" t="t" r="r" b="b"/>
            <a:pathLst>
              <a:path w="5551805" h="851535">
                <a:moveTo>
                  <a:pt x="853566" y="0"/>
                </a:moveTo>
                <a:lnTo>
                  <a:pt x="685418" y="0"/>
                </a:lnTo>
                <a:lnTo>
                  <a:pt x="527938" y="4445"/>
                </a:lnTo>
                <a:lnTo>
                  <a:pt x="381000" y="11176"/>
                </a:lnTo>
                <a:lnTo>
                  <a:pt x="244728" y="22352"/>
                </a:lnTo>
                <a:lnTo>
                  <a:pt x="117093" y="35814"/>
                </a:lnTo>
                <a:lnTo>
                  <a:pt x="0" y="53594"/>
                </a:lnTo>
                <a:lnTo>
                  <a:pt x="334137" y="96139"/>
                </a:lnTo>
                <a:lnTo>
                  <a:pt x="693927" y="156464"/>
                </a:lnTo>
                <a:lnTo>
                  <a:pt x="1079246" y="234607"/>
                </a:lnTo>
                <a:lnTo>
                  <a:pt x="1283589" y="279285"/>
                </a:lnTo>
                <a:lnTo>
                  <a:pt x="1868931" y="422275"/>
                </a:lnTo>
                <a:lnTo>
                  <a:pt x="2562987" y="576440"/>
                </a:lnTo>
                <a:lnTo>
                  <a:pt x="2726816" y="607720"/>
                </a:lnTo>
                <a:lnTo>
                  <a:pt x="2882265" y="639000"/>
                </a:lnTo>
                <a:lnTo>
                  <a:pt x="3035554" y="668045"/>
                </a:lnTo>
                <a:lnTo>
                  <a:pt x="3329304" y="717194"/>
                </a:lnTo>
                <a:lnTo>
                  <a:pt x="3469766" y="739533"/>
                </a:lnTo>
                <a:lnTo>
                  <a:pt x="3737991" y="775284"/>
                </a:lnTo>
                <a:lnTo>
                  <a:pt x="3991229" y="806564"/>
                </a:lnTo>
                <a:lnTo>
                  <a:pt x="4112641" y="817727"/>
                </a:lnTo>
                <a:lnTo>
                  <a:pt x="4342510" y="835609"/>
                </a:lnTo>
                <a:lnTo>
                  <a:pt x="4453255" y="842302"/>
                </a:lnTo>
                <a:lnTo>
                  <a:pt x="4666107" y="851242"/>
                </a:lnTo>
                <a:lnTo>
                  <a:pt x="4864100" y="851242"/>
                </a:lnTo>
                <a:lnTo>
                  <a:pt x="5051425" y="846772"/>
                </a:lnTo>
                <a:lnTo>
                  <a:pt x="5140833" y="842302"/>
                </a:lnTo>
                <a:lnTo>
                  <a:pt x="5228082" y="835609"/>
                </a:lnTo>
                <a:lnTo>
                  <a:pt x="5474970" y="808799"/>
                </a:lnTo>
                <a:lnTo>
                  <a:pt x="5551551" y="797623"/>
                </a:lnTo>
                <a:lnTo>
                  <a:pt x="5304662" y="766343"/>
                </a:lnTo>
                <a:lnTo>
                  <a:pt x="5042916" y="728357"/>
                </a:lnTo>
                <a:lnTo>
                  <a:pt x="4474463" y="630059"/>
                </a:lnTo>
                <a:lnTo>
                  <a:pt x="3840099" y="498246"/>
                </a:lnTo>
                <a:lnTo>
                  <a:pt x="2854579" y="263652"/>
                </a:lnTo>
                <a:lnTo>
                  <a:pt x="2586354" y="205613"/>
                </a:lnTo>
                <a:lnTo>
                  <a:pt x="2330957" y="156464"/>
                </a:lnTo>
                <a:lnTo>
                  <a:pt x="2207387" y="134112"/>
                </a:lnTo>
                <a:lnTo>
                  <a:pt x="2086102" y="113919"/>
                </a:lnTo>
                <a:lnTo>
                  <a:pt x="1969007" y="96139"/>
                </a:lnTo>
                <a:lnTo>
                  <a:pt x="1630552" y="51435"/>
                </a:lnTo>
                <a:lnTo>
                  <a:pt x="1419860" y="31242"/>
                </a:lnTo>
                <a:lnTo>
                  <a:pt x="1221866" y="15621"/>
                </a:lnTo>
                <a:lnTo>
                  <a:pt x="1032382" y="4445"/>
                </a:lnTo>
                <a:lnTo>
                  <a:pt x="853566" y="0"/>
                </a:lnTo>
                <a:close/>
              </a:path>
            </a:pathLst>
          </a:custGeom>
          <a:solidFill>
            <a:srgbClr val="C5E7FB"/>
          </a:solidFill>
        </p:spPr>
        <p:txBody>
          <a:bodyPr wrap="square" lIns="0" tIns="0" rIns="0" bIns="0" rtlCol="0"/>
          <a:lstStyle/>
          <a:p>
            <a:endParaRPr/>
          </a:p>
        </p:txBody>
      </p:sp>
      <p:sp>
        <p:nvSpPr>
          <p:cNvPr id="5" name="object 5"/>
          <p:cNvSpPr/>
          <p:nvPr/>
        </p:nvSpPr>
        <p:spPr>
          <a:xfrm>
            <a:off x="2832100" y="5383021"/>
            <a:ext cx="5474970" cy="775335"/>
          </a:xfrm>
          <a:custGeom>
            <a:avLst/>
            <a:gdLst/>
            <a:ahLst/>
            <a:cxnLst/>
            <a:rect l="l" t="t" r="r" b="b"/>
            <a:pathLst>
              <a:path w="5474970" h="775335">
                <a:moveTo>
                  <a:pt x="0" y="78231"/>
                </a:moveTo>
                <a:lnTo>
                  <a:pt x="19176" y="73659"/>
                </a:lnTo>
                <a:lnTo>
                  <a:pt x="76581" y="62483"/>
                </a:lnTo>
                <a:lnTo>
                  <a:pt x="174498" y="46862"/>
                </a:lnTo>
                <a:lnTo>
                  <a:pt x="238379" y="37972"/>
                </a:lnTo>
                <a:lnTo>
                  <a:pt x="312927" y="29082"/>
                </a:lnTo>
                <a:lnTo>
                  <a:pt x="395858" y="22351"/>
                </a:lnTo>
                <a:lnTo>
                  <a:pt x="491744" y="15620"/>
                </a:lnTo>
                <a:lnTo>
                  <a:pt x="596011" y="8889"/>
                </a:lnTo>
                <a:lnTo>
                  <a:pt x="713104" y="4444"/>
                </a:lnTo>
                <a:lnTo>
                  <a:pt x="840866" y="2158"/>
                </a:lnTo>
                <a:lnTo>
                  <a:pt x="979170" y="0"/>
                </a:lnTo>
                <a:lnTo>
                  <a:pt x="1128140" y="2158"/>
                </a:lnTo>
                <a:lnTo>
                  <a:pt x="1287779" y="6730"/>
                </a:lnTo>
                <a:lnTo>
                  <a:pt x="1460246" y="15620"/>
                </a:lnTo>
                <a:lnTo>
                  <a:pt x="1643379" y="26796"/>
                </a:lnTo>
                <a:lnTo>
                  <a:pt x="1837054" y="44703"/>
                </a:lnTo>
                <a:lnTo>
                  <a:pt x="2043557" y="64769"/>
                </a:lnTo>
                <a:lnTo>
                  <a:pt x="2262759" y="89407"/>
                </a:lnTo>
                <a:lnTo>
                  <a:pt x="2492629" y="118363"/>
                </a:lnTo>
                <a:lnTo>
                  <a:pt x="2735326" y="154177"/>
                </a:lnTo>
                <a:lnTo>
                  <a:pt x="2988691" y="194309"/>
                </a:lnTo>
                <a:lnTo>
                  <a:pt x="3254755" y="241274"/>
                </a:lnTo>
                <a:lnTo>
                  <a:pt x="3533648" y="297129"/>
                </a:lnTo>
                <a:lnTo>
                  <a:pt x="3825240" y="357454"/>
                </a:lnTo>
                <a:lnTo>
                  <a:pt x="4129658" y="424484"/>
                </a:lnTo>
                <a:lnTo>
                  <a:pt x="4446778" y="500443"/>
                </a:lnTo>
                <a:lnTo>
                  <a:pt x="4776724" y="583107"/>
                </a:lnTo>
                <a:lnTo>
                  <a:pt x="5119497" y="674712"/>
                </a:lnTo>
                <a:lnTo>
                  <a:pt x="5474970" y="775246"/>
                </a:lnTo>
              </a:path>
            </a:pathLst>
          </a:custGeom>
          <a:ln w="12700">
            <a:solidFill>
              <a:srgbClr val="FFFFFF"/>
            </a:solidFill>
          </a:ln>
        </p:spPr>
        <p:txBody>
          <a:bodyPr wrap="square" lIns="0" tIns="0" rIns="0" bIns="0" rtlCol="0"/>
          <a:lstStyle/>
          <a:p>
            <a:endParaRPr/>
          </a:p>
        </p:txBody>
      </p:sp>
      <p:sp>
        <p:nvSpPr>
          <p:cNvPr id="6" name="object 6"/>
          <p:cNvSpPr/>
          <p:nvPr/>
        </p:nvSpPr>
        <p:spPr>
          <a:xfrm>
            <a:off x="5616447" y="5369559"/>
            <a:ext cx="3312160" cy="652780"/>
          </a:xfrm>
          <a:custGeom>
            <a:avLst/>
            <a:gdLst/>
            <a:ahLst/>
            <a:cxnLst/>
            <a:rect l="l" t="t" r="r" b="b"/>
            <a:pathLst>
              <a:path w="3312159" h="652779">
                <a:moveTo>
                  <a:pt x="0" y="652424"/>
                </a:moveTo>
                <a:lnTo>
                  <a:pt x="95757" y="625614"/>
                </a:lnTo>
                <a:lnTo>
                  <a:pt x="357631" y="556361"/>
                </a:lnTo>
                <a:lnTo>
                  <a:pt x="538479" y="509435"/>
                </a:lnTo>
                <a:lnTo>
                  <a:pt x="747140" y="458050"/>
                </a:lnTo>
                <a:lnTo>
                  <a:pt x="979170" y="402196"/>
                </a:lnTo>
                <a:lnTo>
                  <a:pt x="1228217" y="341871"/>
                </a:lnTo>
                <a:lnTo>
                  <a:pt x="1492123" y="283781"/>
                </a:lnTo>
                <a:lnTo>
                  <a:pt x="1762505" y="225691"/>
                </a:lnTo>
                <a:lnTo>
                  <a:pt x="2039238" y="172084"/>
                </a:lnTo>
                <a:lnTo>
                  <a:pt x="2313812" y="120649"/>
                </a:lnTo>
                <a:lnTo>
                  <a:pt x="2450083" y="98297"/>
                </a:lnTo>
                <a:lnTo>
                  <a:pt x="2582036" y="75945"/>
                </a:lnTo>
                <a:lnTo>
                  <a:pt x="2713990" y="58165"/>
                </a:lnTo>
                <a:lnTo>
                  <a:pt x="2841752" y="40258"/>
                </a:lnTo>
                <a:lnTo>
                  <a:pt x="2967354" y="26796"/>
                </a:lnTo>
                <a:lnTo>
                  <a:pt x="3086607" y="15620"/>
                </a:lnTo>
                <a:lnTo>
                  <a:pt x="3201543" y="6730"/>
                </a:lnTo>
                <a:lnTo>
                  <a:pt x="3312159" y="0"/>
                </a:lnTo>
              </a:path>
            </a:pathLst>
          </a:custGeom>
          <a:ln w="12700">
            <a:solidFill>
              <a:srgbClr val="FFFFFF"/>
            </a:solidFill>
          </a:ln>
        </p:spPr>
        <p:txBody>
          <a:bodyPr wrap="square" lIns="0" tIns="0" rIns="0" bIns="0" rtlCol="0"/>
          <a:lstStyle/>
          <a:p>
            <a:endParaRPr/>
          </a:p>
        </p:txBody>
      </p:sp>
      <p:sp>
        <p:nvSpPr>
          <p:cNvPr id="7" name="object 7"/>
          <p:cNvSpPr/>
          <p:nvPr/>
        </p:nvSpPr>
        <p:spPr>
          <a:xfrm>
            <a:off x="211670" y="5353939"/>
            <a:ext cx="8723630" cy="1331595"/>
          </a:xfrm>
          <a:custGeom>
            <a:avLst/>
            <a:gdLst/>
            <a:ahLst/>
            <a:cxnLst/>
            <a:rect l="l" t="t" r="r" b="b"/>
            <a:pathLst>
              <a:path w="8723630" h="1331595">
                <a:moveTo>
                  <a:pt x="1556042" y="0"/>
                </a:moveTo>
                <a:lnTo>
                  <a:pt x="1402753" y="0"/>
                </a:lnTo>
                <a:lnTo>
                  <a:pt x="1258100" y="4445"/>
                </a:lnTo>
                <a:lnTo>
                  <a:pt x="1121829" y="11176"/>
                </a:lnTo>
                <a:lnTo>
                  <a:pt x="874890" y="33528"/>
                </a:lnTo>
                <a:lnTo>
                  <a:pt x="762063" y="49149"/>
                </a:lnTo>
                <a:lnTo>
                  <a:pt x="659891" y="64770"/>
                </a:lnTo>
                <a:lnTo>
                  <a:pt x="564095" y="82677"/>
                </a:lnTo>
                <a:lnTo>
                  <a:pt x="478955" y="102743"/>
                </a:lnTo>
                <a:lnTo>
                  <a:pt x="398056" y="120650"/>
                </a:lnTo>
                <a:lnTo>
                  <a:pt x="327812" y="140716"/>
                </a:lnTo>
                <a:lnTo>
                  <a:pt x="206476" y="178816"/>
                </a:lnTo>
                <a:lnTo>
                  <a:pt x="157518" y="196596"/>
                </a:lnTo>
                <a:lnTo>
                  <a:pt x="51079" y="241312"/>
                </a:lnTo>
                <a:lnTo>
                  <a:pt x="0" y="268122"/>
                </a:lnTo>
                <a:lnTo>
                  <a:pt x="0" y="1331607"/>
                </a:lnTo>
                <a:lnTo>
                  <a:pt x="8719096" y="1331607"/>
                </a:lnTo>
                <a:lnTo>
                  <a:pt x="8723414" y="1324902"/>
                </a:lnTo>
                <a:lnTo>
                  <a:pt x="8723414" y="851255"/>
                </a:lnTo>
                <a:lnTo>
                  <a:pt x="7182142" y="851255"/>
                </a:lnTo>
                <a:lnTo>
                  <a:pt x="7043839" y="849020"/>
                </a:lnTo>
                <a:lnTo>
                  <a:pt x="6899059" y="844550"/>
                </a:lnTo>
                <a:lnTo>
                  <a:pt x="6750088" y="837844"/>
                </a:lnTo>
                <a:lnTo>
                  <a:pt x="6594640" y="826681"/>
                </a:lnTo>
                <a:lnTo>
                  <a:pt x="6260503" y="793165"/>
                </a:lnTo>
                <a:lnTo>
                  <a:pt x="5900712" y="746239"/>
                </a:lnTo>
                <a:lnTo>
                  <a:pt x="5709196" y="717194"/>
                </a:lnTo>
                <a:lnTo>
                  <a:pt x="5509044" y="683691"/>
                </a:lnTo>
                <a:lnTo>
                  <a:pt x="5302542" y="645706"/>
                </a:lnTo>
                <a:lnTo>
                  <a:pt x="4861979" y="558571"/>
                </a:lnTo>
                <a:lnTo>
                  <a:pt x="4387253" y="453567"/>
                </a:lnTo>
                <a:lnTo>
                  <a:pt x="4136047" y="395478"/>
                </a:lnTo>
                <a:lnTo>
                  <a:pt x="3614458" y="268122"/>
                </a:lnTo>
                <a:lnTo>
                  <a:pt x="3122841" y="165354"/>
                </a:lnTo>
                <a:lnTo>
                  <a:pt x="2892844" y="125095"/>
                </a:lnTo>
                <a:lnTo>
                  <a:pt x="2673642" y="91567"/>
                </a:lnTo>
                <a:lnTo>
                  <a:pt x="2462949" y="62611"/>
                </a:lnTo>
                <a:lnTo>
                  <a:pt x="2262797" y="40259"/>
                </a:lnTo>
                <a:lnTo>
                  <a:pt x="2073313" y="22352"/>
                </a:lnTo>
                <a:lnTo>
                  <a:pt x="1719999" y="2286"/>
                </a:lnTo>
                <a:lnTo>
                  <a:pt x="1556042" y="0"/>
                </a:lnTo>
                <a:close/>
              </a:path>
              <a:path w="8723630" h="1331595">
                <a:moveTo>
                  <a:pt x="8723414" y="569747"/>
                </a:moveTo>
                <a:lnTo>
                  <a:pt x="8638197" y="605485"/>
                </a:lnTo>
                <a:lnTo>
                  <a:pt x="8557298" y="636765"/>
                </a:lnTo>
                <a:lnTo>
                  <a:pt x="8472208" y="665810"/>
                </a:lnTo>
                <a:lnTo>
                  <a:pt x="8295551" y="719429"/>
                </a:lnTo>
                <a:lnTo>
                  <a:pt x="8201825" y="744016"/>
                </a:lnTo>
                <a:lnTo>
                  <a:pt x="8005991" y="784225"/>
                </a:lnTo>
                <a:lnTo>
                  <a:pt x="7901724" y="802093"/>
                </a:lnTo>
                <a:lnTo>
                  <a:pt x="7680363" y="828903"/>
                </a:lnTo>
                <a:lnTo>
                  <a:pt x="7441857" y="846785"/>
                </a:lnTo>
                <a:lnTo>
                  <a:pt x="7314222" y="851255"/>
                </a:lnTo>
                <a:lnTo>
                  <a:pt x="8723414" y="851255"/>
                </a:lnTo>
                <a:lnTo>
                  <a:pt x="8723414" y="569747"/>
                </a:lnTo>
                <a:close/>
              </a:path>
            </a:pathLst>
          </a:custGeom>
          <a:solidFill>
            <a:srgbClr val="FFFFFF"/>
          </a:solidFill>
        </p:spPr>
        <p:txBody>
          <a:bodyPr wrap="square" lIns="0" tIns="0" rIns="0" bIns="0" rtlCol="0"/>
          <a:lstStyle/>
          <a:p>
            <a:endParaRPr/>
          </a:p>
        </p:txBody>
      </p:sp>
      <p:sp>
        <p:nvSpPr>
          <p:cNvPr id="8" name="object 8"/>
          <p:cNvSpPr/>
          <p:nvPr/>
        </p:nvSpPr>
        <p:spPr>
          <a:xfrm>
            <a:off x="539546" y="5565775"/>
            <a:ext cx="2016125" cy="129222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90550" y="1219200"/>
            <a:ext cx="3876675" cy="5638798"/>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4723638" y="4111229"/>
            <a:ext cx="4095115" cy="1137920"/>
          </a:xfrm>
          <a:prstGeom prst="rect">
            <a:avLst/>
          </a:prstGeom>
        </p:spPr>
        <p:txBody>
          <a:bodyPr vert="horz" wrap="square" lIns="0" tIns="0" rIns="0" bIns="0" rtlCol="0">
            <a:spAutoFit/>
          </a:bodyPr>
          <a:lstStyle/>
          <a:p>
            <a:pPr marL="12700">
              <a:lnSpc>
                <a:spcPct val="100000"/>
              </a:lnSpc>
            </a:pPr>
            <a:r>
              <a:rPr sz="2000" b="1" spc="-80" dirty="0">
                <a:solidFill>
                  <a:srgbClr val="FFFFFF"/>
                </a:solidFill>
                <a:latin typeface="Times New Roman"/>
                <a:cs typeface="Times New Roman"/>
              </a:rPr>
              <a:t>Chi</a:t>
            </a:r>
            <a:r>
              <a:rPr sz="2000" b="1" spc="-60" dirty="0">
                <a:solidFill>
                  <a:srgbClr val="FFFFFF"/>
                </a:solidFill>
                <a:latin typeface="Times New Roman"/>
                <a:cs typeface="Times New Roman"/>
              </a:rPr>
              <a:t>e</a:t>
            </a:r>
            <a:r>
              <a:rPr sz="2000" b="1" spc="50" dirty="0">
                <a:solidFill>
                  <a:srgbClr val="FFFFFF"/>
                </a:solidFill>
                <a:latin typeface="Times New Roman"/>
                <a:cs typeface="Times New Roman"/>
              </a:rPr>
              <a:t>f</a:t>
            </a:r>
            <a:r>
              <a:rPr sz="2000" b="1" spc="-95" dirty="0">
                <a:solidFill>
                  <a:srgbClr val="FFFFFF"/>
                </a:solidFill>
                <a:latin typeface="Times New Roman"/>
                <a:cs typeface="Times New Roman"/>
              </a:rPr>
              <a:t> </a:t>
            </a:r>
            <a:r>
              <a:rPr sz="2000" b="1" spc="-25" dirty="0">
                <a:solidFill>
                  <a:srgbClr val="FFFFFF"/>
                </a:solidFill>
                <a:latin typeface="Times New Roman"/>
                <a:cs typeface="Times New Roman"/>
              </a:rPr>
              <a:t>Execut</a:t>
            </a:r>
            <a:r>
              <a:rPr sz="2000" b="1" spc="-10" dirty="0">
                <a:solidFill>
                  <a:srgbClr val="FFFFFF"/>
                </a:solidFill>
                <a:latin typeface="Times New Roman"/>
                <a:cs typeface="Times New Roman"/>
              </a:rPr>
              <a:t>i</a:t>
            </a:r>
            <a:r>
              <a:rPr sz="2000" b="1" spc="55" dirty="0">
                <a:solidFill>
                  <a:srgbClr val="FFFFFF"/>
                </a:solidFill>
                <a:latin typeface="Times New Roman"/>
                <a:cs typeface="Times New Roman"/>
              </a:rPr>
              <a:t>v</a:t>
            </a:r>
            <a:r>
              <a:rPr sz="2000" b="1" spc="60" dirty="0">
                <a:solidFill>
                  <a:srgbClr val="FFFFFF"/>
                </a:solidFill>
                <a:latin typeface="Times New Roman"/>
                <a:cs typeface="Times New Roman"/>
              </a:rPr>
              <a:t>e</a:t>
            </a:r>
            <a:r>
              <a:rPr sz="2000" b="1" dirty="0">
                <a:solidFill>
                  <a:srgbClr val="FFFFFF"/>
                </a:solidFill>
                <a:latin typeface="Times New Roman"/>
                <a:cs typeface="Times New Roman"/>
              </a:rPr>
              <a:t>,</a:t>
            </a:r>
            <a:r>
              <a:rPr sz="2000" b="1" spc="-120" dirty="0">
                <a:solidFill>
                  <a:srgbClr val="FFFFFF"/>
                </a:solidFill>
                <a:latin typeface="Times New Roman"/>
                <a:cs typeface="Times New Roman"/>
              </a:rPr>
              <a:t> </a:t>
            </a:r>
            <a:r>
              <a:rPr sz="2000" b="1" spc="20" dirty="0">
                <a:solidFill>
                  <a:srgbClr val="FFFFFF"/>
                </a:solidFill>
                <a:latin typeface="Times New Roman"/>
                <a:cs typeface="Times New Roman"/>
              </a:rPr>
              <a:t>Odense</a:t>
            </a:r>
            <a:r>
              <a:rPr sz="2000" b="1" spc="-85" dirty="0">
                <a:solidFill>
                  <a:srgbClr val="FFFFFF"/>
                </a:solidFill>
                <a:latin typeface="Times New Roman"/>
                <a:cs typeface="Times New Roman"/>
              </a:rPr>
              <a:t> </a:t>
            </a:r>
            <a:r>
              <a:rPr sz="2000" b="1" spc="-135" dirty="0">
                <a:solidFill>
                  <a:srgbClr val="FFFFFF"/>
                </a:solidFill>
                <a:latin typeface="Times New Roman"/>
                <a:cs typeface="Times New Roman"/>
              </a:rPr>
              <a:t>M</a:t>
            </a:r>
            <a:r>
              <a:rPr sz="2000" b="1" spc="-90" dirty="0">
                <a:solidFill>
                  <a:srgbClr val="FFFFFF"/>
                </a:solidFill>
                <a:latin typeface="Times New Roman"/>
                <a:cs typeface="Times New Roman"/>
              </a:rPr>
              <a:t>u</a:t>
            </a:r>
            <a:r>
              <a:rPr sz="2000" b="1" spc="-45" dirty="0">
                <a:solidFill>
                  <a:srgbClr val="FFFFFF"/>
                </a:solidFill>
                <a:latin typeface="Times New Roman"/>
                <a:cs typeface="Times New Roman"/>
              </a:rPr>
              <a:t>ni</a:t>
            </a:r>
            <a:r>
              <a:rPr sz="2000" b="1" spc="-25" dirty="0">
                <a:solidFill>
                  <a:srgbClr val="FFFFFF"/>
                </a:solidFill>
                <a:latin typeface="Times New Roman"/>
                <a:cs typeface="Times New Roman"/>
              </a:rPr>
              <a:t>cipalit</a:t>
            </a:r>
            <a:r>
              <a:rPr sz="2000" b="1" spc="-125" dirty="0">
                <a:solidFill>
                  <a:srgbClr val="FFFFFF"/>
                </a:solidFill>
                <a:latin typeface="Times New Roman"/>
                <a:cs typeface="Times New Roman"/>
              </a:rPr>
              <a:t>y</a:t>
            </a:r>
            <a:r>
              <a:rPr sz="2000" b="1" dirty="0">
                <a:solidFill>
                  <a:srgbClr val="FFFFFF"/>
                </a:solidFill>
                <a:latin typeface="Times New Roman"/>
                <a:cs typeface="Times New Roman"/>
              </a:rPr>
              <a:t>,</a:t>
            </a:r>
            <a:endParaRPr sz="2000">
              <a:latin typeface="Times New Roman"/>
              <a:cs typeface="Times New Roman"/>
            </a:endParaRPr>
          </a:p>
          <a:p>
            <a:pPr marL="12700">
              <a:lnSpc>
                <a:spcPct val="100000"/>
              </a:lnSpc>
              <a:spcBef>
                <a:spcPts val="190"/>
              </a:spcBef>
            </a:pPr>
            <a:r>
              <a:rPr sz="2000" b="1" spc="-75" dirty="0">
                <a:solidFill>
                  <a:srgbClr val="FFFFFF"/>
                </a:solidFill>
                <a:latin typeface="Times New Roman"/>
                <a:cs typeface="Times New Roman"/>
              </a:rPr>
              <a:t>Jør</a:t>
            </a:r>
            <a:r>
              <a:rPr sz="2000" b="1" spc="70" dirty="0">
                <a:solidFill>
                  <a:srgbClr val="FFFFFF"/>
                </a:solidFill>
                <a:latin typeface="Times New Roman"/>
                <a:cs typeface="Times New Roman"/>
              </a:rPr>
              <a:t>gen</a:t>
            </a:r>
            <a:r>
              <a:rPr sz="2000" b="1" spc="-90" dirty="0">
                <a:solidFill>
                  <a:srgbClr val="FFFFFF"/>
                </a:solidFill>
                <a:latin typeface="Times New Roman"/>
                <a:cs typeface="Times New Roman"/>
              </a:rPr>
              <a:t> </a:t>
            </a:r>
            <a:r>
              <a:rPr sz="2000" b="1" spc="-135" dirty="0">
                <a:solidFill>
                  <a:srgbClr val="FFFFFF"/>
                </a:solidFill>
                <a:latin typeface="Times New Roman"/>
                <a:cs typeface="Times New Roman"/>
              </a:rPr>
              <a:t>Cl</a:t>
            </a:r>
            <a:r>
              <a:rPr sz="2000" b="1" spc="-140" dirty="0">
                <a:solidFill>
                  <a:srgbClr val="FFFFFF"/>
                </a:solidFill>
                <a:latin typeface="Times New Roman"/>
                <a:cs typeface="Times New Roman"/>
              </a:rPr>
              <a:t>a</a:t>
            </a:r>
            <a:r>
              <a:rPr sz="2000" b="1" spc="10" dirty="0">
                <a:solidFill>
                  <a:srgbClr val="FFFFFF"/>
                </a:solidFill>
                <a:latin typeface="Times New Roman"/>
                <a:cs typeface="Times New Roman"/>
              </a:rPr>
              <a:t>u</a:t>
            </a:r>
            <a:r>
              <a:rPr sz="2000" b="1" spc="-5" dirty="0">
                <a:solidFill>
                  <a:srgbClr val="FFFFFF"/>
                </a:solidFill>
                <a:latin typeface="Times New Roman"/>
                <a:cs typeface="Times New Roman"/>
              </a:rPr>
              <a:t>s</a:t>
            </a:r>
            <a:r>
              <a:rPr sz="2000" b="1" spc="55" dirty="0">
                <a:solidFill>
                  <a:srgbClr val="FFFFFF"/>
                </a:solidFill>
                <a:latin typeface="Times New Roman"/>
                <a:cs typeface="Times New Roman"/>
              </a:rPr>
              <a:t>en</a:t>
            </a:r>
            <a:endParaRPr sz="2000">
              <a:latin typeface="Times New Roman"/>
              <a:cs typeface="Times New Roman"/>
            </a:endParaRPr>
          </a:p>
          <a:p>
            <a:pPr>
              <a:lnSpc>
                <a:spcPct val="100000"/>
              </a:lnSpc>
              <a:spcBef>
                <a:spcPts val="2"/>
              </a:spcBef>
            </a:pPr>
            <a:endParaRPr sz="1750">
              <a:latin typeface="Times New Roman"/>
              <a:cs typeface="Times New Roman"/>
            </a:endParaRPr>
          </a:p>
          <a:p>
            <a:pPr marL="588645">
              <a:lnSpc>
                <a:spcPct val="100000"/>
              </a:lnSpc>
            </a:pPr>
            <a:r>
              <a:rPr sz="1800" spc="-10" dirty="0">
                <a:solidFill>
                  <a:srgbClr val="FFFFFF"/>
                </a:solidFill>
                <a:latin typeface="Times New Roman"/>
                <a:cs typeface="Times New Roman"/>
              </a:rPr>
              <a:t>MindLa</a:t>
            </a:r>
            <a:r>
              <a:rPr sz="1800" spc="-15" dirty="0">
                <a:solidFill>
                  <a:srgbClr val="FFFFFF"/>
                </a:solidFill>
                <a:latin typeface="Times New Roman"/>
                <a:cs typeface="Times New Roman"/>
              </a:rPr>
              <a:t>b</a:t>
            </a:r>
            <a:r>
              <a:rPr sz="1800" dirty="0">
                <a:solidFill>
                  <a:srgbClr val="FFFFFF"/>
                </a:solidFill>
                <a:latin typeface="Times New Roman"/>
                <a:cs typeface="Times New Roman"/>
              </a:rPr>
              <a:t>,</a:t>
            </a:r>
            <a:r>
              <a:rPr sz="1800" spc="-80" dirty="0">
                <a:solidFill>
                  <a:srgbClr val="FFFFFF"/>
                </a:solidFill>
                <a:latin typeface="Times New Roman"/>
                <a:cs typeface="Times New Roman"/>
              </a:rPr>
              <a:t> </a:t>
            </a:r>
            <a:r>
              <a:rPr sz="1800" spc="70" dirty="0">
                <a:solidFill>
                  <a:srgbClr val="FFFFFF"/>
                </a:solidFill>
                <a:latin typeface="Times New Roman"/>
                <a:cs typeface="Times New Roman"/>
              </a:rPr>
              <a:t>Septembe</a:t>
            </a:r>
            <a:r>
              <a:rPr sz="1800" spc="50" dirty="0">
                <a:solidFill>
                  <a:srgbClr val="FFFFFF"/>
                </a:solidFill>
                <a:latin typeface="Times New Roman"/>
                <a:cs typeface="Times New Roman"/>
              </a:rPr>
              <a:t>r</a:t>
            </a:r>
            <a:r>
              <a:rPr sz="1800" spc="-40" dirty="0">
                <a:solidFill>
                  <a:srgbClr val="FFFFFF"/>
                </a:solidFill>
                <a:latin typeface="Times New Roman"/>
                <a:cs typeface="Times New Roman"/>
              </a:rPr>
              <a:t> </a:t>
            </a:r>
            <a:r>
              <a:rPr sz="1800" spc="-35" dirty="0">
                <a:solidFill>
                  <a:srgbClr val="FFFFFF"/>
                </a:solidFill>
                <a:latin typeface="Times New Roman"/>
                <a:cs typeface="Times New Roman"/>
              </a:rPr>
              <a:t>2,</a:t>
            </a:r>
            <a:r>
              <a:rPr sz="1800" spc="-70" dirty="0">
                <a:solidFill>
                  <a:srgbClr val="FFFFFF"/>
                </a:solidFill>
                <a:latin typeface="Times New Roman"/>
                <a:cs typeface="Times New Roman"/>
              </a:rPr>
              <a:t> </a:t>
            </a:r>
            <a:r>
              <a:rPr sz="1800" spc="5" dirty="0">
                <a:solidFill>
                  <a:srgbClr val="FFFFFF"/>
                </a:solidFill>
                <a:latin typeface="Times New Roman"/>
                <a:cs typeface="Times New Roman"/>
              </a:rPr>
              <a:t>2</a:t>
            </a:r>
            <a:r>
              <a:rPr sz="1800" spc="-5" dirty="0">
                <a:solidFill>
                  <a:srgbClr val="FFFFFF"/>
                </a:solidFill>
                <a:latin typeface="Times New Roman"/>
                <a:cs typeface="Times New Roman"/>
              </a:rPr>
              <a:t>0</a:t>
            </a:r>
            <a:r>
              <a:rPr sz="1800" spc="-285" dirty="0">
                <a:solidFill>
                  <a:srgbClr val="FFFFFF"/>
                </a:solidFill>
                <a:latin typeface="Times New Roman"/>
                <a:cs typeface="Times New Roman"/>
              </a:rPr>
              <a:t>1</a:t>
            </a:r>
            <a:r>
              <a:rPr sz="1800" spc="-30" dirty="0">
                <a:solidFill>
                  <a:srgbClr val="FFFFFF"/>
                </a:solidFill>
                <a:latin typeface="Times New Roman"/>
                <a:cs typeface="Times New Roman"/>
              </a:rPr>
              <a:t>3</a:t>
            </a:r>
            <a:endParaRPr sz="1800">
              <a:latin typeface="Times New Roman"/>
              <a:cs typeface="Times New Roman"/>
            </a:endParaRPr>
          </a:p>
        </p:txBody>
      </p:sp>
      <p:sp>
        <p:nvSpPr>
          <p:cNvPr id="11" name="object 11"/>
          <p:cNvSpPr txBox="1"/>
          <p:nvPr/>
        </p:nvSpPr>
        <p:spPr>
          <a:xfrm>
            <a:off x="4651375" y="1361122"/>
            <a:ext cx="3340100" cy="318135"/>
          </a:xfrm>
          <a:prstGeom prst="rect">
            <a:avLst/>
          </a:prstGeom>
        </p:spPr>
        <p:txBody>
          <a:bodyPr vert="horz" wrap="square" lIns="0" tIns="0" rIns="0" bIns="0" rtlCol="0">
            <a:spAutoFit/>
          </a:bodyPr>
          <a:lstStyle/>
          <a:p>
            <a:pPr marL="12700">
              <a:lnSpc>
                <a:spcPct val="100000"/>
              </a:lnSpc>
            </a:pPr>
            <a:r>
              <a:rPr sz="2300" b="1" spc="55" dirty="0">
                <a:solidFill>
                  <a:srgbClr val="FFFFFF"/>
                </a:solidFill>
                <a:latin typeface="Times New Roman"/>
                <a:cs typeface="Times New Roman"/>
              </a:rPr>
              <a:t>New</a:t>
            </a:r>
            <a:r>
              <a:rPr sz="2300" b="1" spc="-105" dirty="0">
                <a:solidFill>
                  <a:srgbClr val="FFFFFF"/>
                </a:solidFill>
                <a:latin typeface="Times New Roman"/>
                <a:cs typeface="Times New Roman"/>
              </a:rPr>
              <a:t> </a:t>
            </a:r>
            <a:r>
              <a:rPr sz="2300" b="1" spc="-15" dirty="0">
                <a:solidFill>
                  <a:srgbClr val="FFFFFF"/>
                </a:solidFill>
                <a:latin typeface="Times New Roman"/>
                <a:cs typeface="Times New Roman"/>
              </a:rPr>
              <a:t>reality</a:t>
            </a:r>
            <a:r>
              <a:rPr sz="2300" b="1" spc="-95" dirty="0">
                <a:solidFill>
                  <a:srgbClr val="FFFFFF"/>
                </a:solidFill>
                <a:latin typeface="Times New Roman"/>
                <a:cs typeface="Times New Roman"/>
              </a:rPr>
              <a:t> </a:t>
            </a:r>
            <a:r>
              <a:rPr sz="2300" b="1" i="1" dirty="0">
                <a:solidFill>
                  <a:srgbClr val="FFFFFF"/>
                </a:solidFill>
                <a:latin typeface="Times New Roman"/>
                <a:cs typeface="Times New Roman"/>
              </a:rPr>
              <a:t>–</a:t>
            </a:r>
            <a:r>
              <a:rPr sz="2300" b="1" i="1" spc="-75" dirty="0">
                <a:solidFill>
                  <a:srgbClr val="FFFFFF"/>
                </a:solidFill>
                <a:latin typeface="Times New Roman"/>
                <a:cs typeface="Times New Roman"/>
              </a:rPr>
              <a:t> </a:t>
            </a:r>
            <a:r>
              <a:rPr sz="2300" b="1" spc="55" dirty="0">
                <a:solidFill>
                  <a:srgbClr val="FFFFFF"/>
                </a:solidFill>
                <a:latin typeface="Times New Roman"/>
                <a:cs typeface="Times New Roman"/>
              </a:rPr>
              <a:t>New</a:t>
            </a:r>
            <a:r>
              <a:rPr sz="2300" b="1" spc="-90" dirty="0">
                <a:solidFill>
                  <a:srgbClr val="FFFFFF"/>
                </a:solidFill>
                <a:latin typeface="Times New Roman"/>
                <a:cs typeface="Times New Roman"/>
              </a:rPr>
              <a:t> </a:t>
            </a:r>
            <a:r>
              <a:rPr sz="2300" b="1" spc="180" dirty="0">
                <a:solidFill>
                  <a:srgbClr val="FFFFFF"/>
                </a:solidFill>
                <a:latin typeface="Times New Roman"/>
                <a:cs typeface="Times New Roman"/>
              </a:rPr>
              <a:t>w</a:t>
            </a:r>
            <a:r>
              <a:rPr sz="2300" b="1" spc="100" dirty="0">
                <a:solidFill>
                  <a:srgbClr val="FFFFFF"/>
                </a:solidFill>
                <a:latin typeface="Times New Roman"/>
                <a:cs typeface="Times New Roman"/>
              </a:rPr>
              <a:t>e</a:t>
            </a:r>
            <a:r>
              <a:rPr sz="2300" b="1" dirty="0">
                <a:solidFill>
                  <a:srgbClr val="FFFFFF"/>
                </a:solidFill>
                <a:latin typeface="Times New Roman"/>
                <a:cs typeface="Times New Roman"/>
              </a:rPr>
              <a:t>lfare</a:t>
            </a:r>
            <a:endParaRPr sz="2300">
              <a:latin typeface="Times New Roman"/>
              <a:cs typeface="Times New Roman"/>
            </a:endParaRPr>
          </a:p>
        </p:txBody>
      </p:sp>
      <p:sp>
        <p:nvSpPr>
          <p:cNvPr id="12" name="object 12"/>
          <p:cNvSpPr txBox="1"/>
          <p:nvPr/>
        </p:nvSpPr>
        <p:spPr>
          <a:xfrm>
            <a:off x="4683378" y="2312274"/>
            <a:ext cx="4096385" cy="768350"/>
          </a:xfrm>
          <a:prstGeom prst="rect">
            <a:avLst/>
          </a:prstGeom>
        </p:spPr>
        <p:txBody>
          <a:bodyPr vert="horz" wrap="square" lIns="0" tIns="0" rIns="0" bIns="0" rtlCol="0">
            <a:spAutoFit/>
          </a:bodyPr>
          <a:lstStyle/>
          <a:p>
            <a:pPr marL="12065" marR="5080" indent="1905" algn="ctr">
              <a:lnSpc>
                <a:spcPct val="80100"/>
              </a:lnSpc>
            </a:pPr>
            <a:r>
              <a:rPr sz="2000" spc="10" dirty="0">
                <a:solidFill>
                  <a:srgbClr val="FFFFFF"/>
                </a:solidFill>
                <a:latin typeface="Times New Roman"/>
                <a:cs typeface="Times New Roman"/>
              </a:rPr>
              <a:t>On</a:t>
            </a:r>
            <a:r>
              <a:rPr sz="2000" spc="-75" dirty="0">
                <a:solidFill>
                  <a:srgbClr val="FFFFFF"/>
                </a:solidFill>
                <a:latin typeface="Times New Roman"/>
                <a:cs typeface="Times New Roman"/>
              </a:rPr>
              <a:t> </a:t>
            </a:r>
            <a:r>
              <a:rPr sz="2000" spc="90" dirty="0">
                <a:solidFill>
                  <a:srgbClr val="FFFFFF"/>
                </a:solidFill>
                <a:latin typeface="Times New Roman"/>
                <a:cs typeface="Times New Roman"/>
              </a:rPr>
              <a:t>o</a:t>
            </a:r>
            <a:r>
              <a:rPr sz="2000" spc="80" dirty="0">
                <a:solidFill>
                  <a:srgbClr val="FFFFFF"/>
                </a:solidFill>
                <a:latin typeface="Times New Roman"/>
                <a:cs typeface="Times New Roman"/>
              </a:rPr>
              <a:t>u</a:t>
            </a:r>
            <a:r>
              <a:rPr sz="2000" spc="40" dirty="0">
                <a:solidFill>
                  <a:srgbClr val="FFFFFF"/>
                </a:solidFill>
                <a:latin typeface="Times New Roman"/>
                <a:cs typeface="Times New Roman"/>
              </a:rPr>
              <a:t>r</a:t>
            </a:r>
            <a:r>
              <a:rPr sz="2000" spc="-60" dirty="0">
                <a:solidFill>
                  <a:srgbClr val="FFFFFF"/>
                </a:solidFill>
                <a:latin typeface="Times New Roman"/>
                <a:cs typeface="Times New Roman"/>
              </a:rPr>
              <a:t> </a:t>
            </a:r>
            <a:r>
              <a:rPr sz="2000" spc="30" dirty="0">
                <a:solidFill>
                  <a:srgbClr val="FFFFFF"/>
                </a:solidFill>
                <a:latin typeface="Times New Roman"/>
                <a:cs typeface="Times New Roman"/>
              </a:rPr>
              <a:t>way</a:t>
            </a:r>
            <a:r>
              <a:rPr sz="2000" spc="-65" dirty="0">
                <a:solidFill>
                  <a:srgbClr val="FFFFFF"/>
                </a:solidFill>
                <a:latin typeface="Times New Roman"/>
                <a:cs typeface="Times New Roman"/>
              </a:rPr>
              <a:t> </a:t>
            </a:r>
            <a:r>
              <a:rPr sz="2000" spc="140" dirty="0">
                <a:solidFill>
                  <a:srgbClr val="FFFFFF"/>
                </a:solidFill>
                <a:latin typeface="Times New Roman"/>
                <a:cs typeface="Times New Roman"/>
              </a:rPr>
              <a:t>to</a:t>
            </a:r>
            <a:r>
              <a:rPr sz="2000" spc="-85" dirty="0">
                <a:solidFill>
                  <a:srgbClr val="FFFFFF"/>
                </a:solidFill>
                <a:latin typeface="Times New Roman"/>
                <a:cs typeface="Times New Roman"/>
              </a:rPr>
              <a:t> </a:t>
            </a:r>
            <a:r>
              <a:rPr sz="2000" spc="80" dirty="0">
                <a:solidFill>
                  <a:srgbClr val="FFFFFF"/>
                </a:solidFill>
                <a:latin typeface="Times New Roman"/>
                <a:cs typeface="Times New Roman"/>
              </a:rPr>
              <a:t>tra</a:t>
            </a:r>
            <a:r>
              <a:rPr sz="2000" spc="110" dirty="0">
                <a:solidFill>
                  <a:srgbClr val="FFFFFF"/>
                </a:solidFill>
                <a:latin typeface="Times New Roman"/>
                <a:cs typeface="Times New Roman"/>
              </a:rPr>
              <a:t>n</a:t>
            </a:r>
            <a:r>
              <a:rPr sz="2000" spc="55" dirty="0">
                <a:solidFill>
                  <a:srgbClr val="FFFFFF"/>
                </a:solidFill>
                <a:latin typeface="Times New Roman"/>
                <a:cs typeface="Times New Roman"/>
              </a:rPr>
              <a:t>sform</a:t>
            </a:r>
            <a:r>
              <a:rPr sz="2000" spc="-65" dirty="0">
                <a:solidFill>
                  <a:srgbClr val="FFFFFF"/>
                </a:solidFill>
                <a:latin typeface="Times New Roman"/>
                <a:cs typeface="Times New Roman"/>
              </a:rPr>
              <a:t> </a:t>
            </a:r>
            <a:r>
              <a:rPr sz="2000" spc="90" dirty="0">
                <a:solidFill>
                  <a:srgbClr val="FFFFFF"/>
                </a:solidFill>
                <a:latin typeface="Times New Roman"/>
                <a:cs typeface="Times New Roman"/>
              </a:rPr>
              <a:t>o</a:t>
            </a:r>
            <a:r>
              <a:rPr sz="2000" spc="80" dirty="0">
                <a:solidFill>
                  <a:srgbClr val="FFFFFF"/>
                </a:solidFill>
                <a:latin typeface="Times New Roman"/>
                <a:cs typeface="Times New Roman"/>
              </a:rPr>
              <a:t>u</a:t>
            </a:r>
            <a:r>
              <a:rPr sz="2000" spc="40" dirty="0">
                <a:solidFill>
                  <a:srgbClr val="FFFFFF"/>
                </a:solidFill>
                <a:latin typeface="Times New Roman"/>
                <a:cs typeface="Times New Roman"/>
              </a:rPr>
              <a:t>r</a:t>
            </a:r>
            <a:r>
              <a:rPr sz="2000" spc="-65" dirty="0">
                <a:solidFill>
                  <a:srgbClr val="FFFFFF"/>
                </a:solidFill>
                <a:latin typeface="Times New Roman"/>
                <a:cs typeface="Times New Roman"/>
              </a:rPr>
              <a:t> </a:t>
            </a:r>
            <a:r>
              <a:rPr sz="2000" spc="85" dirty="0">
                <a:solidFill>
                  <a:srgbClr val="FFFFFF"/>
                </a:solidFill>
                <a:latin typeface="Times New Roman"/>
                <a:cs typeface="Times New Roman"/>
              </a:rPr>
              <a:t>w</a:t>
            </a:r>
            <a:r>
              <a:rPr sz="2000" spc="45" dirty="0">
                <a:solidFill>
                  <a:srgbClr val="FFFFFF"/>
                </a:solidFill>
                <a:latin typeface="Times New Roman"/>
                <a:cs typeface="Times New Roman"/>
              </a:rPr>
              <a:t>elfare</a:t>
            </a:r>
            <a:r>
              <a:rPr sz="2000" spc="30" dirty="0">
                <a:solidFill>
                  <a:srgbClr val="FFFFFF"/>
                </a:solidFill>
                <a:latin typeface="Times New Roman"/>
                <a:cs typeface="Times New Roman"/>
              </a:rPr>
              <a:t> </a:t>
            </a:r>
            <a:r>
              <a:rPr sz="2000" spc="60" dirty="0">
                <a:solidFill>
                  <a:srgbClr val="FFFFFF"/>
                </a:solidFill>
                <a:latin typeface="Times New Roman"/>
                <a:cs typeface="Times New Roman"/>
              </a:rPr>
              <a:t>syst</a:t>
            </a:r>
            <a:r>
              <a:rPr sz="2000" spc="75" dirty="0">
                <a:solidFill>
                  <a:srgbClr val="FFFFFF"/>
                </a:solidFill>
                <a:latin typeface="Times New Roman"/>
                <a:cs typeface="Times New Roman"/>
              </a:rPr>
              <a:t>em</a:t>
            </a:r>
            <a:r>
              <a:rPr sz="2000" spc="-114" dirty="0">
                <a:solidFill>
                  <a:srgbClr val="FFFFFF"/>
                </a:solidFill>
                <a:latin typeface="Times New Roman"/>
                <a:cs typeface="Times New Roman"/>
              </a:rPr>
              <a:t> </a:t>
            </a:r>
            <a:r>
              <a:rPr sz="2000" spc="140" dirty="0">
                <a:solidFill>
                  <a:srgbClr val="FFFFFF"/>
                </a:solidFill>
                <a:latin typeface="Times New Roman"/>
                <a:cs typeface="Times New Roman"/>
              </a:rPr>
              <a:t>to</a:t>
            </a:r>
            <a:r>
              <a:rPr sz="2000" spc="-75" dirty="0">
                <a:solidFill>
                  <a:srgbClr val="FFFFFF"/>
                </a:solidFill>
                <a:latin typeface="Times New Roman"/>
                <a:cs typeface="Times New Roman"/>
              </a:rPr>
              <a:t> </a:t>
            </a:r>
            <a:r>
              <a:rPr sz="2000" spc="110" dirty="0">
                <a:solidFill>
                  <a:srgbClr val="FFFFFF"/>
                </a:solidFill>
                <a:latin typeface="Times New Roman"/>
                <a:cs typeface="Times New Roman"/>
              </a:rPr>
              <a:t>me</a:t>
            </a:r>
            <a:r>
              <a:rPr sz="2000" spc="180" dirty="0">
                <a:solidFill>
                  <a:srgbClr val="FFFFFF"/>
                </a:solidFill>
                <a:latin typeface="Times New Roman"/>
                <a:cs typeface="Times New Roman"/>
              </a:rPr>
              <a:t>e</a:t>
            </a:r>
            <a:r>
              <a:rPr sz="2000" spc="114" dirty="0">
                <a:solidFill>
                  <a:srgbClr val="FFFFFF"/>
                </a:solidFill>
                <a:latin typeface="Times New Roman"/>
                <a:cs typeface="Times New Roman"/>
              </a:rPr>
              <a:t>t</a:t>
            </a:r>
            <a:r>
              <a:rPr sz="2000" spc="-90" dirty="0">
                <a:solidFill>
                  <a:srgbClr val="FFFFFF"/>
                </a:solidFill>
                <a:latin typeface="Times New Roman"/>
                <a:cs typeface="Times New Roman"/>
              </a:rPr>
              <a:t> </a:t>
            </a:r>
            <a:r>
              <a:rPr sz="2000" spc="120" dirty="0">
                <a:solidFill>
                  <a:srgbClr val="FFFFFF"/>
                </a:solidFill>
                <a:latin typeface="Times New Roman"/>
                <a:cs typeface="Times New Roman"/>
              </a:rPr>
              <a:t>the</a:t>
            </a:r>
            <a:r>
              <a:rPr sz="2000" spc="-70" dirty="0">
                <a:solidFill>
                  <a:srgbClr val="FFFFFF"/>
                </a:solidFill>
                <a:latin typeface="Times New Roman"/>
                <a:cs typeface="Times New Roman"/>
              </a:rPr>
              <a:t> </a:t>
            </a:r>
            <a:r>
              <a:rPr sz="2000" spc="90" dirty="0">
                <a:solidFill>
                  <a:srgbClr val="FFFFFF"/>
                </a:solidFill>
                <a:latin typeface="Times New Roman"/>
                <a:cs typeface="Times New Roman"/>
              </a:rPr>
              <a:t>demand</a:t>
            </a:r>
            <a:r>
              <a:rPr sz="2000" spc="70" dirty="0">
                <a:solidFill>
                  <a:srgbClr val="FFFFFF"/>
                </a:solidFill>
                <a:latin typeface="Times New Roman"/>
                <a:cs typeface="Times New Roman"/>
              </a:rPr>
              <a:t>s</a:t>
            </a:r>
            <a:r>
              <a:rPr sz="2000" spc="-75" dirty="0">
                <a:solidFill>
                  <a:srgbClr val="FFFFFF"/>
                </a:solidFill>
                <a:latin typeface="Times New Roman"/>
                <a:cs typeface="Times New Roman"/>
              </a:rPr>
              <a:t> </a:t>
            </a:r>
            <a:r>
              <a:rPr sz="2000" spc="55" dirty="0">
                <a:solidFill>
                  <a:srgbClr val="FFFFFF"/>
                </a:solidFill>
                <a:latin typeface="Times New Roman"/>
                <a:cs typeface="Times New Roman"/>
              </a:rPr>
              <a:t>of</a:t>
            </a:r>
            <a:r>
              <a:rPr sz="2000" spc="-70" dirty="0">
                <a:solidFill>
                  <a:srgbClr val="FFFFFF"/>
                </a:solidFill>
                <a:latin typeface="Times New Roman"/>
                <a:cs typeface="Times New Roman"/>
              </a:rPr>
              <a:t> </a:t>
            </a:r>
            <a:r>
              <a:rPr sz="2000" spc="100" dirty="0">
                <a:solidFill>
                  <a:srgbClr val="FFFFFF"/>
                </a:solidFill>
                <a:latin typeface="Times New Roman"/>
                <a:cs typeface="Times New Roman"/>
              </a:rPr>
              <a:t>t</a:t>
            </a:r>
            <a:r>
              <a:rPr sz="2000" spc="170" dirty="0">
                <a:solidFill>
                  <a:srgbClr val="FFFFFF"/>
                </a:solidFill>
                <a:latin typeface="Times New Roman"/>
                <a:cs typeface="Times New Roman"/>
              </a:rPr>
              <a:t>o</a:t>
            </a:r>
            <a:r>
              <a:rPr sz="2000" spc="30" dirty="0">
                <a:solidFill>
                  <a:srgbClr val="FFFFFF"/>
                </a:solidFill>
                <a:latin typeface="Times New Roman"/>
                <a:cs typeface="Times New Roman"/>
              </a:rPr>
              <a:t>day</a:t>
            </a:r>
            <a:r>
              <a:rPr sz="2000" spc="15" dirty="0">
                <a:solidFill>
                  <a:srgbClr val="FFFFFF"/>
                </a:solidFill>
                <a:latin typeface="Times New Roman"/>
                <a:cs typeface="Times New Roman"/>
              </a:rPr>
              <a:t> </a:t>
            </a:r>
            <a:r>
              <a:rPr sz="2000" spc="80" dirty="0">
                <a:solidFill>
                  <a:srgbClr val="FFFFFF"/>
                </a:solidFill>
                <a:latin typeface="Times New Roman"/>
                <a:cs typeface="Times New Roman"/>
              </a:rPr>
              <a:t>a</a:t>
            </a:r>
            <a:r>
              <a:rPr sz="2000" spc="85" dirty="0">
                <a:solidFill>
                  <a:srgbClr val="FFFFFF"/>
                </a:solidFill>
                <a:latin typeface="Times New Roman"/>
                <a:cs typeface="Times New Roman"/>
              </a:rPr>
              <a:t>n</a:t>
            </a:r>
            <a:r>
              <a:rPr sz="2000" spc="100" dirty="0">
                <a:solidFill>
                  <a:srgbClr val="FFFFFF"/>
                </a:solidFill>
                <a:latin typeface="Times New Roman"/>
                <a:cs typeface="Times New Roman"/>
              </a:rPr>
              <a:t>d</a:t>
            </a:r>
            <a:r>
              <a:rPr sz="2000" spc="-70" dirty="0">
                <a:solidFill>
                  <a:srgbClr val="FFFFFF"/>
                </a:solidFill>
                <a:latin typeface="Times New Roman"/>
                <a:cs typeface="Times New Roman"/>
              </a:rPr>
              <a:t> </a:t>
            </a:r>
            <a:r>
              <a:rPr sz="2000" spc="110" dirty="0">
                <a:solidFill>
                  <a:srgbClr val="FFFFFF"/>
                </a:solidFill>
                <a:latin typeface="Times New Roman"/>
                <a:cs typeface="Times New Roman"/>
              </a:rPr>
              <a:t>tom</a:t>
            </a:r>
            <a:r>
              <a:rPr sz="2000" spc="105" dirty="0">
                <a:solidFill>
                  <a:srgbClr val="FFFFFF"/>
                </a:solidFill>
                <a:latin typeface="Times New Roman"/>
                <a:cs typeface="Times New Roman"/>
              </a:rPr>
              <a:t>o</a:t>
            </a:r>
            <a:r>
              <a:rPr sz="2000" spc="40" dirty="0">
                <a:solidFill>
                  <a:srgbClr val="FFFFFF"/>
                </a:solidFill>
                <a:latin typeface="Times New Roman"/>
                <a:cs typeface="Times New Roman"/>
              </a:rPr>
              <a:t>r</a:t>
            </a:r>
            <a:r>
              <a:rPr sz="2000" spc="35" dirty="0">
                <a:solidFill>
                  <a:srgbClr val="FFFFFF"/>
                </a:solidFill>
                <a:latin typeface="Times New Roman"/>
                <a:cs typeface="Times New Roman"/>
              </a:rPr>
              <a:t>r</a:t>
            </a:r>
            <a:r>
              <a:rPr sz="2000" spc="95" dirty="0">
                <a:solidFill>
                  <a:srgbClr val="FFFFFF"/>
                </a:solidFill>
                <a:latin typeface="Times New Roman"/>
                <a:cs typeface="Times New Roman"/>
              </a:rPr>
              <a:t>ow</a:t>
            </a:r>
            <a:endParaRPr sz="2000">
              <a:latin typeface="Times New Roman"/>
              <a:cs typeface="Times New Roman"/>
            </a:endParaRPr>
          </a:p>
        </p:txBody>
      </p:sp>
      <p:sp>
        <p:nvSpPr>
          <p:cNvPr id="13" name="object 13"/>
          <p:cNvSpPr/>
          <p:nvPr/>
        </p:nvSpPr>
        <p:spPr>
          <a:xfrm>
            <a:off x="8460485" y="6168466"/>
            <a:ext cx="564273" cy="62870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2781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695944" cy="246887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47485" y="1824482"/>
            <a:ext cx="2876550" cy="714375"/>
          </a:xfrm>
          <a:custGeom>
            <a:avLst/>
            <a:gdLst/>
            <a:ahLst/>
            <a:cxnLst/>
            <a:rect l="l" t="t" r="r" b="b"/>
            <a:pathLst>
              <a:path w="2876550" h="714375">
                <a:moveTo>
                  <a:pt x="2876422" y="0"/>
                </a:moveTo>
                <a:lnTo>
                  <a:pt x="2869945" y="0"/>
                </a:lnTo>
                <a:lnTo>
                  <a:pt x="2748788" y="20065"/>
                </a:lnTo>
                <a:lnTo>
                  <a:pt x="2625470" y="42417"/>
                </a:lnTo>
                <a:lnTo>
                  <a:pt x="2370455" y="91439"/>
                </a:lnTo>
                <a:lnTo>
                  <a:pt x="2102485" y="149478"/>
                </a:lnTo>
                <a:lnTo>
                  <a:pt x="1821941" y="216407"/>
                </a:lnTo>
                <a:lnTo>
                  <a:pt x="1564639" y="281177"/>
                </a:lnTo>
                <a:lnTo>
                  <a:pt x="841883" y="443991"/>
                </a:lnTo>
                <a:lnTo>
                  <a:pt x="620775" y="488695"/>
                </a:lnTo>
                <a:lnTo>
                  <a:pt x="199771" y="566801"/>
                </a:lnTo>
                <a:lnTo>
                  <a:pt x="0" y="600201"/>
                </a:lnTo>
                <a:lnTo>
                  <a:pt x="270001" y="638175"/>
                </a:lnTo>
                <a:lnTo>
                  <a:pt x="397510" y="653795"/>
                </a:lnTo>
                <a:lnTo>
                  <a:pt x="644143" y="680592"/>
                </a:lnTo>
                <a:lnTo>
                  <a:pt x="873760" y="698372"/>
                </a:lnTo>
                <a:lnTo>
                  <a:pt x="984249" y="705103"/>
                </a:lnTo>
                <a:lnTo>
                  <a:pt x="1092708" y="709548"/>
                </a:lnTo>
                <a:lnTo>
                  <a:pt x="1296796" y="713993"/>
                </a:lnTo>
                <a:lnTo>
                  <a:pt x="1394587" y="713993"/>
                </a:lnTo>
                <a:lnTo>
                  <a:pt x="1583816" y="709548"/>
                </a:lnTo>
                <a:lnTo>
                  <a:pt x="1673097" y="705103"/>
                </a:lnTo>
                <a:lnTo>
                  <a:pt x="1843150" y="691641"/>
                </a:lnTo>
                <a:lnTo>
                  <a:pt x="1926082" y="682751"/>
                </a:lnTo>
                <a:lnTo>
                  <a:pt x="2083435" y="660400"/>
                </a:lnTo>
                <a:lnTo>
                  <a:pt x="2232152" y="633729"/>
                </a:lnTo>
                <a:lnTo>
                  <a:pt x="2372487" y="602488"/>
                </a:lnTo>
                <a:lnTo>
                  <a:pt x="2506471" y="566801"/>
                </a:lnTo>
                <a:lnTo>
                  <a:pt x="2633980" y="526541"/>
                </a:lnTo>
                <a:lnTo>
                  <a:pt x="2755138" y="481964"/>
                </a:lnTo>
                <a:lnTo>
                  <a:pt x="2872105" y="435101"/>
                </a:lnTo>
                <a:lnTo>
                  <a:pt x="2876422" y="432815"/>
                </a:lnTo>
                <a:lnTo>
                  <a:pt x="2876422" y="0"/>
                </a:lnTo>
                <a:close/>
              </a:path>
            </a:pathLst>
          </a:custGeom>
          <a:solidFill>
            <a:srgbClr val="C5E7FB"/>
          </a:solidFill>
        </p:spPr>
        <p:txBody>
          <a:bodyPr wrap="square" lIns="0" tIns="0" rIns="0" bIns="0" rtlCol="0"/>
          <a:lstStyle/>
          <a:p>
            <a:endParaRPr/>
          </a:p>
        </p:txBody>
      </p:sp>
      <p:sp>
        <p:nvSpPr>
          <p:cNvPr id="4" name="object 4"/>
          <p:cNvSpPr/>
          <p:nvPr/>
        </p:nvSpPr>
        <p:spPr>
          <a:xfrm>
            <a:off x="2619375" y="1696211"/>
            <a:ext cx="5544820" cy="850265"/>
          </a:xfrm>
          <a:custGeom>
            <a:avLst/>
            <a:gdLst/>
            <a:ahLst/>
            <a:cxnLst/>
            <a:rect l="l" t="t" r="r" b="b"/>
            <a:pathLst>
              <a:path w="5544820" h="850264">
                <a:moveTo>
                  <a:pt x="852424" y="0"/>
                </a:moveTo>
                <a:lnTo>
                  <a:pt x="684529" y="0"/>
                </a:lnTo>
                <a:lnTo>
                  <a:pt x="527176" y="4445"/>
                </a:lnTo>
                <a:lnTo>
                  <a:pt x="380492" y="11049"/>
                </a:lnTo>
                <a:lnTo>
                  <a:pt x="244475" y="22225"/>
                </a:lnTo>
                <a:lnTo>
                  <a:pt x="116839" y="35687"/>
                </a:lnTo>
                <a:lnTo>
                  <a:pt x="0" y="53466"/>
                </a:lnTo>
                <a:lnTo>
                  <a:pt x="333756" y="95885"/>
                </a:lnTo>
                <a:lnTo>
                  <a:pt x="693038" y="156083"/>
                </a:lnTo>
                <a:lnTo>
                  <a:pt x="1077849" y="234187"/>
                </a:lnTo>
                <a:lnTo>
                  <a:pt x="1281938" y="278891"/>
                </a:lnTo>
                <a:lnTo>
                  <a:pt x="1866519" y="421639"/>
                </a:lnTo>
                <a:lnTo>
                  <a:pt x="2559558" y="575690"/>
                </a:lnTo>
                <a:lnTo>
                  <a:pt x="2723261" y="606933"/>
                </a:lnTo>
                <a:lnTo>
                  <a:pt x="2878454" y="638175"/>
                </a:lnTo>
                <a:lnTo>
                  <a:pt x="3031616" y="667130"/>
                </a:lnTo>
                <a:lnTo>
                  <a:pt x="3324987" y="716152"/>
                </a:lnTo>
                <a:lnTo>
                  <a:pt x="3465322" y="738504"/>
                </a:lnTo>
                <a:lnTo>
                  <a:pt x="3733165" y="774191"/>
                </a:lnTo>
                <a:lnTo>
                  <a:pt x="3986149" y="805434"/>
                </a:lnTo>
                <a:lnTo>
                  <a:pt x="4107306" y="816610"/>
                </a:lnTo>
                <a:lnTo>
                  <a:pt x="4336923" y="834516"/>
                </a:lnTo>
                <a:lnTo>
                  <a:pt x="4447413" y="841121"/>
                </a:lnTo>
                <a:lnTo>
                  <a:pt x="4660010" y="850138"/>
                </a:lnTo>
                <a:lnTo>
                  <a:pt x="4857750" y="850138"/>
                </a:lnTo>
                <a:lnTo>
                  <a:pt x="5044821" y="845565"/>
                </a:lnTo>
                <a:lnTo>
                  <a:pt x="5134102" y="841121"/>
                </a:lnTo>
                <a:lnTo>
                  <a:pt x="5221351" y="834516"/>
                </a:lnTo>
                <a:lnTo>
                  <a:pt x="5467984" y="807720"/>
                </a:lnTo>
                <a:lnTo>
                  <a:pt x="5544439" y="796543"/>
                </a:lnTo>
                <a:lnTo>
                  <a:pt x="5297805" y="765301"/>
                </a:lnTo>
                <a:lnTo>
                  <a:pt x="5036311" y="727328"/>
                </a:lnTo>
                <a:lnTo>
                  <a:pt x="4468749" y="629158"/>
                </a:lnTo>
                <a:lnTo>
                  <a:pt x="3835146" y="497586"/>
                </a:lnTo>
                <a:lnTo>
                  <a:pt x="2850896" y="263271"/>
                </a:lnTo>
                <a:lnTo>
                  <a:pt x="2583053" y="205232"/>
                </a:lnTo>
                <a:lnTo>
                  <a:pt x="2327910" y="156083"/>
                </a:lnTo>
                <a:lnTo>
                  <a:pt x="2204592" y="133858"/>
                </a:lnTo>
                <a:lnTo>
                  <a:pt x="2083435" y="113791"/>
                </a:lnTo>
                <a:lnTo>
                  <a:pt x="1966467" y="95885"/>
                </a:lnTo>
                <a:lnTo>
                  <a:pt x="1628394" y="51308"/>
                </a:lnTo>
                <a:lnTo>
                  <a:pt x="1417954" y="31241"/>
                </a:lnTo>
                <a:lnTo>
                  <a:pt x="1220215" y="15621"/>
                </a:lnTo>
                <a:lnTo>
                  <a:pt x="1030986" y="4445"/>
                </a:lnTo>
                <a:lnTo>
                  <a:pt x="852424" y="0"/>
                </a:lnTo>
                <a:close/>
              </a:path>
            </a:pathLst>
          </a:custGeom>
          <a:solidFill>
            <a:srgbClr val="C5E7FB"/>
          </a:solidFill>
        </p:spPr>
        <p:txBody>
          <a:bodyPr wrap="square" lIns="0" tIns="0" rIns="0" bIns="0" rtlCol="0"/>
          <a:lstStyle/>
          <a:p>
            <a:endParaRPr/>
          </a:p>
        </p:txBody>
      </p:sp>
      <p:sp>
        <p:nvSpPr>
          <p:cNvPr id="5" name="object 5"/>
          <p:cNvSpPr/>
          <p:nvPr/>
        </p:nvSpPr>
        <p:spPr>
          <a:xfrm>
            <a:off x="2828670" y="1708404"/>
            <a:ext cx="5467985" cy="774700"/>
          </a:xfrm>
          <a:custGeom>
            <a:avLst/>
            <a:gdLst/>
            <a:ahLst/>
            <a:cxnLst/>
            <a:rect l="l" t="t" r="r" b="b"/>
            <a:pathLst>
              <a:path w="5467984" h="774700">
                <a:moveTo>
                  <a:pt x="0" y="78105"/>
                </a:moveTo>
                <a:lnTo>
                  <a:pt x="19177" y="73660"/>
                </a:lnTo>
                <a:lnTo>
                  <a:pt x="76581" y="62484"/>
                </a:lnTo>
                <a:lnTo>
                  <a:pt x="174371" y="46862"/>
                </a:lnTo>
                <a:lnTo>
                  <a:pt x="238125" y="37973"/>
                </a:lnTo>
                <a:lnTo>
                  <a:pt x="312547" y="29083"/>
                </a:lnTo>
                <a:lnTo>
                  <a:pt x="395478" y="22351"/>
                </a:lnTo>
                <a:lnTo>
                  <a:pt x="491108" y="15621"/>
                </a:lnTo>
                <a:lnTo>
                  <a:pt x="595376" y="9017"/>
                </a:lnTo>
                <a:lnTo>
                  <a:pt x="712216" y="4445"/>
                </a:lnTo>
                <a:lnTo>
                  <a:pt x="839851" y="2286"/>
                </a:lnTo>
                <a:lnTo>
                  <a:pt x="978027" y="0"/>
                </a:lnTo>
                <a:lnTo>
                  <a:pt x="1126870" y="2286"/>
                </a:lnTo>
                <a:lnTo>
                  <a:pt x="1286256" y="6731"/>
                </a:lnTo>
                <a:lnTo>
                  <a:pt x="1458468" y="15621"/>
                </a:lnTo>
                <a:lnTo>
                  <a:pt x="1641348" y="26797"/>
                </a:lnTo>
                <a:lnTo>
                  <a:pt x="1834769" y="44704"/>
                </a:lnTo>
                <a:lnTo>
                  <a:pt x="2041017" y="64770"/>
                </a:lnTo>
                <a:lnTo>
                  <a:pt x="2259965" y="89281"/>
                </a:lnTo>
                <a:lnTo>
                  <a:pt x="2489581" y="118237"/>
                </a:lnTo>
                <a:lnTo>
                  <a:pt x="2731897" y="154050"/>
                </a:lnTo>
                <a:lnTo>
                  <a:pt x="2984881" y="194183"/>
                </a:lnTo>
                <a:lnTo>
                  <a:pt x="3250692" y="241046"/>
                </a:lnTo>
                <a:lnTo>
                  <a:pt x="3529203" y="296799"/>
                </a:lnTo>
                <a:lnTo>
                  <a:pt x="3820413" y="356997"/>
                </a:lnTo>
                <a:lnTo>
                  <a:pt x="4124452" y="423925"/>
                </a:lnTo>
                <a:lnTo>
                  <a:pt x="4441189" y="499872"/>
                </a:lnTo>
                <a:lnTo>
                  <a:pt x="4770755" y="582422"/>
                </a:lnTo>
                <a:lnTo>
                  <a:pt x="5113020" y="673862"/>
                </a:lnTo>
                <a:lnTo>
                  <a:pt x="5467984" y="774319"/>
                </a:lnTo>
              </a:path>
            </a:pathLst>
          </a:custGeom>
          <a:ln w="12699">
            <a:solidFill>
              <a:srgbClr val="FFFFFF"/>
            </a:solidFill>
          </a:ln>
        </p:spPr>
        <p:txBody>
          <a:bodyPr wrap="square" lIns="0" tIns="0" rIns="0" bIns="0" rtlCol="0"/>
          <a:lstStyle/>
          <a:p>
            <a:endParaRPr/>
          </a:p>
        </p:txBody>
      </p:sp>
      <p:sp>
        <p:nvSpPr>
          <p:cNvPr id="6" name="object 6"/>
          <p:cNvSpPr/>
          <p:nvPr/>
        </p:nvSpPr>
        <p:spPr>
          <a:xfrm>
            <a:off x="5609463" y="1695069"/>
            <a:ext cx="3308350" cy="651510"/>
          </a:xfrm>
          <a:custGeom>
            <a:avLst/>
            <a:gdLst/>
            <a:ahLst/>
            <a:cxnLst/>
            <a:rect l="l" t="t" r="r" b="b"/>
            <a:pathLst>
              <a:path w="3308350" h="651510">
                <a:moveTo>
                  <a:pt x="0" y="651509"/>
                </a:moveTo>
                <a:lnTo>
                  <a:pt x="95631" y="624713"/>
                </a:lnTo>
                <a:lnTo>
                  <a:pt x="357250" y="555625"/>
                </a:lnTo>
                <a:lnTo>
                  <a:pt x="537845" y="508761"/>
                </a:lnTo>
                <a:lnTo>
                  <a:pt x="746251" y="457453"/>
                </a:lnTo>
                <a:lnTo>
                  <a:pt x="978027" y="401573"/>
                </a:lnTo>
                <a:lnTo>
                  <a:pt x="1226692" y="341375"/>
                </a:lnTo>
                <a:lnTo>
                  <a:pt x="1490344" y="283336"/>
                </a:lnTo>
                <a:lnTo>
                  <a:pt x="1760346" y="225297"/>
                </a:lnTo>
                <a:lnTo>
                  <a:pt x="2036698" y="171830"/>
                </a:lnTo>
                <a:lnTo>
                  <a:pt x="2310891" y="120522"/>
                </a:lnTo>
                <a:lnTo>
                  <a:pt x="2447036" y="98170"/>
                </a:lnTo>
                <a:lnTo>
                  <a:pt x="2578862" y="75818"/>
                </a:lnTo>
                <a:lnTo>
                  <a:pt x="2710688" y="58038"/>
                </a:lnTo>
                <a:lnTo>
                  <a:pt x="2838195" y="40131"/>
                </a:lnTo>
                <a:lnTo>
                  <a:pt x="2963671" y="26796"/>
                </a:lnTo>
                <a:lnTo>
                  <a:pt x="3082670" y="15620"/>
                </a:lnTo>
                <a:lnTo>
                  <a:pt x="3197479" y="6730"/>
                </a:lnTo>
                <a:lnTo>
                  <a:pt x="3307968" y="0"/>
                </a:lnTo>
              </a:path>
            </a:pathLst>
          </a:custGeom>
          <a:ln w="12699">
            <a:solidFill>
              <a:srgbClr val="FFFFFF"/>
            </a:solidFill>
          </a:ln>
        </p:spPr>
        <p:txBody>
          <a:bodyPr wrap="square" lIns="0" tIns="0" rIns="0" bIns="0" rtlCol="0"/>
          <a:lstStyle/>
          <a:p>
            <a:endParaRPr/>
          </a:p>
        </p:txBody>
      </p:sp>
      <p:sp>
        <p:nvSpPr>
          <p:cNvPr id="7" name="object 7"/>
          <p:cNvSpPr/>
          <p:nvPr/>
        </p:nvSpPr>
        <p:spPr>
          <a:xfrm>
            <a:off x="211670" y="1679448"/>
            <a:ext cx="8723630" cy="1330325"/>
          </a:xfrm>
          <a:custGeom>
            <a:avLst/>
            <a:gdLst/>
            <a:ahLst/>
            <a:cxnLst/>
            <a:rect l="l" t="t" r="r" b="b"/>
            <a:pathLst>
              <a:path w="8723630" h="1330325">
                <a:moveTo>
                  <a:pt x="1556042" y="0"/>
                </a:moveTo>
                <a:lnTo>
                  <a:pt x="1402753" y="0"/>
                </a:lnTo>
                <a:lnTo>
                  <a:pt x="1258100" y="4444"/>
                </a:lnTo>
                <a:lnTo>
                  <a:pt x="1121829" y="11175"/>
                </a:lnTo>
                <a:lnTo>
                  <a:pt x="874890" y="33400"/>
                </a:lnTo>
                <a:lnTo>
                  <a:pt x="762063" y="49022"/>
                </a:lnTo>
                <a:lnTo>
                  <a:pt x="659891" y="64642"/>
                </a:lnTo>
                <a:lnTo>
                  <a:pt x="564095" y="82550"/>
                </a:lnTo>
                <a:lnTo>
                  <a:pt x="478955" y="102615"/>
                </a:lnTo>
                <a:lnTo>
                  <a:pt x="398056" y="120523"/>
                </a:lnTo>
                <a:lnTo>
                  <a:pt x="327812" y="140588"/>
                </a:lnTo>
                <a:lnTo>
                  <a:pt x="206476" y="178435"/>
                </a:lnTo>
                <a:lnTo>
                  <a:pt x="157518" y="196341"/>
                </a:lnTo>
                <a:lnTo>
                  <a:pt x="51079" y="240918"/>
                </a:lnTo>
                <a:lnTo>
                  <a:pt x="0" y="267715"/>
                </a:lnTo>
                <a:lnTo>
                  <a:pt x="0" y="1329816"/>
                </a:lnTo>
                <a:lnTo>
                  <a:pt x="8719096" y="1329816"/>
                </a:lnTo>
                <a:lnTo>
                  <a:pt x="8723414" y="1323213"/>
                </a:lnTo>
                <a:lnTo>
                  <a:pt x="8723414" y="850138"/>
                </a:lnTo>
                <a:lnTo>
                  <a:pt x="7182142" y="850138"/>
                </a:lnTo>
                <a:lnTo>
                  <a:pt x="7043839" y="847851"/>
                </a:lnTo>
                <a:lnTo>
                  <a:pt x="6899059" y="843406"/>
                </a:lnTo>
                <a:lnTo>
                  <a:pt x="6750088" y="836676"/>
                </a:lnTo>
                <a:lnTo>
                  <a:pt x="6594640" y="825626"/>
                </a:lnTo>
                <a:lnTo>
                  <a:pt x="6260503" y="792099"/>
                </a:lnTo>
                <a:lnTo>
                  <a:pt x="5900712" y="745236"/>
                </a:lnTo>
                <a:lnTo>
                  <a:pt x="5709196" y="716279"/>
                </a:lnTo>
                <a:lnTo>
                  <a:pt x="5509044" y="682751"/>
                </a:lnTo>
                <a:lnTo>
                  <a:pt x="5302542" y="644778"/>
                </a:lnTo>
                <a:lnTo>
                  <a:pt x="4861979" y="557784"/>
                </a:lnTo>
                <a:lnTo>
                  <a:pt x="4136047" y="394969"/>
                </a:lnTo>
                <a:lnTo>
                  <a:pt x="3614458" y="267715"/>
                </a:lnTo>
                <a:lnTo>
                  <a:pt x="3122841" y="165100"/>
                </a:lnTo>
                <a:lnTo>
                  <a:pt x="2892844" y="124967"/>
                </a:lnTo>
                <a:lnTo>
                  <a:pt x="2673642" y="91439"/>
                </a:lnTo>
                <a:lnTo>
                  <a:pt x="2462949" y="62484"/>
                </a:lnTo>
                <a:lnTo>
                  <a:pt x="2262797" y="40131"/>
                </a:lnTo>
                <a:lnTo>
                  <a:pt x="2073313" y="22351"/>
                </a:lnTo>
                <a:lnTo>
                  <a:pt x="1719999" y="2159"/>
                </a:lnTo>
                <a:lnTo>
                  <a:pt x="1556042" y="0"/>
                </a:lnTo>
                <a:close/>
              </a:path>
              <a:path w="8723630" h="1330325">
                <a:moveTo>
                  <a:pt x="8723414" y="568960"/>
                </a:moveTo>
                <a:lnTo>
                  <a:pt x="8638197" y="604647"/>
                </a:lnTo>
                <a:lnTo>
                  <a:pt x="8557298" y="635888"/>
                </a:lnTo>
                <a:lnTo>
                  <a:pt x="8472208" y="664972"/>
                </a:lnTo>
                <a:lnTo>
                  <a:pt x="8295551" y="718438"/>
                </a:lnTo>
                <a:lnTo>
                  <a:pt x="8201825" y="743076"/>
                </a:lnTo>
                <a:lnTo>
                  <a:pt x="8005991" y="783209"/>
                </a:lnTo>
                <a:lnTo>
                  <a:pt x="7901724" y="800988"/>
                </a:lnTo>
                <a:lnTo>
                  <a:pt x="7680363" y="827786"/>
                </a:lnTo>
                <a:lnTo>
                  <a:pt x="7441857" y="845692"/>
                </a:lnTo>
                <a:lnTo>
                  <a:pt x="7314222" y="850138"/>
                </a:lnTo>
                <a:lnTo>
                  <a:pt x="8723414" y="850138"/>
                </a:lnTo>
                <a:lnTo>
                  <a:pt x="8723414" y="568960"/>
                </a:lnTo>
                <a:close/>
              </a:path>
            </a:pathLst>
          </a:custGeom>
          <a:solidFill>
            <a:srgbClr val="FFFFFF"/>
          </a:solidFill>
        </p:spPr>
        <p:txBody>
          <a:bodyPr wrap="square" lIns="0" tIns="0" rIns="0" bIns="0" rtlCol="0"/>
          <a:lstStyle/>
          <a:p>
            <a:endParaRPr/>
          </a:p>
        </p:txBody>
      </p:sp>
      <p:sp>
        <p:nvSpPr>
          <p:cNvPr id="8" name="object 8"/>
          <p:cNvSpPr/>
          <p:nvPr/>
        </p:nvSpPr>
        <p:spPr>
          <a:xfrm>
            <a:off x="0" y="4608367"/>
            <a:ext cx="3838586" cy="224963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814222" y="754979"/>
            <a:ext cx="7516495" cy="533400"/>
          </a:xfrm>
          <a:prstGeom prst="rect">
            <a:avLst/>
          </a:prstGeom>
        </p:spPr>
        <p:txBody>
          <a:bodyPr vert="horz" wrap="square" lIns="0" tIns="0" rIns="0" bIns="0" rtlCol="0">
            <a:spAutoFit/>
          </a:bodyPr>
          <a:lstStyle/>
          <a:p>
            <a:pPr marL="12700">
              <a:lnSpc>
                <a:spcPct val="100000"/>
              </a:lnSpc>
            </a:pPr>
            <a:r>
              <a:rPr sz="4000" spc="-125" dirty="0">
                <a:solidFill>
                  <a:srgbClr val="FFFFFF"/>
                </a:solidFill>
                <a:latin typeface="Times New Roman"/>
                <a:cs typeface="Times New Roman"/>
              </a:rPr>
              <a:t>W</a:t>
            </a:r>
            <a:r>
              <a:rPr sz="4000" dirty="0">
                <a:solidFill>
                  <a:srgbClr val="FFFFFF"/>
                </a:solidFill>
                <a:latin typeface="Times New Roman"/>
                <a:cs typeface="Times New Roman"/>
              </a:rPr>
              <a:t>e</a:t>
            </a:r>
            <a:r>
              <a:rPr sz="4000" spc="-140" dirty="0">
                <a:solidFill>
                  <a:srgbClr val="FFFFFF"/>
                </a:solidFill>
                <a:latin typeface="Times New Roman"/>
                <a:cs typeface="Times New Roman"/>
              </a:rPr>
              <a:t> </a:t>
            </a:r>
            <a:r>
              <a:rPr sz="4000" spc="130" dirty="0">
                <a:solidFill>
                  <a:srgbClr val="FFFFFF"/>
                </a:solidFill>
                <a:latin typeface="Times New Roman"/>
                <a:cs typeface="Times New Roman"/>
              </a:rPr>
              <a:t>have</a:t>
            </a:r>
            <a:r>
              <a:rPr sz="4000" spc="-145" dirty="0">
                <a:solidFill>
                  <a:srgbClr val="FFFFFF"/>
                </a:solidFill>
                <a:latin typeface="Times New Roman"/>
                <a:cs typeface="Times New Roman"/>
              </a:rPr>
              <a:t> </a:t>
            </a:r>
            <a:r>
              <a:rPr sz="4000" spc="175" dirty="0">
                <a:solidFill>
                  <a:srgbClr val="FFFFFF"/>
                </a:solidFill>
                <a:latin typeface="Times New Roman"/>
                <a:cs typeface="Times New Roman"/>
              </a:rPr>
              <a:t>a</a:t>
            </a:r>
            <a:r>
              <a:rPr sz="4000" spc="-145" dirty="0">
                <a:solidFill>
                  <a:srgbClr val="FFFFFF"/>
                </a:solidFill>
                <a:latin typeface="Times New Roman"/>
                <a:cs typeface="Times New Roman"/>
              </a:rPr>
              <a:t> </a:t>
            </a:r>
            <a:r>
              <a:rPr sz="4000" spc="85" dirty="0">
                <a:solidFill>
                  <a:srgbClr val="FFFFFF"/>
                </a:solidFill>
                <a:latin typeface="Times New Roman"/>
                <a:cs typeface="Times New Roman"/>
              </a:rPr>
              <a:t>c</a:t>
            </a:r>
            <a:r>
              <a:rPr sz="4000" spc="90" dirty="0">
                <a:solidFill>
                  <a:srgbClr val="FFFFFF"/>
                </a:solidFill>
                <a:latin typeface="Times New Roman"/>
                <a:cs typeface="Times New Roman"/>
              </a:rPr>
              <a:t>h</a:t>
            </a:r>
            <a:r>
              <a:rPr sz="4000" spc="-90" dirty="0">
                <a:solidFill>
                  <a:srgbClr val="FFFFFF"/>
                </a:solidFill>
                <a:latin typeface="Times New Roman"/>
                <a:cs typeface="Times New Roman"/>
              </a:rPr>
              <a:t>all</a:t>
            </a:r>
            <a:r>
              <a:rPr sz="4000" spc="204" dirty="0">
                <a:solidFill>
                  <a:srgbClr val="FFFFFF"/>
                </a:solidFill>
                <a:latin typeface="Times New Roman"/>
                <a:cs typeface="Times New Roman"/>
              </a:rPr>
              <a:t>eng</a:t>
            </a:r>
            <a:r>
              <a:rPr sz="4000" spc="195" dirty="0">
                <a:solidFill>
                  <a:srgbClr val="FFFFFF"/>
                </a:solidFill>
                <a:latin typeface="Times New Roman"/>
                <a:cs typeface="Times New Roman"/>
              </a:rPr>
              <a:t>e</a:t>
            </a:r>
            <a:r>
              <a:rPr sz="4000" spc="-114" dirty="0">
                <a:solidFill>
                  <a:srgbClr val="FFFFFF"/>
                </a:solidFill>
                <a:latin typeface="Times New Roman"/>
                <a:cs typeface="Times New Roman"/>
              </a:rPr>
              <a:t> </a:t>
            </a:r>
            <a:r>
              <a:rPr sz="4000" spc="-20" dirty="0">
                <a:solidFill>
                  <a:srgbClr val="FFFFFF"/>
                </a:solidFill>
                <a:latin typeface="Times New Roman"/>
                <a:cs typeface="Times New Roman"/>
              </a:rPr>
              <a:t>–</a:t>
            </a:r>
            <a:r>
              <a:rPr sz="4000" spc="-135" dirty="0">
                <a:solidFill>
                  <a:srgbClr val="FFFFFF"/>
                </a:solidFill>
                <a:latin typeface="Times New Roman"/>
                <a:cs typeface="Times New Roman"/>
              </a:rPr>
              <a:t> </a:t>
            </a:r>
            <a:r>
              <a:rPr sz="4000" spc="170" dirty="0">
                <a:solidFill>
                  <a:srgbClr val="FFFFFF"/>
                </a:solidFill>
                <a:latin typeface="Times New Roman"/>
                <a:cs typeface="Times New Roman"/>
              </a:rPr>
              <a:t>and</a:t>
            </a:r>
            <a:r>
              <a:rPr sz="4000" spc="-145" dirty="0">
                <a:solidFill>
                  <a:srgbClr val="FFFFFF"/>
                </a:solidFill>
                <a:latin typeface="Times New Roman"/>
                <a:cs typeface="Times New Roman"/>
              </a:rPr>
              <a:t> </a:t>
            </a:r>
            <a:r>
              <a:rPr sz="4000" spc="175" dirty="0">
                <a:solidFill>
                  <a:srgbClr val="FFFFFF"/>
                </a:solidFill>
                <a:latin typeface="Times New Roman"/>
                <a:cs typeface="Times New Roman"/>
              </a:rPr>
              <a:t>a</a:t>
            </a:r>
            <a:r>
              <a:rPr sz="4000" spc="-140" dirty="0">
                <a:solidFill>
                  <a:srgbClr val="FFFFFF"/>
                </a:solidFill>
                <a:latin typeface="Times New Roman"/>
                <a:cs typeface="Times New Roman"/>
              </a:rPr>
              <a:t> </a:t>
            </a:r>
            <a:r>
              <a:rPr sz="4000" spc="85" dirty="0">
                <a:solidFill>
                  <a:srgbClr val="FFFFFF"/>
                </a:solidFill>
                <a:latin typeface="Times New Roman"/>
                <a:cs typeface="Times New Roman"/>
              </a:rPr>
              <a:t>c</a:t>
            </a:r>
            <a:r>
              <a:rPr sz="4000" spc="90" dirty="0">
                <a:solidFill>
                  <a:srgbClr val="FFFFFF"/>
                </a:solidFill>
                <a:latin typeface="Times New Roman"/>
                <a:cs typeface="Times New Roman"/>
              </a:rPr>
              <a:t>h</a:t>
            </a:r>
            <a:r>
              <a:rPr sz="4000" spc="65" dirty="0">
                <a:solidFill>
                  <a:srgbClr val="FFFFFF"/>
                </a:solidFill>
                <a:latin typeface="Times New Roman"/>
                <a:cs typeface="Times New Roman"/>
              </a:rPr>
              <a:t>oice</a:t>
            </a:r>
            <a:endParaRPr sz="4000">
              <a:latin typeface="Times New Roman"/>
              <a:cs typeface="Times New Roman"/>
            </a:endParaRPr>
          </a:p>
        </p:txBody>
      </p:sp>
      <p:sp>
        <p:nvSpPr>
          <p:cNvPr id="10" name="object 10"/>
          <p:cNvSpPr txBox="1"/>
          <p:nvPr/>
        </p:nvSpPr>
        <p:spPr>
          <a:xfrm>
            <a:off x="1943226" y="2491986"/>
            <a:ext cx="1287780" cy="330200"/>
          </a:xfrm>
          <a:prstGeom prst="rect">
            <a:avLst/>
          </a:prstGeom>
        </p:spPr>
        <p:txBody>
          <a:bodyPr vert="horz" wrap="square" lIns="0" tIns="0" rIns="0" bIns="0" rtlCol="0">
            <a:spAutoFit/>
          </a:bodyPr>
          <a:lstStyle/>
          <a:p>
            <a:pPr marL="12700">
              <a:lnSpc>
                <a:spcPct val="100000"/>
              </a:lnSpc>
            </a:pPr>
            <a:r>
              <a:rPr sz="2400" spc="15" dirty="0">
                <a:solidFill>
                  <a:srgbClr val="C00000"/>
                </a:solidFill>
                <a:latin typeface="Times New Roman"/>
                <a:cs typeface="Times New Roman"/>
              </a:rPr>
              <a:t>Challenge</a:t>
            </a:r>
            <a:endParaRPr sz="2400">
              <a:latin typeface="Times New Roman"/>
              <a:cs typeface="Times New Roman"/>
            </a:endParaRPr>
          </a:p>
        </p:txBody>
      </p:sp>
      <p:sp>
        <p:nvSpPr>
          <p:cNvPr id="11" name="object 11"/>
          <p:cNvSpPr txBox="1"/>
          <p:nvPr/>
        </p:nvSpPr>
        <p:spPr>
          <a:xfrm>
            <a:off x="834339" y="3315954"/>
            <a:ext cx="3440429" cy="1195070"/>
          </a:xfrm>
          <a:prstGeom prst="rect">
            <a:avLst/>
          </a:prstGeom>
        </p:spPr>
        <p:txBody>
          <a:bodyPr vert="horz" wrap="square" lIns="0" tIns="0" rIns="0" bIns="0" rtlCol="0">
            <a:spAutoFit/>
          </a:bodyPr>
          <a:lstStyle/>
          <a:p>
            <a:pPr marL="12700" marR="5080">
              <a:lnSpc>
                <a:spcPct val="100000"/>
              </a:lnSpc>
            </a:pPr>
            <a:r>
              <a:rPr sz="2000" spc="-20" dirty="0">
                <a:solidFill>
                  <a:srgbClr val="073D86"/>
                </a:solidFill>
                <a:latin typeface="Times New Roman"/>
                <a:cs typeface="Times New Roman"/>
              </a:rPr>
              <a:t>Con</a:t>
            </a:r>
            <a:r>
              <a:rPr sz="2000" spc="30" dirty="0">
                <a:solidFill>
                  <a:srgbClr val="073D86"/>
                </a:solidFill>
                <a:latin typeface="Times New Roman"/>
                <a:cs typeface="Times New Roman"/>
              </a:rPr>
              <a:t>ti</a:t>
            </a:r>
            <a:r>
              <a:rPr sz="2000" spc="50" dirty="0">
                <a:solidFill>
                  <a:srgbClr val="073D86"/>
                </a:solidFill>
                <a:latin typeface="Times New Roman"/>
                <a:cs typeface="Times New Roman"/>
              </a:rPr>
              <a:t>n</a:t>
            </a:r>
            <a:r>
              <a:rPr sz="2000" spc="60" dirty="0">
                <a:solidFill>
                  <a:srgbClr val="073D86"/>
                </a:solidFill>
                <a:latin typeface="Times New Roman"/>
                <a:cs typeface="Times New Roman"/>
              </a:rPr>
              <a:t>u</a:t>
            </a:r>
            <a:r>
              <a:rPr sz="2000" spc="90" dirty="0">
                <a:solidFill>
                  <a:srgbClr val="073D86"/>
                </a:solidFill>
                <a:latin typeface="Times New Roman"/>
                <a:cs typeface="Times New Roman"/>
              </a:rPr>
              <a:t>o</a:t>
            </a:r>
            <a:r>
              <a:rPr sz="2000" spc="80" dirty="0">
                <a:solidFill>
                  <a:srgbClr val="073D86"/>
                </a:solidFill>
                <a:latin typeface="Times New Roman"/>
                <a:cs typeface="Times New Roman"/>
              </a:rPr>
              <a:t>u</a:t>
            </a:r>
            <a:r>
              <a:rPr sz="2000" spc="50" dirty="0">
                <a:solidFill>
                  <a:srgbClr val="073D86"/>
                </a:solidFill>
                <a:latin typeface="Times New Roman"/>
                <a:cs typeface="Times New Roman"/>
              </a:rPr>
              <a:t>s</a:t>
            </a:r>
            <a:r>
              <a:rPr sz="2000" spc="-55" dirty="0">
                <a:solidFill>
                  <a:srgbClr val="073D86"/>
                </a:solidFill>
                <a:latin typeface="Times New Roman"/>
                <a:cs typeface="Times New Roman"/>
              </a:rPr>
              <a:t> </a:t>
            </a:r>
            <a:r>
              <a:rPr sz="2000" spc="80" dirty="0">
                <a:solidFill>
                  <a:srgbClr val="073D86"/>
                </a:solidFill>
                <a:latin typeface="Times New Roman"/>
                <a:cs typeface="Times New Roman"/>
              </a:rPr>
              <a:t>dev</a:t>
            </a:r>
            <a:r>
              <a:rPr sz="2000" spc="85" dirty="0">
                <a:solidFill>
                  <a:srgbClr val="073D86"/>
                </a:solidFill>
                <a:latin typeface="Times New Roman"/>
                <a:cs typeface="Times New Roman"/>
              </a:rPr>
              <a:t>e</a:t>
            </a:r>
            <a:r>
              <a:rPr sz="2000" spc="5" dirty="0">
                <a:solidFill>
                  <a:srgbClr val="073D86"/>
                </a:solidFill>
                <a:latin typeface="Times New Roman"/>
                <a:cs typeface="Times New Roman"/>
              </a:rPr>
              <a:t>l</a:t>
            </a:r>
            <a:r>
              <a:rPr sz="2000" dirty="0">
                <a:solidFill>
                  <a:srgbClr val="073D86"/>
                </a:solidFill>
                <a:latin typeface="Times New Roman"/>
                <a:cs typeface="Times New Roman"/>
              </a:rPr>
              <a:t>o</a:t>
            </a:r>
            <a:r>
              <a:rPr sz="2000" spc="114" dirty="0">
                <a:solidFill>
                  <a:srgbClr val="073D86"/>
                </a:solidFill>
                <a:latin typeface="Times New Roman"/>
                <a:cs typeface="Times New Roman"/>
              </a:rPr>
              <a:t>pm</a:t>
            </a:r>
            <a:r>
              <a:rPr sz="2000" spc="85" dirty="0">
                <a:solidFill>
                  <a:srgbClr val="073D86"/>
                </a:solidFill>
                <a:latin typeface="Times New Roman"/>
                <a:cs typeface="Times New Roman"/>
              </a:rPr>
              <a:t>e</a:t>
            </a:r>
            <a:r>
              <a:rPr sz="2000" spc="75" dirty="0">
                <a:solidFill>
                  <a:srgbClr val="073D86"/>
                </a:solidFill>
                <a:latin typeface="Times New Roman"/>
                <a:cs typeface="Times New Roman"/>
              </a:rPr>
              <a:t>n</a:t>
            </a:r>
            <a:r>
              <a:rPr sz="2000" spc="160" dirty="0">
                <a:solidFill>
                  <a:srgbClr val="073D86"/>
                </a:solidFill>
                <a:latin typeface="Times New Roman"/>
                <a:cs typeface="Times New Roman"/>
              </a:rPr>
              <a:t>t</a:t>
            </a:r>
            <a:r>
              <a:rPr sz="2000" spc="-85" dirty="0">
                <a:solidFill>
                  <a:srgbClr val="073D86"/>
                </a:solidFill>
                <a:latin typeface="Times New Roman"/>
                <a:cs typeface="Times New Roman"/>
              </a:rPr>
              <a:t> </a:t>
            </a:r>
            <a:r>
              <a:rPr sz="2000" spc="55" dirty="0">
                <a:solidFill>
                  <a:srgbClr val="073D86"/>
                </a:solidFill>
                <a:latin typeface="Times New Roman"/>
                <a:cs typeface="Times New Roman"/>
              </a:rPr>
              <a:t>of</a:t>
            </a:r>
            <a:r>
              <a:rPr sz="2000" spc="-85" dirty="0">
                <a:solidFill>
                  <a:srgbClr val="073D86"/>
                </a:solidFill>
                <a:latin typeface="Times New Roman"/>
                <a:cs typeface="Times New Roman"/>
              </a:rPr>
              <a:t> </a:t>
            </a:r>
            <a:r>
              <a:rPr sz="2000" spc="90" dirty="0">
                <a:solidFill>
                  <a:srgbClr val="073D86"/>
                </a:solidFill>
                <a:latin typeface="Times New Roman"/>
                <a:cs typeface="Times New Roman"/>
              </a:rPr>
              <a:t>o</a:t>
            </a:r>
            <a:r>
              <a:rPr sz="2000" spc="80" dirty="0">
                <a:solidFill>
                  <a:srgbClr val="073D86"/>
                </a:solidFill>
                <a:latin typeface="Times New Roman"/>
                <a:cs typeface="Times New Roman"/>
              </a:rPr>
              <a:t>u</a:t>
            </a:r>
            <a:r>
              <a:rPr sz="2000" spc="40" dirty="0">
                <a:solidFill>
                  <a:srgbClr val="073D86"/>
                </a:solidFill>
                <a:latin typeface="Times New Roman"/>
                <a:cs typeface="Times New Roman"/>
              </a:rPr>
              <a:t>r</a:t>
            </a:r>
            <a:r>
              <a:rPr sz="2000" spc="30" dirty="0">
                <a:solidFill>
                  <a:srgbClr val="073D86"/>
                </a:solidFill>
                <a:latin typeface="Times New Roman"/>
                <a:cs typeface="Times New Roman"/>
              </a:rPr>
              <a:t> wel</a:t>
            </a:r>
            <a:r>
              <a:rPr sz="2000" spc="25" dirty="0">
                <a:solidFill>
                  <a:srgbClr val="073D86"/>
                </a:solidFill>
                <a:latin typeface="Times New Roman"/>
                <a:cs typeface="Times New Roman"/>
              </a:rPr>
              <a:t>f</a:t>
            </a:r>
            <a:r>
              <a:rPr sz="2000" spc="85" dirty="0">
                <a:solidFill>
                  <a:srgbClr val="073D86"/>
                </a:solidFill>
                <a:latin typeface="Times New Roman"/>
                <a:cs typeface="Times New Roman"/>
              </a:rPr>
              <a:t>are</a:t>
            </a:r>
            <a:r>
              <a:rPr sz="2000" spc="-75" dirty="0">
                <a:solidFill>
                  <a:srgbClr val="073D86"/>
                </a:solidFill>
                <a:latin typeface="Times New Roman"/>
                <a:cs typeface="Times New Roman"/>
              </a:rPr>
              <a:t> </a:t>
            </a:r>
            <a:r>
              <a:rPr sz="2000" spc="60" dirty="0">
                <a:solidFill>
                  <a:srgbClr val="073D86"/>
                </a:solidFill>
                <a:latin typeface="Times New Roman"/>
                <a:cs typeface="Times New Roman"/>
              </a:rPr>
              <a:t>u</a:t>
            </a:r>
            <a:r>
              <a:rPr sz="2000" spc="75" dirty="0">
                <a:solidFill>
                  <a:srgbClr val="073D86"/>
                </a:solidFill>
                <a:latin typeface="Times New Roman"/>
                <a:cs typeface="Times New Roman"/>
              </a:rPr>
              <a:t>n</a:t>
            </a:r>
            <a:r>
              <a:rPr sz="2000" spc="95" dirty="0">
                <a:solidFill>
                  <a:srgbClr val="073D86"/>
                </a:solidFill>
                <a:latin typeface="Times New Roman"/>
                <a:cs typeface="Times New Roman"/>
              </a:rPr>
              <a:t>de</a:t>
            </a:r>
            <a:r>
              <a:rPr sz="2000" spc="70" dirty="0">
                <a:solidFill>
                  <a:srgbClr val="073D86"/>
                </a:solidFill>
                <a:latin typeface="Times New Roman"/>
                <a:cs typeface="Times New Roman"/>
              </a:rPr>
              <a:t>r</a:t>
            </a:r>
            <a:r>
              <a:rPr sz="2000" spc="-55" dirty="0">
                <a:solidFill>
                  <a:srgbClr val="073D86"/>
                </a:solidFill>
                <a:latin typeface="Times New Roman"/>
                <a:cs typeface="Times New Roman"/>
              </a:rPr>
              <a:t> </a:t>
            </a:r>
            <a:r>
              <a:rPr sz="2000" spc="120" dirty="0">
                <a:solidFill>
                  <a:srgbClr val="073D86"/>
                </a:solidFill>
                <a:latin typeface="Times New Roman"/>
                <a:cs typeface="Times New Roman"/>
              </a:rPr>
              <a:t>the</a:t>
            </a:r>
            <a:r>
              <a:rPr sz="2000" spc="-70" dirty="0">
                <a:solidFill>
                  <a:srgbClr val="073D86"/>
                </a:solidFill>
                <a:latin typeface="Times New Roman"/>
                <a:cs typeface="Times New Roman"/>
              </a:rPr>
              <a:t> </a:t>
            </a:r>
            <a:r>
              <a:rPr sz="2000" spc="60" dirty="0">
                <a:solidFill>
                  <a:srgbClr val="073D86"/>
                </a:solidFill>
                <a:latin typeface="Times New Roman"/>
                <a:cs typeface="Times New Roman"/>
              </a:rPr>
              <a:t>co</a:t>
            </a:r>
            <a:r>
              <a:rPr sz="2000" spc="75" dirty="0">
                <a:solidFill>
                  <a:srgbClr val="073D86"/>
                </a:solidFill>
                <a:latin typeface="Times New Roman"/>
                <a:cs typeface="Times New Roman"/>
              </a:rPr>
              <a:t>n</a:t>
            </a:r>
            <a:r>
              <a:rPr sz="2000" dirty="0">
                <a:solidFill>
                  <a:srgbClr val="073D86"/>
                </a:solidFill>
                <a:latin typeface="Times New Roman"/>
                <a:cs typeface="Times New Roman"/>
              </a:rPr>
              <a:t>dit</a:t>
            </a:r>
            <a:r>
              <a:rPr sz="2000" spc="-5" dirty="0">
                <a:solidFill>
                  <a:srgbClr val="073D86"/>
                </a:solidFill>
                <a:latin typeface="Times New Roman"/>
                <a:cs typeface="Times New Roman"/>
              </a:rPr>
              <a:t>i</a:t>
            </a:r>
            <a:r>
              <a:rPr sz="2000" spc="100" dirty="0">
                <a:solidFill>
                  <a:srgbClr val="073D86"/>
                </a:solidFill>
                <a:latin typeface="Times New Roman"/>
                <a:cs typeface="Times New Roman"/>
              </a:rPr>
              <a:t>on</a:t>
            </a:r>
            <a:r>
              <a:rPr sz="2000" spc="-65" dirty="0">
                <a:solidFill>
                  <a:srgbClr val="073D86"/>
                </a:solidFill>
                <a:latin typeface="Times New Roman"/>
                <a:cs typeface="Times New Roman"/>
              </a:rPr>
              <a:t> </a:t>
            </a:r>
            <a:r>
              <a:rPr sz="2000" spc="55" dirty="0">
                <a:solidFill>
                  <a:srgbClr val="073D86"/>
                </a:solidFill>
                <a:latin typeface="Times New Roman"/>
                <a:cs typeface="Times New Roman"/>
              </a:rPr>
              <a:t>of</a:t>
            </a:r>
            <a:r>
              <a:rPr sz="2000" spc="45" dirty="0">
                <a:solidFill>
                  <a:srgbClr val="073D86"/>
                </a:solidFill>
                <a:latin typeface="Times New Roman"/>
                <a:cs typeface="Times New Roman"/>
              </a:rPr>
              <a:t> c</a:t>
            </a:r>
            <a:r>
              <a:rPr sz="2000" spc="60" dirty="0">
                <a:solidFill>
                  <a:srgbClr val="073D86"/>
                </a:solidFill>
                <a:latin typeface="Times New Roman"/>
                <a:cs typeface="Times New Roman"/>
              </a:rPr>
              <a:t>o</a:t>
            </a:r>
            <a:r>
              <a:rPr sz="2000" spc="75" dirty="0">
                <a:solidFill>
                  <a:srgbClr val="073D86"/>
                </a:solidFill>
                <a:latin typeface="Times New Roman"/>
                <a:cs typeface="Times New Roman"/>
              </a:rPr>
              <a:t>n</a:t>
            </a:r>
            <a:r>
              <a:rPr sz="2000" spc="110" dirty="0">
                <a:solidFill>
                  <a:srgbClr val="073D86"/>
                </a:solidFill>
                <a:latin typeface="Times New Roman"/>
                <a:cs typeface="Times New Roman"/>
              </a:rPr>
              <a:t>stant</a:t>
            </a:r>
            <a:r>
              <a:rPr sz="2000" spc="-85" dirty="0">
                <a:solidFill>
                  <a:srgbClr val="073D86"/>
                </a:solidFill>
                <a:latin typeface="Times New Roman"/>
                <a:cs typeface="Times New Roman"/>
              </a:rPr>
              <a:t> </a:t>
            </a:r>
            <a:r>
              <a:rPr sz="2000" spc="50" dirty="0">
                <a:solidFill>
                  <a:srgbClr val="073D86"/>
                </a:solidFill>
                <a:latin typeface="Times New Roman"/>
                <a:cs typeface="Times New Roman"/>
              </a:rPr>
              <a:t>decreasin</a:t>
            </a:r>
            <a:r>
              <a:rPr sz="2000" spc="80" dirty="0">
                <a:solidFill>
                  <a:srgbClr val="073D86"/>
                </a:solidFill>
                <a:latin typeface="Times New Roman"/>
                <a:cs typeface="Times New Roman"/>
              </a:rPr>
              <a:t>g</a:t>
            </a:r>
            <a:r>
              <a:rPr sz="2000" dirty="0">
                <a:solidFill>
                  <a:srgbClr val="073D86"/>
                </a:solidFill>
                <a:latin typeface="Times New Roman"/>
                <a:cs typeface="Times New Roman"/>
              </a:rPr>
              <a:t> </a:t>
            </a:r>
            <a:r>
              <a:rPr sz="2000" spc="-130" dirty="0">
                <a:solidFill>
                  <a:srgbClr val="073D86"/>
                </a:solidFill>
                <a:latin typeface="Times New Roman"/>
                <a:cs typeface="Times New Roman"/>
              </a:rPr>
              <a:t> </a:t>
            </a:r>
            <a:r>
              <a:rPr sz="2000" spc="75" dirty="0">
                <a:solidFill>
                  <a:srgbClr val="073D86"/>
                </a:solidFill>
                <a:latin typeface="Times New Roman"/>
                <a:cs typeface="Times New Roman"/>
              </a:rPr>
              <a:t>econ</a:t>
            </a:r>
            <a:r>
              <a:rPr sz="2000" spc="25" dirty="0">
                <a:solidFill>
                  <a:srgbClr val="073D86"/>
                </a:solidFill>
                <a:latin typeface="Times New Roman"/>
                <a:cs typeface="Times New Roman"/>
              </a:rPr>
              <a:t>om</a:t>
            </a:r>
            <a:r>
              <a:rPr sz="2000" dirty="0">
                <a:solidFill>
                  <a:srgbClr val="073D86"/>
                </a:solidFill>
                <a:latin typeface="Times New Roman"/>
                <a:cs typeface="Times New Roman"/>
              </a:rPr>
              <a:t>i</a:t>
            </a:r>
            <a:r>
              <a:rPr sz="2000" spc="5" dirty="0">
                <a:solidFill>
                  <a:srgbClr val="073D86"/>
                </a:solidFill>
                <a:latin typeface="Times New Roman"/>
                <a:cs typeface="Times New Roman"/>
              </a:rPr>
              <a:t>c </a:t>
            </a:r>
            <a:r>
              <a:rPr sz="2000" spc="80" dirty="0">
                <a:solidFill>
                  <a:srgbClr val="073D86"/>
                </a:solidFill>
                <a:latin typeface="Times New Roman"/>
                <a:cs typeface="Times New Roman"/>
              </a:rPr>
              <a:t>reso</a:t>
            </a:r>
            <a:r>
              <a:rPr sz="2000" spc="85" dirty="0">
                <a:solidFill>
                  <a:srgbClr val="073D86"/>
                </a:solidFill>
                <a:latin typeface="Times New Roman"/>
                <a:cs typeface="Times New Roman"/>
              </a:rPr>
              <a:t>u</a:t>
            </a:r>
            <a:r>
              <a:rPr sz="2000" spc="20" dirty="0">
                <a:solidFill>
                  <a:srgbClr val="073D86"/>
                </a:solidFill>
                <a:latin typeface="Times New Roman"/>
                <a:cs typeface="Times New Roman"/>
              </a:rPr>
              <a:t>r</a:t>
            </a:r>
            <a:r>
              <a:rPr sz="2000" spc="15" dirty="0">
                <a:solidFill>
                  <a:srgbClr val="073D86"/>
                </a:solidFill>
                <a:latin typeface="Times New Roman"/>
                <a:cs typeface="Times New Roman"/>
              </a:rPr>
              <a:t>c</a:t>
            </a:r>
            <a:r>
              <a:rPr sz="2000" spc="100" dirty="0">
                <a:solidFill>
                  <a:srgbClr val="073D86"/>
                </a:solidFill>
                <a:latin typeface="Times New Roman"/>
                <a:cs typeface="Times New Roman"/>
              </a:rPr>
              <a:t>e</a:t>
            </a:r>
            <a:r>
              <a:rPr sz="2000" spc="95" dirty="0">
                <a:solidFill>
                  <a:srgbClr val="073D86"/>
                </a:solidFill>
                <a:latin typeface="Times New Roman"/>
                <a:cs typeface="Times New Roman"/>
              </a:rPr>
              <a:t>s</a:t>
            </a:r>
            <a:r>
              <a:rPr sz="2000" dirty="0">
                <a:solidFill>
                  <a:srgbClr val="073D86"/>
                </a:solidFill>
                <a:latin typeface="Times New Roman"/>
                <a:cs typeface="Times New Roman"/>
              </a:rPr>
              <a:t>.</a:t>
            </a:r>
            <a:endParaRPr sz="2000">
              <a:latin typeface="Times New Roman"/>
              <a:cs typeface="Times New Roman"/>
            </a:endParaRPr>
          </a:p>
        </p:txBody>
      </p:sp>
      <p:sp>
        <p:nvSpPr>
          <p:cNvPr id="12" name="object 12"/>
          <p:cNvSpPr txBox="1"/>
          <p:nvPr/>
        </p:nvSpPr>
        <p:spPr>
          <a:xfrm>
            <a:off x="6115050" y="2491986"/>
            <a:ext cx="888365" cy="330200"/>
          </a:xfrm>
          <a:prstGeom prst="rect">
            <a:avLst/>
          </a:prstGeom>
        </p:spPr>
        <p:txBody>
          <a:bodyPr vert="horz" wrap="square" lIns="0" tIns="0" rIns="0" bIns="0" rtlCol="0">
            <a:spAutoFit/>
          </a:bodyPr>
          <a:lstStyle/>
          <a:p>
            <a:pPr marL="12700">
              <a:lnSpc>
                <a:spcPct val="100000"/>
              </a:lnSpc>
            </a:pPr>
            <a:r>
              <a:rPr sz="2400" spc="-20" dirty="0">
                <a:solidFill>
                  <a:srgbClr val="C00000"/>
                </a:solidFill>
                <a:latin typeface="Times New Roman"/>
                <a:cs typeface="Times New Roman"/>
              </a:rPr>
              <a:t>Choice</a:t>
            </a:r>
            <a:endParaRPr sz="2400">
              <a:latin typeface="Times New Roman"/>
              <a:cs typeface="Times New Roman"/>
            </a:endParaRPr>
          </a:p>
        </p:txBody>
      </p:sp>
      <p:sp>
        <p:nvSpPr>
          <p:cNvPr id="13" name="object 13"/>
          <p:cNvSpPr txBox="1"/>
          <p:nvPr/>
        </p:nvSpPr>
        <p:spPr>
          <a:xfrm>
            <a:off x="4724527" y="3335766"/>
            <a:ext cx="4088129" cy="1865630"/>
          </a:xfrm>
          <a:prstGeom prst="rect">
            <a:avLst/>
          </a:prstGeom>
        </p:spPr>
        <p:txBody>
          <a:bodyPr vert="horz" wrap="square" lIns="0" tIns="0" rIns="0" bIns="0" rtlCol="0">
            <a:spAutoFit/>
          </a:bodyPr>
          <a:lstStyle/>
          <a:p>
            <a:pPr marL="469900" marR="94615" indent="-457200">
              <a:lnSpc>
                <a:spcPct val="100000"/>
              </a:lnSpc>
              <a:buClr>
                <a:srgbClr val="30B6FC"/>
              </a:buClr>
              <a:buFont typeface="Times New Roman"/>
              <a:buAutoNum type="alphaUcPeriod"/>
              <a:tabLst>
                <a:tab pos="469900" algn="l"/>
              </a:tabLst>
            </a:pPr>
            <a:r>
              <a:rPr sz="2000" spc="20" dirty="0">
                <a:solidFill>
                  <a:srgbClr val="073D86"/>
                </a:solidFill>
                <a:latin typeface="Times New Roman"/>
                <a:cs typeface="Times New Roman"/>
              </a:rPr>
              <a:t>P</a:t>
            </a:r>
            <a:r>
              <a:rPr sz="2000" dirty="0">
                <a:solidFill>
                  <a:srgbClr val="073D86"/>
                </a:solidFill>
                <a:latin typeface="Times New Roman"/>
                <a:cs typeface="Times New Roman"/>
              </a:rPr>
              <a:t>r</a:t>
            </a:r>
            <a:r>
              <a:rPr sz="2000" spc="110" dirty="0">
                <a:solidFill>
                  <a:srgbClr val="073D86"/>
                </a:solidFill>
                <a:latin typeface="Times New Roman"/>
                <a:cs typeface="Times New Roman"/>
              </a:rPr>
              <a:t>op</a:t>
            </a:r>
            <a:r>
              <a:rPr sz="2000" spc="100" dirty="0">
                <a:solidFill>
                  <a:srgbClr val="073D86"/>
                </a:solidFill>
                <a:latin typeface="Times New Roman"/>
                <a:cs typeface="Times New Roman"/>
              </a:rPr>
              <a:t>o</a:t>
            </a:r>
            <a:r>
              <a:rPr sz="2000" spc="20" dirty="0">
                <a:solidFill>
                  <a:srgbClr val="073D86"/>
                </a:solidFill>
                <a:latin typeface="Times New Roman"/>
                <a:cs typeface="Times New Roman"/>
              </a:rPr>
              <a:t>rt</a:t>
            </a:r>
            <a:r>
              <a:rPr sz="2000" spc="10" dirty="0">
                <a:solidFill>
                  <a:srgbClr val="073D86"/>
                </a:solidFill>
                <a:latin typeface="Times New Roman"/>
                <a:cs typeface="Times New Roman"/>
              </a:rPr>
              <a:t>i</a:t>
            </a:r>
            <a:r>
              <a:rPr sz="2000" spc="100" dirty="0">
                <a:solidFill>
                  <a:srgbClr val="073D86"/>
                </a:solidFill>
                <a:latin typeface="Times New Roman"/>
                <a:cs typeface="Times New Roman"/>
              </a:rPr>
              <a:t>o</a:t>
            </a:r>
            <a:r>
              <a:rPr sz="2000" spc="90" dirty="0">
                <a:solidFill>
                  <a:srgbClr val="073D86"/>
                </a:solidFill>
                <a:latin typeface="Times New Roman"/>
                <a:cs typeface="Times New Roman"/>
              </a:rPr>
              <a:t>n</a:t>
            </a:r>
            <a:r>
              <a:rPr sz="2000" spc="-10" dirty="0">
                <a:solidFill>
                  <a:srgbClr val="073D86"/>
                </a:solidFill>
                <a:latin typeface="Times New Roman"/>
                <a:cs typeface="Times New Roman"/>
              </a:rPr>
              <a:t>al</a:t>
            </a:r>
            <a:r>
              <a:rPr sz="2000" spc="-70" dirty="0">
                <a:solidFill>
                  <a:srgbClr val="073D86"/>
                </a:solidFill>
                <a:latin typeface="Times New Roman"/>
                <a:cs typeface="Times New Roman"/>
              </a:rPr>
              <a:t> </a:t>
            </a:r>
            <a:r>
              <a:rPr sz="2000" spc="100" dirty="0">
                <a:solidFill>
                  <a:srgbClr val="073D86"/>
                </a:solidFill>
                <a:latin typeface="Times New Roman"/>
                <a:cs typeface="Times New Roman"/>
              </a:rPr>
              <a:t>repe</a:t>
            </a:r>
            <a:r>
              <a:rPr sz="2000" spc="15" dirty="0">
                <a:solidFill>
                  <a:srgbClr val="073D86"/>
                </a:solidFill>
                <a:latin typeface="Times New Roman"/>
                <a:cs typeface="Times New Roman"/>
              </a:rPr>
              <a:t>tit</a:t>
            </a:r>
            <a:r>
              <a:rPr sz="2000" spc="5" dirty="0">
                <a:solidFill>
                  <a:srgbClr val="073D86"/>
                </a:solidFill>
                <a:latin typeface="Times New Roman"/>
                <a:cs typeface="Times New Roman"/>
              </a:rPr>
              <a:t>i</a:t>
            </a:r>
            <a:r>
              <a:rPr sz="2000" spc="45" dirty="0">
                <a:solidFill>
                  <a:srgbClr val="073D86"/>
                </a:solidFill>
                <a:latin typeface="Times New Roman"/>
                <a:cs typeface="Times New Roman"/>
              </a:rPr>
              <a:t>v</a:t>
            </a:r>
            <a:r>
              <a:rPr sz="2000" spc="40" dirty="0">
                <a:solidFill>
                  <a:srgbClr val="073D86"/>
                </a:solidFill>
                <a:latin typeface="Times New Roman"/>
                <a:cs typeface="Times New Roman"/>
              </a:rPr>
              <a:t>e</a:t>
            </a:r>
            <a:r>
              <a:rPr sz="2000" spc="-80" dirty="0">
                <a:solidFill>
                  <a:srgbClr val="073D86"/>
                </a:solidFill>
                <a:latin typeface="Times New Roman"/>
                <a:cs typeface="Times New Roman"/>
              </a:rPr>
              <a:t> </a:t>
            </a:r>
            <a:r>
              <a:rPr sz="2000" spc="35" dirty="0">
                <a:solidFill>
                  <a:srgbClr val="073D86"/>
                </a:solidFill>
                <a:latin typeface="Times New Roman"/>
                <a:cs typeface="Times New Roman"/>
              </a:rPr>
              <a:t>c</a:t>
            </a:r>
            <a:r>
              <a:rPr sz="2000" spc="25" dirty="0">
                <a:solidFill>
                  <a:srgbClr val="073D86"/>
                </a:solidFill>
                <a:latin typeface="Times New Roman"/>
                <a:cs typeface="Times New Roman"/>
              </a:rPr>
              <a:t>u</a:t>
            </a:r>
            <a:r>
              <a:rPr sz="2000" spc="160" dirty="0">
                <a:solidFill>
                  <a:srgbClr val="073D86"/>
                </a:solidFill>
                <a:latin typeface="Times New Roman"/>
                <a:cs typeface="Times New Roman"/>
              </a:rPr>
              <a:t>t</a:t>
            </a:r>
            <a:r>
              <a:rPr sz="2000" spc="-65" dirty="0">
                <a:solidFill>
                  <a:srgbClr val="073D86"/>
                </a:solidFill>
                <a:latin typeface="Times New Roman"/>
                <a:cs typeface="Times New Roman"/>
              </a:rPr>
              <a:t> </a:t>
            </a:r>
            <a:r>
              <a:rPr sz="2000" spc="-135" dirty="0">
                <a:solidFill>
                  <a:srgbClr val="073D86"/>
                </a:solidFill>
                <a:latin typeface="Times New Roman"/>
                <a:cs typeface="Times New Roman"/>
              </a:rPr>
              <a:t>i</a:t>
            </a:r>
            <a:r>
              <a:rPr sz="2000" spc="80" dirty="0">
                <a:solidFill>
                  <a:srgbClr val="073D86"/>
                </a:solidFill>
                <a:latin typeface="Times New Roman"/>
                <a:cs typeface="Times New Roman"/>
              </a:rPr>
              <a:t>n</a:t>
            </a:r>
            <a:r>
              <a:rPr sz="2000" spc="-50" dirty="0">
                <a:solidFill>
                  <a:srgbClr val="073D86"/>
                </a:solidFill>
                <a:latin typeface="Times New Roman"/>
                <a:cs typeface="Times New Roman"/>
              </a:rPr>
              <a:t> </a:t>
            </a:r>
            <a:r>
              <a:rPr sz="2000" spc="90" dirty="0">
                <a:solidFill>
                  <a:srgbClr val="073D86"/>
                </a:solidFill>
                <a:latin typeface="Times New Roman"/>
                <a:cs typeface="Times New Roman"/>
              </a:rPr>
              <a:t>o</a:t>
            </a:r>
            <a:r>
              <a:rPr sz="2000" spc="80" dirty="0">
                <a:solidFill>
                  <a:srgbClr val="073D86"/>
                </a:solidFill>
                <a:latin typeface="Times New Roman"/>
                <a:cs typeface="Times New Roman"/>
              </a:rPr>
              <a:t>u</a:t>
            </a:r>
            <a:r>
              <a:rPr sz="2000" spc="40" dirty="0">
                <a:solidFill>
                  <a:srgbClr val="073D86"/>
                </a:solidFill>
                <a:latin typeface="Times New Roman"/>
                <a:cs typeface="Times New Roman"/>
              </a:rPr>
              <a:t>r</a:t>
            </a:r>
            <a:r>
              <a:rPr sz="2000" spc="30" dirty="0">
                <a:solidFill>
                  <a:srgbClr val="073D86"/>
                </a:solidFill>
                <a:latin typeface="Times New Roman"/>
                <a:cs typeface="Times New Roman"/>
              </a:rPr>
              <a:t> wel</a:t>
            </a:r>
            <a:r>
              <a:rPr sz="2000" spc="25" dirty="0">
                <a:solidFill>
                  <a:srgbClr val="073D86"/>
                </a:solidFill>
                <a:latin typeface="Times New Roman"/>
                <a:cs typeface="Times New Roman"/>
              </a:rPr>
              <a:t>f</a:t>
            </a:r>
            <a:r>
              <a:rPr sz="2000" spc="85" dirty="0">
                <a:solidFill>
                  <a:srgbClr val="073D86"/>
                </a:solidFill>
                <a:latin typeface="Times New Roman"/>
                <a:cs typeface="Times New Roman"/>
              </a:rPr>
              <a:t>are</a:t>
            </a:r>
            <a:r>
              <a:rPr sz="2000" spc="-75" dirty="0">
                <a:solidFill>
                  <a:srgbClr val="073D86"/>
                </a:solidFill>
                <a:latin typeface="Times New Roman"/>
                <a:cs typeface="Times New Roman"/>
              </a:rPr>
              <a:t> </a:t>
            </a:r>
            <a:r>
              <a:rPr sz="2000" spc="15" dirty="0">
                <a:solidFill>
                  <a:srgbClr val="073D86"/>
                </a:solidFill>
                <a:latin typeface="Times New Roman"/>
                <a:cs typeface="Times New Roman"/>
              </a:rPr>
              <a:t>servi</a:t>
            </a:r>
            <a:r>
              <a:rPr sz="2000" dirty="0">
                <a:solidFill>
                  <a:srgbClr val="073D86"/>
                </a:solidFill>
                <a:latin typeface="Times New Roman"/>
                <a:cs typeface="Times New Roman"/>
              </a:rPr>
              <a:t>c</a:t>
            </a:r>
            <a:r>
              <a:rPr sz="2000" spc="70" dirty="0">
                <a:solidFill>
                  <a:srgbClr val="073D86"/>
                </a:solidFill>
                <a:latin typeface="Times New Roman"/>
                <a:cs typeface="Times New Roman"/>
              </a:rPr>
              <a:t>es</a:t>
            </a:r>
            <a:r>
              <a:rPr sz="2000" spc="45" dirty="0">
                <a:solidFill>
                  <a:srgbClr val="073D86"/>
                </a:solidFill>
                <a:latin typeface="Times New Roman"/>
                <a:cs typeface="Times New Roman"/>
              </a:rPr>
              <a:t>,</a:t>
            </a:r>
            <a:r>
              <a:rPr sz="2000" spc="-80" dirty="0">
                <a:solidFill>
                  <a:srgbClr val="073D86"/>
                </a:solidFill>
                <a:latin typeface="Times New Roman"/>
                <a:cs typeface="Times New Roman"/>
              </a:rPr>
              <a:t> </a:t>
            </a:r>
            <a:r>
              <a:rPr sz="2000" spc="25" dirty="0">
                <a:solidFill>
                  <a:srgbClr val="073D86"/>
                </a:solidFill>
                <a:latin typeface="Times New Roman"/>
                <a:cs typeface="Times New Roman"/>
              </a:rPr>
              <a:t>ever</a:t>
            </a:r>
            <a:r>
              <a:rPr sz="2000" spc="40" dirty="0">
                <a:solidFill>
                  <a:srgbClr val="073D86"/>
                </a:solidFill>
                <a:latin typeface="Times New Roman"/>
                <a:cs typeface="Times New Roman"/>
              </a:rPr>
              <a:t>y</a:t>
            </a:r>
            <a:r>
              <a:rPr sz="2000" spc="-75" dirty="0">
                <a:solidFill>
                  <a:srgbClr val="073D86"/>
                </a:solidFill>
                <a:latin typeface="Times New Roman"/>
                <a:cs typeface="Times New Roman"/>
              </a:rPr>
              <a:t> </a:t>
            </a:r>
            <a:r>
              <a:rPr sz="2000" spc="30" dirty="0">
                <a:solidFill>
                  <a:srgbClr val="073D86"/>
                </a:solidFill>
                <a:latin typeface="Times New Roman"/>
                <a:cs typeface="Times New Roman"/>
              </a:rPr>
              <a:t>ye</a:t>
            </a:r>
            <a:r>
              <a:rPr sz="2000" spc="60" dirty="0">
                <a:solidFill>
                  <a:srgbClr val="073D86"/>
                </a:solidFill>
                <a:latin typeface="Times New Roman"/>
                <a:cs typeface="Times New Roman"/>
              </a:rPr>
              <a:t>ar</a:t>
            </a:r>
            <a:endParaRPr sz="2000">
              <a:latin typeface="Times New Roman"/>
              <a:cs typeface="Times New Roman"/>
            </a:endParaRPr>
          </a:p>
          <a:p>
            <a:pPr marL="469900" marR="5080" indent="-457200">
              <a:lnSpc>
                <a:spcPct val="100000"/>
              </a:lnSpc>
              <a:spcBef>
                <a:spcPts val="480"/>
              </a:spcBef>
              <a:buClr>
                <a:srgbClr val="30B6FC"/>
              </a:buClr>
              <a:buFont typeface="Times New Roman"/>
              <a:buAutoNum type="alphaUcPeriod"/>
              <a:tabLst>
                <a:tab pos="469900" algn="l"/>
              </a:tabLst>
            </a:pPr>
            <a:r>
              <a:rPr sz="2000" spc="-20" dirty="0">
                <a:solidFill>
                  <a:srgbClr val="073D86"/>
                </a:solidFill>
                <a:latin typeface="Times New Roman"/>
                <a:cs typeface="Times New Roman"/>
              </a:rPr>
              <a:t>I</a:t>
            </a:r>
            <a:r>
              <a:rPr sz="2000" spc="-30" dirty="0">
                <a:solidFill>
                  <a:srgbClr val="073D86"/>
                </a:solidFill>
                <a:latin typeface="Times New Roman"/>
                <a:cs typeface="Times New Roman"/>
              </a:rPr>
              <a:t>n</a:t>
            </a:r>
            <a:r>
              <a:rPr sz="2000" spc="75" dirty="0">
                <a:solidFill>
                  <a:srgbClr val="073D86"/>
                </a:solidFill>
                <a:latin typeface="Times New Roman"/>
                <a:cs typeface="Times New Roman"/>
              </a:rPr>
              <a:t>n</a:t>
            </a:r>
            <a:r>
              <a:rPr sz="2000" spc="40" dirty="0">
                <a:solidFill>
                  <a:srgbClr val="073D86"/>
                </a:solidFill>
                <a:latin typeface="Times New Roman"/>
                <a:cs typeface="Times New Roman"/>
              </a:rPr>
              <a:t>o</a:t>
            </a:r>
            <a:r>
              <a:rPr sz="2000" spc="30" dirty="0">
                <a:solidFill>
                  <a:srgbClr val="073D86"/>
                </a:solidFill>
                <a:latin typeface="Times New Roman"/>
                <a:cs typeface="Times New Roman"/>
              </a:rPr>
              <a:t>v</a:t>
            </a:r>
            <a:r>
              <a:rPr sz="2000" spc="50" dirty="0">
                <a:solidFill>
                  <a:srgbClr val="073D86"/>
                </a:solidFill>
                <a:latin typeface="Times New Roman"/>
                <a:cs typeface="Times New Roman"/>
              </a:rPr>
              <a:t>ati</a:t>
            </a:r>
            <a:r>
              <a:rPr sz="2000" spc="70" dirty="0">
                <a:solidFill>
                  <a:srgbClr val="073D86"/>
                </a:solidFill>
                <a:latin typeface="Times New Roman"/>
                <a:cs typeface="Times New Roman"/>
              </a:rPr>
              <a:t>o</a:t>
            </a:r>
            <a:r>
              <a:rPr sz="2000" spc="80" dirty="0">
                <a:solidFill>
                  <a:srgbClr val="073D86"/>
                </a:solidFill>
                <a:latin typeface="Times New Roman"/>
                <a:cs typeface="Times New Roman"/>
              </a:rPr>
              <a:t>n</a:t>
            </a:r>
            <a:r>
              <a:rPr sz="2000" spc="-65" dirty="0">
                <a:solidFill>
                  <a:srgbClr val="073D86"/>
                </a:solidFill>
                <a:latin typeface="Times New Roman"/>
                <a:cs typeface="Times New Roman"/>
              </a:rPr>
              <a:t> </a:t>
            </a:r>
            <a:r>
              <a:rPr sz="2000" spc="80" dirty="0">
                <a:solidFill>
                  <a:srgbClr val="073D86"/>
                </a:solidFill>
                <a:latin typeface="Times New Roman"/>
                <a:cs typeface="Times New Roman"/>
              </a:rPr>
              <a:t>a</a:t>
            </a:r>
            <a:r>
              <a:rPr sz="2000" spc="85" dirty="0">
                <a:solidFill>
                  <a:srgbClr val="073D86"/>
                </a:solidFill>
                <a:latin typeface="Times New Roman"/>
                <a:cs typeface="Times New Roman"/>
              </a:rPr>
              <a:t>n</a:t>
            </a:r>
            <a:r>
              <a:rPr sz="2000" spc="100" dirty="0">
                <a:solidFill>
                  <a:srgbClr val="073D86"/>
                </a:solidFill>
                <a:latin typeface="Times New Roman"/>
                <a:cs typeface="Times New Roman"/>
              </a:rPr>
              <a:t>d</a:t>
            </a:r>
            <a:r>
              <a:rPr sz="2000" spc="-55" dirty="0">
                <a:solidFill>
                  <a:srgbClr val="073D86"/>
                </a:solidFill>
                <a:latin typeface="Times New Roman"/>
                <a:cs typeface="Times New Roman"/>
              </a:rPr>
              <a:t> </a:t>
            </a:r>
            <a:r>
              <a:rPr sz="2000" spc="80" dirty="0">
                <a:solidFill>
                  <a:srgbClr val="073D86"/>
                </a:solidFill>
                <a:latin typeface="Times New Roman"/>
                <a:cs typeface="Times New Roman"/>
              </a:rPr>
              <a:t>dev</a:t>
            </a:r>
            <a:r>
              <a:rPr sz="2000" spc="85" dirty="0">
                <a:solidFill>
                  <a:srgbClr val="073D86"/>
                </a:solidFill>
                <a:latin typeface="Times New Roman"/>
                <a:cs typeface="Times New Roman"/>
              </a:rPr>
              <a:t>e</a:t>
            </a:r>
            <a:r>
              <a:rPr sz="2000" spc="5" dirty="0">
                <a:solidFill>
                  <a:srgbClr val="073D86"/>
                </a:solidFill>
                <a:latin typeface="Times New Roman"/>
                <a:cs typeface="Times New Roman"/>
              </a:rPr>
              <a:t>l</a:t>
            </a:r>
            <a:r>
              <a:rPr sz="2000" dirty="0">
                <a:solidFill>
                  <a:srgbClr val="073D86"/>
                </a:solidFill>
                <a:latin typeface="Times New Roman"/>
                <a:cs typeface="Times New Roman"/>
              </a:rPr>
              <a:t>o</a:t>
            </a:r>
            <a:r>
              <a:rPr sz="2000" spc="114" dirty="0">
                <a:solidFill>
                  <a:srgbClr val="073D86"/>
                </a:solidFill>
                <a:latin typeface="Times New Roman"/>
                <a:cs typeface="Times New Roman"/>
              </a:rPr>
              <a:t>pm</a:t>
            </a:r>
            <a:r>
              <a:rPr sz="2000" spc="85" dirty="0">
                <a:solidFill>
                  <a:srgbClr val="073D86"/>
                </a:solidFill>
                <a:latin typeface="Times New Roman"/>
                <a:cs typeface="Times New Roman"/>
              </a:rPr>
              <a:t>e</a:t>
            </a:r>
            <a:r>
              <a:rPr sz="2000" spc="75" dirty="0">
                <a:solidFill>
                  <a:srgbClr val="073D86"/>
                </a:solidFill>
                <a:latin typeface="Times New Roman"/>
                <a:cs typeface="Times New Roman"/>
              </a:rPr>
              <a:t>n</a:t>
            </a:r>
            <a:r>
              <a:rPr sz="2000" spc="160" dirty="0">
                <a:solidFill>
                  <a:srgbClr val="073D86"/>
                </a:solidFill>
                <a:latin typeface="Times New Roman"/>
                <a:cs typeface="Times New Roman"/>
              </a:rPr>
              <a:t>t</a:t>
            </a:r>
            <a:r>
              <a:rPr sz="2000" spc="-85" dirty="0">
                <a:solidFill>
                  <a:srgbClr val="073D86"/>
                </a:solidFill>
                <a:latin typeface="Times New Roman"/>
                <a:cs typeface="Times New Roman"/>
              </a:rPr>
              <a:t> </a:t>
            </a:r>
            <a:r>
              <a:rPr sz="2000" spc="120" dirty="0">
                <a:solidFill>
                  <a:srgbClr val="073D86"/>
                </a:solidFill>
                <a:latin typeface="Times New Roman"/>
                <a:cs typeface="Times New Roman"/>
              </a:rPr>
              <a:t>that</a:t>
            </a:r>
            <a:r>
              <a:rPr sz="2000" spc="80" dirty="0">
                <a:solidFill>
                  <a:srgbClr val="073D86"/>
                </a:solidFill>
                <a:latin typeface="Times New Roman"/>
                <a:cs typeface="Times New Roman"/>
              </a:rPr>
              <a:t> </a:t>
            </a:r>
            <a:r>
              <a:rPr sz="2000" spc="25" dirty="0">
                <a:solidFill>
                  <a:srgbClr val="073D86"/>
                </a:solidFill>
                <a:latin typeface="Times New Roman"/>
                <a:cs typeface="Times New Roman"/>
              </a:rPr>
              <a:t>c</a:t>
            </a:r>
            <a:r>
              <a:rPr sz="2000" spc="10" dirty="0">
                <a:solidFill>
                  <a:srgbClr val="073D86"/>
                </a:solidFill>
                <a:latin typeface="Times New Roman"/>
                <a:cs typeface="Times New Roman"/>
              </a:rPr>
              <a:t>r</a:t>
            </a:r>
            <a:r>
              <a:rPr sz="2000" spc="114" dirty="0">
                <a:solidFill>
                  <a:srgbClr val="073D86"/>
                </a:solidFill>
                <a:latin typeface="Times New Roman"/>
                <a:cs typeface="Times New Roman"/>
              </a:rPr>
              <a:t>eat</a:t>
            </a:r>
            <a:r>
              <a:rPr sz="2000" spc="140" dirty="0">
                <a:solidFill>
                  <a:srgbClr val="073D86"/>
                </a:solidFill>
                <a:latin typeface="Times New Roman"/>
                <a:cs typeface="Times New Roman"/>
              </a:rPr>
              <a:t>e</a:t>
            </a:r>
            <a:r>
              <a:rPr sz="2000" spc="-85" dirty="0">
                <a:solidFill>
                  <a:srgbClr val="073D86"/>
                </a:solidFill>
                <a:latin typeface="Times New Roman"/>
                <a:cs typeface="Times New Roman"/>
              </a:rPr>
              <a:t> </a:t>
            </a:r>
            <a:r>
              <a:rPr sz="2000" spc="120" dirty="0">
                <a:solidFill>
                  <a:srgbClr val="073D86"/>
                </a:solidFill>
                <a:latin typeface="Times New Roman"/>
                <a:cs typeface="Times New Roman"/>
              </a:rPr>
              <a:t>the</a:t>
            </a:r>
            <a:r>
              <a:rPr sz="2000" spc="-70" dirty="0">
                <a:solidFill>
                  <a:srgbClr val="073D86"/>
                </a:solidFill>
                <a:latin typeface="Times New Roman"/>
                <a:cs typeface="Times New Roman"/>
              </a:rPr>
              <a:t> </a:t>
            </a:r>
            <a:r>
              <a:rPr sz="2000" spc="30" dirty="0">
                <a:solidFill>
                  <a:srgbClr val="073D86"/>
                </a:solidFill>
                <a:latin typeface="Times New Roman"/>
                <a:cs typeface="Times New Roman"/>
              </a:rPr>
              <a:t>wel</a:t>
            </a:r>
            <a:r>
              <a:rPr sz="2000" spc="25" dirty="0">
                <a:solidFill>
                  <a:srgbClr val="073D86"/>
                </a:solidFill>
                <a:latin typeface="Times New Roman"/>
                <a:cs typeface="Times New Roman"/>
              </a:rPr>
              <a:t>f</a:t>
            </a:r>
            <a:r>
              <a:rPr sz="2000" spc="85" dirty="0">
                <a:solidFill>
                  <a:srgbClr val="073D86"/>
                </a:solidFill>
                <a:latin typeface="Times New Roman"/>
                <a:cs typeface="Times New Roman"/>
              </a:rPr>
              <a:t>are</a:t>
            </a:r>
            <a:r>
              <a:rPr sz="2000" spc="-65" dirty="0">
                <a:solidFill>
                  <a:srgbClr val="073D86"/>
                </a:solidFill>
                <a:latin typeface="Times New Roman"/>
                <a:cs typeface="Times New Roman"/>
              </a:rPr>
              <a:t> </a:t>
            </a:r>
            <a:r>
              <a:rPr sz="2000" spc="60" dirty="0">
                <a:solidFill>
                  <a:srgbClr val="073D86"/>
                </a:solidFill>
                <a:latin typeface="Times New Roman"/>
                <a:cs typeface="Times New Roman"/>
              </a:rPr>
              <a:t>syst</a:t>
            </a:r>
            <a:r>
              <a:rPr sz="2000" spc="75" dirty="0">
                <a:solidFill>
                  <a:srgbClr val="073D86"/>
                </a:solidFill>
                <a:latin typeface="Times New Roman"/>
                <a:cs typeface="Times New Roman"/>
              </a:rPr>
              <a:t>em</a:t>
            </a:r>
            <a:r>
              <a:rPr sz="2000" spc="-100" dirty="0">
                <a:solidFill>
                  <a:srgbClr val="073D86"/>
                </a:solidFill>
                <a:latin typeface="Times New Roman"/>
                <a:cs typeface="Times New Roman"/>
              </a:rPr>
              <a:t> </a:t>
            </a:r>
            <a:r>
              <a:rPr sz="2000" spc="120" dirty="0">
                <a:solidFill>
                  <a:srgbClr val="073D86"/>
                </a:solidFill>
                <a:latin typeface="Times New Roman"/>
                <a:cs typeface="Times New Roman"/>
              </a:rPr>
              <a:t>that</a:t>
            </a:r>
            <a:r>
              <a:rPr sz="2000" spc="80" dirty="0">
                <a:solidFill>
                  <a:srgbClr val="073D86"/>
                </a:solidFill>
                <a:latin typeface="Times New Roman"/>
                <a:cs typeface="Times New Roman"/>
              </a:rPr>
              <a:t> </a:t>
            </a:r>
            <a:r>
              <a:rPr sz="2000" spc="110" dirty="0">
                <a:solidFill>
                  <a:srgbClr val="073D86"/>
                </a:solidFill>
                <a:latin typeface="Times New Roman"/>
                <a:cs typeface="Times New Roman"/>
              </a:rPr>
              <a:t>meet</a:t>
            </a:r>
            <a:r>
              <a:rPr sz="2000" spc="120" dirty="0">
                <a:solidFill>
                  <a:srgbClr val="073D86"/>
                </a:solidFill>
                <a:latin typeface="Times New Roman"/>
                <a:cs typeface="Times New Roman"/>
              </a:rPr>
              <a:t>s</a:t>
            </a:r>
            <a:r>
              <a:rPr sz="2000" spc="-100" dirty="0">
                <a:solidFill>
                  <a:srgbClr val="073D86"/>
                </a:solidFill>
                <a:latin typeface="Times New Roman"/>
                <a:cs typeface="Times New Roman"/>
              </a:rPr>
              <a:t> </a:t>
            </a:r>
            <a:r>
              <a:rPr sz="2000" spc="120" dirty="0">
                <a:solidFill>
                  <a:srgbClr val="073D86"/>
                </a:solidFill>
                <a:latin typeface="Times New Roman"/>
                <a:cs typeface="Times New Roman"/>
              </a:rPr>
              <a:t>the</a:t>
            </a:r>
            <a:r>
              <a:rPr sz="2000" spc="-70" dirty="0">
                <a:solidFill>
                  <a:srgbClr val="073D86"/>
                </a:solidFill>
                <a:latin typeface="Times New Roman"/>
                <a:cs typeface="Times New Roman"/>
              </a:rPr>
              <a:t> </a:t>
            </a:r>
            <a:r>
              <a:rPr sz="2000" spc="80" dirty="0">
                <a:solidFill>
                  <a:srgbClr val="073D86"/>
                </a:solidFill>
                <a:latin typeface="Times New Roman"/>
                <a:cs typeface="Times New Roman"/>
              </a:rPr>
              <a:t>de</a:t>
            </a:r>
            <a:r>
              <a:rPr sz="2000" spc="145" dirty="0">
                <a:solidFill>
                  <a:srgbClr val="073D86"/>
                </a:solidFill>
                <a:latin typeface="Times New Roman"/>
                <a:cs typeface="Times New Roman"/>
              </a:rPr>
              <a:t>m</a:t>
            </a:r>
            <a:r>
              <a:rPr sz="2000" spc="80" dirty="0">
                <a:solidFill>
                  <a:srgbClr val="073D86"/>
                </a:solidFill>
                <a:latin typeface="Times New Roman"/>
                <a:cs typeface="Times New Roman"/>
              </a:rPr>
              <a:t>a</a:t>
            </a:r>
            <a:r>
              <a:rPr sz="2000" spc="85" dirty="0">
                <a:solidFill>
                  <a:srgbClr val="073D86"/>
                </a:solidFill>
                <a:latin typeface="Times New Roman"/>
                <a:cs typeface="Times New Roman"/>
              </a:rPr>
              <a:t>nd</a:t>
            </a:r>
            <a:r>
              <a:rPr sz="2000" spc="70" dirty="0">
                <a:solidFill>
                  <a:srgbClr val="073D86"/>
                </a:solidFill>
                <a:latin typeface="Times New Roman"/>
                <a:cs typeface="Times New Roman"/>
              </a:rPr>
              <a:t>s</a:t>
            </a:r>
            <a:r>
              <a:rPr sz="2000" spc="-80" dirty="0">
                <a:solidFill>
                  <a:srgbClr val="073D86"/>
                </a:solidFill>
                <a:latin typeface="Times New Roman"/>
                <a:cs typeface="Times New Roman"/>
              </a:rPr>
              <a:t> </a:t>
            </a:r>
            <a:r>
              <a:rPr sz="2000" spc="55" dirty="0">
                <a:solidFill>
                  <a:srgbClr val="073D86"/>
                </a:solidFill>
                <a:latin typeface="Times New Roman"/>
                <a:cs typeface="Times New Roman"/>
              </a:rPr>
              <a:t>of</a:t>
            </a:r>
            <a:r>
              <a:rPr sz="2000" spc="-70" dirty="0">
                <a:solidFill>
                  <a:srgbClr val="073D86"/>
                </a:solidFill>
                <a:latin typeface="Times New Roman"/>
                <a:cs typeface="Times New Roman"/>
              </a:rPr>
              <a:t> </a:t>
            </a:r>
            <a:r>
              <a:rPr sz="2000" spc="80" dirty="0">
                <a:solidFill>
                  <a:srgbClr val="073D86"/>
                </a:solidFill>
                <a:latin typeface="Times New Roman"/>
                <a:cs typeface="Times New Roman"/>
              </a:rPr>
              <a:t>today</a:t>
            </a:r>
            <a:r>
              <a:rPr sz="2000" spc="-90" dirty="0">
                <a:solidFill>
                  <a:srgbClr val="073D86"/>
                </a:solidFill>
                <a:latin typeface="Times New Roman"/>
                <a:cs typeface="Times New Roman"/>
              </a:rPr>
              <a:t> </a:t>
            </a:r>
            <a:r>
              <a:rPr sz="2000" spc="80" dirty="0">
                <a:solidFill>
                  <a:srgbClr val="073D86"/>
                </a:solidFill>
                <a:latin typeface="Times New Roman"/>
                <a:cs typeface="Times New Roman"/>
              </a:rPr>
              <a:t>a</a:t>
            </a:r>
            <a:r>
              <a:rPr sz="2000" spc="85" dirty="0">
                <a:solidFill>
                  <a:srgbClr val="073D86"/>
                </a:solidFill>
                <a:latin typeface="Times New Roman"/>
                <a:cs typeface="Times New Roman"/>
              </a:rPr>
              <a:t>n</a:t>
            </a:r>
            <a:r>
              <a:rPr sz="2000" spc="100" dirty="0">
                <a:solidFill>
                  <a:srgbClr val="073D86"/>
                </a:solidFill>
                <a:latin typeface="Times New Roman"/>
                <a:cs typeface="Times New Roman"/>
              </a:rPr>
              <a:t>d</a:t>
            </a:r>
            <a:r>
              <a:rPr sz="2000" spc="50" dirty="0">
                <a:solidFill>
                  <a:srgbClr val="073D86"/>
                </a:solidFill>
                <a:latin typeface="Times New Roman"/>
                <a:cs typeface="Times New Roman"/>
              </a:rPr>
              <a:t> </a:t>
            </a:r>
            <a:r>
              <a:rPr sz="2000" spc="110" dirty="0">
                <a:solidFill>
                  <a:srgbClr val="073D86"/>
                </a:solidFill>
                <a:latin typeface="Times New Roman"/>
                <a:cs typeface="Times New Roman"/>
              </a:rPr>
              <a:t>tom</a:t>
            </a:r>
            <a:r>
              <a:rPr sz="2000" spc="100" dirty="0">
                <a:solidFill>
                  <a:srgbClr val="073D86"/>
                </a:solidFill>
                <a:latin typeface="Times New Roman"/>
                <a:cs typeface="Times New Roman"/>
              </a:rPr>
              <a:t>o</a:t>
            </a:r>
            <a:r>
              <a:rPr sz="2000" spc="40" dirty="0">
                <a:solidFill>
                  <a:srgbClr val="073D86"/>
                </a:solidFill>
                <a:latin typeface="Times New Roman"/>
                <a:cs typeface="Times New Roman"/>
              </a:rPr>
              <a:t>r</a:t>
            </a:r>
            <a:r>
              <a:rPr sz="2000" spc="30" dirty="0">
                <a:solidFill>
                  <a:srgbClr val="073D86"/>
                </a:solidFill>
                <a:latin typeface="Times New Roman"/>
                <a:cs typeface="Times New Roman"/>
              </a:rPr>
              <a:t>r</a:t>
            </a:r>
            <a:r>
              <a:rPr sz="2000" spc="95" dirty="0">
                <a:solidFill>
                  <a:srgbClr val="073D86"/>
                </a:solidFill>
                <a:latin typeface="Times New Roman"/>
                <a:cs typeface="Times New Roman"/>
              </a:rPr>
              <a:t>ow</a:t>
            </a:r>
            <a:endParaRPr sz="2000">
              <a:latin typeface="Times New Roman"/>
              <a:cs typeface="Times New Roman"/>
            </a:endParaRPr>
          </a:p>
        </p:txBody>
      </p:sp>
      <p:sp>
        <p:nvSpPr>
          <p:cNvPr id="14" name="object 14"/>
          <p:cNvSpPr txBox="1"/>
          <p:nvPr/>
        </p:nvSpPr>
        <p:spPr>
          <a:xfrm>
            <a:off x="3313557" y="5409058"/>
            <a:ext cx="4927600" cy="920750"/>
          </a:xfrm>
          <a:prstGeom prst="rect">
            <a:avLst/>
          </a:prstGeom>
        </p:spPr>
        <p:txBody>
          <a:bodyPr vert="horz" wrap="square" lIns="0" tIns="0" rIns="0" bIns="0" rtlCol="0">
            <a:spAutoFit/>
          </a:bodyPr>
          <a:lstStyle/>
          <a:p>
            <a:pPr marL="12700">
              <a:lnSpc>
                <a:spcPct val="100000"/>
              </a:lnSpc>
            </a:pPr>
            <a:r>
              <a:rPr sz="3200" b="1" spc="-175" dirty="0">
                <a:solidFill>
                  <a:srgbClr val="C00000"/>
                </a:solidFill>
                <a:latin typeface="Times New Roman"/>
                <a:cs typeface="Times New Roman"/>
              </a:rPr>
              <a:t>Our</a:t>
            </a:r>
            <a:r>
              <a:rPr sz="3200" b="1" spc="-125" dirty="0">
                <a:solidFill>
                  <a:srgbClr val="C00000"/>
                </a:solidFill>
                <a:latin typeface="Times New Roman"/>
                <a:cs typeface="Times New Roman"/>
              </a:rPr>
              <a:t> </a:t>
            </a:r>
            <a:r>
              <a:rPr sz="3200" b="1" spc="5" dirty="0">
                <a:solidFill>
                  <a:srgbClr val="C00000"/>
                </a:solidFill>
                <a:latin typeface="Times New Roman"/>
                <a:cs typeface="Times New Roman"/>
              </a:rPr>
              <a:t>visi</a:t>
            </a:r>
            <a:r>
              <a:rPr sz="3200" b="1" dirty="0">
                <a:solidFill>
                  <a:srgbClr val="C00000"/>
                </a:solidFill>
                <a:latin typeface="Times New Roman"/>
                <a:cs typeface="Times New Roman"/>
              </a:rPr>
              <a:t>o</a:t>
            </a:r>
            <a:r>
              <a:rPr sz="3200" b="1" spc="-20" dirty="0">
                <a:solidFill>
                  <a:srgbClr val="C00000"/>
                </a:solidFill>
                <a:latin typeface="Times New Roman"/>
                <a:cs typeface="Times New Roman"/>
              </a:rPr>
              <a:t>n</a:t>
            </a:r>
            <a:r>
              <a:rPr sz="3200" b="1" spc="-105" dirty="0">
                <a:solidFill>
                  <a:srgbClr val="C00000"/>
                </a:solidFill>
                <a:latin typeface="Times New Roman"/>
                <a:cs typeface="Times New Roman"/>
              </a:rPr>
              <a:t> </a:t>
            </a:r>
            <a:r>
              <a:rPr sz="3200" b="1" spc="-5" dirty="0">
                <a:solidFill>
                  <a:srgbClr val="C00000"/>
                </a:solidFill>
                <a:latin typeface="Times New Roman"/>
                <a:cs typeface="Times New Roman"/>
              </a:rPr>
              <a:t>i</a:t>
            </a:r>
            <a:r>
              <a:rPr sz="3200" b="1" dirty="0">
                <a:solidFill>
                  <a:srgbClr val="C00000"/>
                </a:solidFill>
                <a:latin typeface="Times New Roman"/>
                <a:cs typeface="Times New Roman"/>
              </a:rPr>
              <a:t>s</a:t>
            </a:r>
            <a:r>
              <a:rPr sz="3200" b="1" spc="-110" dirty="0">
                <a:solidFill>
                  <a:srgbClr val="C00000"/>
                </a:solidFill>
                <a:latin typeface="Times New Roman"/>
                <a:cs typeface="Times New Roman"/>
              </a:rPr>
              <a:t> </a:t>
            </a:r>
            <a:r>
              <a:rPr sz="3200" b="1" spc="130" dirty="0">
                <a:solidFill>
                  <a:srgbClr val="C00000"/>
                </a:solidFill>
                <a:latin typeface="Times New Roman"/>
                <a:cs typeface="Times New Roman"/>
              </a:rPr>
              <a:t>to</a:t>
            </a:r>
            <a:r>
              <a:rPr sz="3200" b="1" spc="-105" dirty="0">
                <a:solidFill>
                  <a:srgbClr val="C00000"/>
                </a:solidFill>
                <a:latin typeface="Times New Roman"/>
                <a:cs typeface="Times New Roman"/>
              </a:rPr>
              <a:t> </a:t>
            </a:r>
            <a:r>
              <a:rPr sz="3200" b="1" spc="5" dirty="0">
                <a:solidFill>
                  <a:srgbClr val="C00000"/>
                </a:solidFill>
                <a:latin typeface="Times New Roman"/>
                <a:cs typeface="Times New Roman"/>
              </a:rPr>
              <a:t>del</a:t>
            </a:r>
            <a:r>
              <a:rPr sz="3200" b="1" spc="-10" dirty="0">
                <a:solidFill>
                  <a:srgbClr val="C00000"/>
                </a:solidFill>
                <a:latin typeface="Times New Roman"/>
                <a:cs typeface="Times New Roman"/>
              </a:rPr>
              <a:t>i</a:t>
            </a:r>
            <a:r>
              <a:rPr sz="3200" b="1" spc="-5" dirty="0">
                <a:solidFill>
                  <a:srgbClr val="C00000"/>
                </a:solidFill>
                <a:latin typeface="Times New Roman"/>
                <a:cs typeface="Times New Roman"/>
              </a:rPr>
              <a:t>ve</a:t>
            </a:r>
            <a:r>
              <a:rPr sz="3200" b="1" dirty="0">
                <a:solidFill>
                  <a:srgbClr val="C00000"/>
                </a:solidFill>
                <a:latin typeface="Times New Roman"/>
                <a:cs typeface="Times New Roman"/>
              </a:rPr>
              <a:t>r</a:t>
            </a:r>
            <a:r>
              <a:rPr sz="3200" b="1" spc="-105" dirty="0">
                <a:solidFill>
                  <a:srgbClr val="C00000"/>
                </a:solidFill>
                <a:latin typeface="Times New Roman"/>
                <a:cs typeface="Times New Roman"/>
              </a:rPr>
              <a:t> </a:t>
            </a:r>
            <a:r>
              <a:rPr sz="3200" b="1" spc="100" dirty="0">
                <a:solidFill>
                  <a:srgbClr val="C00000"/>
                </a:solidFill>
                <a:latin typeface="Times New Roman"/>
                <a:cs typeface="Times New Roman"/>
              </a:rPr>
              <a:t>m</a:t>
            </a:r>
            <a:r>
              <a:rPr sz="3200" b="1" spc="45" dirty="0">
                <a:solidFill>
                  <a:srgbClr val="C00000"/>
                </a:solidFill>
                <a:latin typeface="Times New Roman"/>
                <a:cs typeface="Times New Roman"/>
              </a:rPr>
              <a:t>o</a:t>
            </a:r>
            <a:r>
              <a:rPr sz="3200" b="1" spc="5" dirty="0">
                <a:solidFill>
                  <a:srgbClr val="C00000"/>
                </a:solidFill>
                <a:latin typeface="Times New Roman"/>
                <a:cs typeface="Times New Roman"/>
              </a:rPr>
              <a:t>re</a:t>
            </a:r>
            <a:endParaRPr sz="3200">
              <a:latin typeface="Times New Roman"/>
              <a:cs typeface="Times New Roman"/>
            </a:endParaRPr>
          </a:p>
          <a:p>
            <a:pPr marL="12700">
              <a:lnSpc>
                <a:spcPct val="100000"/>
              </a:lnSpc>
            </a:pPr>
            <a:r>
              <a:rPr sz="3200" b="1" spc="-65" dirty="0">
                <a:solidFill>
                  <a:srgbClr val="C00000"/>
                </a:solidFill>
                <a:latin typeface="Times New Roman"/>
                <a:cs typeface="Times New Roman"/>
              </a:rPr>
              <a:t>qual</a:t>
            </a:r>
            <a:r>
              <a:rPr sz="3200" b="1" spc="-55" dirty="0">
                <a:solidFill>
                  <a:srgbClr val="C00000"/>
                </a:solidFill>
                <a:latin typeface="Times New Roman"/>
                <a:cs typeface="Times New Roman"/>
              </a:rPr>
              <a:t>i</a:t>
            </a:r>
            <a:r>
              <a:rPr sz="3200" b="1" spc="25" dirty="0">
                <a:solidFill>
                  <a:srgbClr val="C00000"/>
                </a:solidFill>
                <a:latin typeface="Times New Roman"/>
                <a:cs typeface="Times New Roman"/>
              </a:rPr>
              <a:t>ty</a:t>
            </a:r>
            <a:r>
              <a:rPr sz="3200" b="1" spc="-114" dirty="0">
                <a:solidFill>
                  <a:srgbClr val="C00000"/>
                </a:solidFill>
                <a:latin typeface="Times New Roman"/>
                <a:cs typeface="Times New Roman"/>
              </a:rPr>
              <a:t> </a:t>
            </a:r>
            <a:r>
              <a:rPr sz="3200" b="1" spc="25" dirty="0">
                <a:solidFill>
                  <a:srgbClr val="C00000"/>
                </a:solidFill>
                <a:latin typeface="Times New Roman"/>
                <a:cs typeface="Times New Roman"/>
              </a:rPr>
              <a:t>for</a:t>
            </a:r>
            <a:r>
              <a:rPr sz="3200" b="1" spc="-100" dirty="0">
                <a:solidFill>
                  <a:srgbClr val="C00000"/>
                </a:solidFill>
                <a:latin typeface="Times New Roman"/>
                <a:cs typeface="Times New Roman"/>
              </a:rPr>
              <a:t> </a:t>
            </a:r>
            <a:r>
              <a:rPr sz="3200" b="1" spc="80" dirty="0">
                <a:solidFill>
                  <a:srgbClr val="C00000"/>
                </a:solidFill>
                <a:latin typeface="Times New Roman"/>
                <a:cs typeface="Times New Roman"/>
              </a:rPr>
              <a:t>less</a:t>
            </a:r>
            <a:r>
              <a:rPr sz="3200" b="1" spc="-114" dirty="0">
                <a:solidFill>
                  <a:srgbClr val="C00000"/>
                </a:solidFill>
                <a:latin typeface="Times New Roman"/>
                <a:cs typeface="Times New Roman"/>
              </a:rPr>
              <a:t> </a:t>
            </a:r>
            <a:r>
              <a:rPr sz="3200" b="1" spc="35" dirty="0">
                <a:solidFill>
                  <a:srgbClr val="C00000"/>
                </a:solidFill>
                <a:latin typeface="Times New Roman"/>
                <a:cs typeface="Times New Roman"/>
              </a:rPr>
              <a:t>ressources</a:t>
            </a:r>
            <a:endParaRPr sz="3200">
              <a:latin typeface="Times New Roman"/>
              <a:cs typeface="Times New Roman"/>
            </a:endParaRPr>
          </a:p>
        </p:txBody>
      </p:sp>
    </p:spTree>
    <p:extLst>
      <p:ext uri="{BB962C8B-B14F-4D97-AF65-F5344CB8AC3E}">
        <p14:creationId xmlns:p14="http://schemas.microsoft.com/office/powerpoint/2010/main" val="12799271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38700" y="2343150"/>
            <a:ext cx="3190875" cy="371475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90600" y="2419350"/>
            <a:ext cx="3248025" cy="3648075"/>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364617" rIns="0" bIns="0" rtlCol="0">
            <a:spAutoFit/>
          </a:bodyPr>
          <a:lstStyle/>
          <a:p>
            <a:pPr marL="309880">
              <a:lnSpc>
                <a:spcPct val="100000"/>
              </a:lnSpc>
            </a:pPr>
            <a:r>
              <a:rPr spc="75" dirty="0"/>
              <a:t>New</a:t>
            </a:r>
            <a:r>
              <a:rPr spc="-140" dirty="0"/>
              <a:t> </a:t>
            </a:r>
            <a:r>
              <a:rPr spc="25" dirty="0"/>
              <a:t>realit</a:t>
            </a:r>
            <a:r>
              <a:rPr spc="30" dirty="0"/>
              <a:t>y</a:t>
            </a:r>
            <a:r>
              <a:rPr spc="-20" dirty="0">
                <a:latin typeface="Times New Roman"/>
                <a:cs typeface="Times New Roman"/>
              </a:rPr>
              <a:t>–</a:t>
            </a:r>
            <a:r>
              <a:rPr spc="-130" dirty="0">
                <a:latin typeface="Times New Roman"/>
                <a:cs typeface="Times New Roman"/>
              </a:rPr>
              <a:t> </a:t>
            </a:r>
            <a:r>
              <a:rPr spc="75" dirty="0"/>
              <a:t>New</a:t>
            </a:r>
            <a:r>
              <a:rPr spc="-145" dirty="0"/>
              <a:t> </a:t>
            </a:r>
            <a:r>
              <a:rPr spc="95" dirty="0"/>
              <a:t>welfare</a:t>
            </a:r>
          </a:p>
        </p:txBody>
      </p:sp>
      <p:sp>
        <p:nvSpPr>
          <p:cNvPr id="5" name="object 5"/>
          <p:cNvSpPr/>
          <p:nvPr/>
        </p:nvSpPr>
        <p:spPr>
          <a:xfrm>
            <a:off x="981075" y="2409825"/>
            <a:ext cx="3267075" cy="3781425"/>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877948" y="2583272"/>
            <a:ext cx="1330960" cy="228600"/>
          </a:xfrm>
          <a:prstGeom prst="rect">
            <a:avLst/>
          </a:prstGeom>
        </p:spPr>
        <p:txBody>
          <a:bodyPr vert="horz" wrap="square" lIns="0" tIns="0" rIns="0" bIns="0" rtlCol="0">
            <a:spAutoFit/>
          </a:bodyPr>
          <a:lstStyle/>
          <a:p>
            <a:pPr marL="12700">
              <a:lnSpc>
                <a:spcPct val="100000"/>
              </a:lnSpc>
            </a:pPr>
            <a:r>
              <a:rPr sz="1600" b="1" spc="-15" dirty="0">
                <a:latin typeface="Verdana"/>
                <a:cs typeface="Verdana"/>
              </a:rPr>
              <a:t>New re</a:t>
            </a:r>
            <a:r>
              <a:rPr sz="1600" b="1" spc="-10" dirty="0">
                <a:latin typeface="Verdana"/>
                <a:cs typeface="Verdana"/>
              </a:rPr>
              <a:t>al</a:t>
            </a:r>
            <a:r>
              <a:rPr sz="1600" b="1" spc="-20" dirty="0">
                <a:latin typeface="Verdana"/>
                <a:cs typeface="Verdana"/>
              </a:rPr>
              <a:t>i</a:t>
            </a:r>
            <a:r>
              <a:rPr sz="1600" b="1" spc="-10" dirty="0">
                <a:latin typeface="Verdana"/>
                <a:cs typeface="Verdana"/>
              </a:rPr>
              <a:t>ty</a:t>
            </a:r>
            <a:endParaRPr sz="1600">
              <a:latin typeface="Verdana"/>
              <a:cs typeface="Verdana"/>
            </a:endParaRPr>
          </a:p>
        </p:txBody>
      </p:sp>
      <p:sp>
        <p:nvSpPr>
          <p:cNvPr id="7" name="object 7"/>
          <p:cNvSpPr/>
          <p:nvPr/>
        </p:nvSpPr>
        <p:spPr>
          <a:xfrm>
            <a:off x="2324100" y="2847975"/>
            <a:ext cx="390525" cy="65722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485900" y="3381375"/>
            <a:ext cx="2143125" cy="8001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879854" y="3483946"/>
            <a:ext cx="1365885" cy="630555"/>
          </a:xfrm>
          <a:prstGeom prst="rect">
            <a:avLst/>
          </a:prstGeom>
        </p:spPr>
        <p:txBody>
          <a:bodyPr vert="horz" wrap="square" lIns="0" tIns="0" rIns="0" bIns="0" rtlCol="0">
            <a:spAutoFit/>
          </a:bodyPr>
          <a:lstStyle/>
          <a:p>
            <a:pPr marL="12700" marR="5080" indent="17780" algn="just">
              <a:lnSpc>
                <a:spcPct val="100000"/>
              </a:lnSpc>
            </a:pPr>
            <a:r>
              <a:rPr sz="1400" b="1" spc="-25" dirty="0">
                <a:solidFill>
                  <a:srgbClr val="FFFFFF"/>
                </a:solidFill>
                <a:latin typeface="Times New Roman"/>
                <a:cs typeface="Times New Roman"/>
              </a:rPr>
              <a:t>Premi</a:t>
            </a:r>
            <a:r>
              <a:rPr sz="1400" b="1" spc="50" dirty="0">
                <a:solidFill>
                  <a:srgbClr val="FFFFFF"/>
                </a:solidFill>
                <a:latin typeface="Times New Roman"/>
                <a:cs typeface="Times New Roman"/>
              </a:rPr>
              <a:t>ses</a:t>
            </a:r>
            <a:r>
              <a:rPr sz="1400" b="1" spc="-90" dirty="0">
                <a:solidFill>
                  <a:srgbClr val="FFFFFF"/>
                </a:solidFill>
                <a:latin typeface="Times New Roman"/>
                <a:cs typeface="Times New Roman"/>
              </a:rPr>
              <a:t> </a:t>
            </a:r>
            <a:r>
              <a:rPr sz="1400" b="1" spc="-15" dirty="0">
                <a:solidFill>
                  <a:srgbClr val="FFFFFF"/>
                </a:solidFill>
                <a:latin typeface="Times New Roman"/>
                <a:cs typeface="Times New Roman"/>
              </a:rPr>
              <a:t>c</a:t>
            </a:r>
            <a:r>
              <a:rPr sz="1400" b="1" spc="-20" dirty="0">
                <a:solidFill>
                  <a:srgbClr val="FFFFFF"/>
                </a:solidFill>
                <a:latin typeface="Times New Roman"/>
                <a:cs typeface="Times New Roman"/>
              </a:rPr>
              <a:t>a</a:t>
            </a:r>
            <a:r>
              <a:rPr sz="1400" b="1" spc="-10" dirty="0">
                <a:solidFill>
                  <a:srgbClr val="FFFFFF"/>
                </a:solidFill>
                <a:latin typeface="Times New Roman"/>
                <a:cs typeface="Times New Roman"/>
              </a:rPr>
              <a:t>us</a:t>
            </a:r>
            <a:r>
              <a:rPr sz="1400" b="1" spc="-15" dirty="0">
                <a:solidFill>
                  <a:srgbClr val="FFFFFF"/>
                </a:solidFill>
                <a:latin typeface="Times New Roman"/>
                <a:cs typeface="Times New Roman"/>
              </a:rPr>
              <a:t>i</a:t>
            </a:r>
            <a:r>
              <a:rPr sz="1400" b="1" spc="25" dirty="0">
                <a:solidFill>
                  <a:srgbClr val="FFFFFF"/>
                </a:solidFill>
                <a:latin typeface="Times New Roman"/>
                <a:cs typeface="Times New Roman"/>
              </a:rPr>
              <a:t>ng</a:t>
            </a:r>
            <a:r>
              <a:rPr sz="1400" b="1" spc="10" dirty="0">
                <a:solidFill>
                  <a:srgbClr val="FFFFFF"/>
                </a:solidFill>
                <a:latin typeface="Times New Roman"/>
                <a:cs typeface="Times New Roman"/>
              </a:rPr>
              <a:t> </a:t>
            </a:r>
            <a:r>
              <a:rPr sz="1400" b="1" spc="-25" dirty="0">
                <a:solidFill>
                  <a:srgbClr val="FFFFFF"/>
                </a:solidFill>
                <a:latin typeface="Times New Roman"/>
                <a:cs typeface="Times New Roman"/>
              </a:rPr>
              <a:t>a</a:t>
            </a:r>
            <a:r>
              <a:rPr sz="1400" b="1" spc="-55" dirty="0">
                <a:solidFill>
                  <a:srgbClr val="FFFFFF"/>
                </a:solidFill>
                <a:latin typeface="Times New Roman"/>
                <a:cs typeface="Times New Roman"/>
              </a:rPr>
              <a:t>j</a:t>
            </a:r>
            <a:r>
              <a:rPr sz="1400" b="1" spc="-95" dirty="0">
                <a:solidFill>
                  <a:srgbClr val="FFFFFF"/>
                </a:solidFill>
                <a:latin typeface="Times New Roman"/>
                <a:cs typeface="Times New Roman"/>
              </a:rPr>
              <a:t>u</a:t>
            </a:r>
            <a:r>
              <a:rPr sz="1400" b="1" spc="35" dirty="0">
                <a:solidFill>
                  <a:srgbClr val="FFFFFF"/>
                </a:solidFill>
                <a:latin typeface="Times New Roman"/>
                <a:cs typeface="Times New Roman"/>
              </a:rPr>
              <a:t>s</a:t>
            </a:r>
            <a:r>
              <a:rPr sz="1400" b="1" spc="25" dirty="0">
                <a:solidFill>
                  <a:srgbClr val="FFFFFF"/>
                </a:solidFill>
                <a:latin typeface="Times New Roman"/>
                <a:cs typeface="Times New Roman"/>
              </a:rPr>
              <a:t>tme</a:t>
            </a:r>
            <a:r>
              <a:rPr sz="1400" b="1" spc="10" dirty="0">
                <a:solidFill>
                  <a:srgbClr val="FFFFFF"/>
                </a:solidFill>
                <a:latin typeface="Times New Roman"/>
                <a:cs typeface="Times New Roman"/>
              </a:rPr>
              <a:t>n</a:t>
            </a:r>
            <a:r>
              <a:rPr sz="1400" b="1" spc="30" dirty="0">
                <a:solidFill>
                  <a:srgbClr val="FFFFFF"/>
                </a:solidFill>
                <a:latin typeface="Times New Roman"/>
                <a:cs typeface="Times New Roman"/>
              </a:rPr>
              <a:t>t</a:t>
            </a:r>
            <a:r>
              <a:rPr sz="1400" b="1" spc="40" dirty="0">
                <a:solidFill>
                  <a:srgbClr val="FFFFFF"/>
                </a:solidFill>
                <a:latin typeface="Times New Roman"/>
                <a:cs typeface="Times New Roman"/>
              </a:rPr>
              <a:t>s</a:t>
            </a:r>
            <a:r>
              <a:rPr sz="1400" b="1" spc="-40" dirty="0">
                <a:solidFill>
                  <a:srgbClr val="FFFFFF"/>
                </a:solidFill>
                <a:latin typeface="Times New Roman"/>
                <a:cs typeface="Times New Roman"/>
              </a:rPr>
              <a:t> </a:t>
            </a:r>
            <a:r>
              <a:rPr sz="1400" b="1" spc="-25" dirty="0">
                <a:solidFill>
                  <a:srgbClr val="FFFFFF"/>
                </a:solidFill>
                <a:latin typeface="Times New Roman"/>
                <a:cs typeface="Times New Roman"/>
              </a:rPr>
              <a:t>in</a:t>
            </a:r>
            <a:r>
              <a:rPr sz="1400" b="1" spc="-45" dirty="0">
                <a:solidFill>
                  <a:srgbClr val="FFFFFF"/>
                </a:solidFill>
                <a:latin typeface="Times New Roman"/>
                <a:cs typeface="Times New Roman"/>
              </a:rPr>
              <a:t> </a:t>
            </a:r>
            <a:r>
              <a:rPr sz="1400" b="1" spc="75" dirty="0">
                <a:solidFill>
                  <a:srgbClr val="FFFFFF"/>
                </a:solidFill>
                <a:latin typeface="Times New Roman"/>
                <a:cs typeface="Times New Roman"/>
              </a:rPr>
              <a:t>o</a:t>
            </a:r>
            <a:r>
              <a:rPr sz="1400" b="1" spc="-60" dirty="0">
                <a:solidFill>
                  <a:srgbClr val="FFFFFF"/>
                </a:solidFill>
                <a:latin typeface="Times New Roman"/>
                <a:cs typeface="Times New Roman"/>
              </a:rPr>
              <a:t>ur</a:t>
            </a:r>
            <a:r>
              <a:rPr sz="1400" b="1" spc="-30" dirty="0">
                <a:solidFill>
                  <a:srgbClr val="FFFFFF"/>
                </a:solidFill>
                <a:latin typeface="Times New Roman"/>
                <a:cs typeface="Times New Roman"/>
              </a:rPr>
              <a:t> </a:t>
            </a:r>
            <a:r>
              <a:rPr sz="1400" b="1" spc="50" dirty="0">
                <a:solidFill>
                  <a:srgbClr val="FFFFFF"/>
                </a:solidFill>
                <a:latin typeface="Times New Roman"/>
                <a:cs typeface="Times New Roman"/>
              </a:rPr>
              <a:t>wel</a:t>
            </a:r>
            <a:r>
              <a:rPr sz="1400" b="1" spc="25" dirty="0">
                <a:solidFill>
                  <a:srgbClr val="FFFFFF"/>
                </a:solidFill>
                <a:latin typeface="Times New Roman"/>
                <a:cs typeface="Times New Roman"/>
              </a:rPr>
              <a:t>f</a:t>
            </a:r>
            <a:r>
              <a:rPr sz="1400" b="1" spc="-25" dirty="0">
                <a:solidFill>
                  <a:srgbClr val="FFFFFF"/>
                </a:solidFill>
                <a:latin typeface="Times New Roman"/>
                <a:cs typeface="Times New Roman"/>
              </a:rPr>
              <a:t>a</a:t>
            </a:r>
            <a:r>
              <a:rPr sz="1400" b="1" dirty="0">
                <a:solidFill>
                  <a:srgbClr val="FFFFFF"/>
                </a:solidFill>
                <a:latin typeface="Times New Roman"/>
                <a:cs typeface="Times New Roman"/>
              </a:rPr>
              <a:t>r</a:t>
            </a:r>
            <a:r>
              <a:rPr sz="1400" b="1" spc="5" dirty="0">
                <a:solidFill>
                  <a:srgbClr val="FFFFFF"/>
                </a:solidFill>
                <a:latin typeface="Times New Roman"/>
                <a:cs typeface="Times New Roman"/>
              </a:rPr>
              <a:t>e</a:t>
            </a:r>
            <a:r>
              <a:rPr sz="1400" b="1" spc="-75" dirty="0">
                <a:solidFill>
                  <a:srgbClr val="FFFFFF"/>
                </a:solidFill>
                <a:latin typeface="Times New Roman"/>
                <a:cs typeface="Times New Roman"/>
              </a:rPr>
              <a:t> </a:t>
            </a:r>
            <a:r>
              <a:rPr sz="1400" b="1" spc="-25" dirty="0">
                <a:solidFill>
                  <a:srgbClr val="FFFFFF"/>
                </a:solidFill>
                <a:latin typeface="Times New Roman"/>
                <a:cs typeface="Times New Roman"/>
              </a:rPr>
              <a:t>a</a:t>
            </a:r>
            <a:r>
              <a:rPr sz="1400" b="1" spc="-5" dirty="0">
                <a:solidFill>
                  <a:srgbClr val="FFFFFF"/>
                </a:solidFill>
                <a:latin typeface="Times New Roman"/>
                <a:cs typeface="Times New Roman"/>
              </a:rPr>
              <a:t>ppro</a:t>
            </a:r>
            <a:r>
              <a:rPr sz="1400" b="1" spc="-25" dirty="0">
                <a:solidFill>
                  <a:srgbClr val="FFFFFF"/>
                </a:solidFill>
                <a:latin typeface="Times New Roman"/>
                <a:cs typeface="Times New Roman"/>
              </a:rPr>
              <a:t>a</a:t>
            </a:r>
            <a:r>
              <a:rPr sz="1400" b="1" spc="-15" dirty="0">
                <a:solidFill>
                  <a:srgbClr val="FFFFFF"/>
                </a:solidFill>
                <a:latin typeface="Times New Roman"/>
                <a:cs typeface="Times New Roman"/>
              </a:rPr>
              <a:t>ch</a:t>
            </a:r>
            <a:endParaRPr sz="1400">
              <a:latin typeface="Times New Roman"/>
              <a:cs typeface="Times New Roman"/>
            </a:endParaRPr>
          </a:p>
        </p:txBody>
      </p:sp>
      <p:sp>
        <p:nvSpPr>
          <p:cNvPr id="10" name="object 10"/>
          <p:cNvSpPr/>
          <p:nvPr/>
        </p:nvSpPr>
        <p:spPr>
          <a:xfrm>
            <a:off x="1314450" y="4057650"/>
            <a:ext cx="819150" cy="81915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990850" y="4057650"/>
            <a:ext cx="809625" cy="81915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4838700" y="2333625"/>
            <a:ext cx="3228975" cy="37338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6286500" y="2771775"/>
            <a:ext cx="390525" cy="7239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5410200" y="3343275"/>
            <a:ext cx="2152650" cy="1019175"/>
          </a:xfrm>
          <a:prstGeom prst="rect">
            <a:avLst/>
          </a:prstGeom>
          <a:blipFill>
            <a:blip r:embed="rId12" cstate="print"/>
            <a:stretch>
              <a:fillRect/>
            </a:stretch>
          </a:blipFill>
        </p:spPr>
        <p:txBody>
          <a:bodyPr wrap="square" lIns="0" tIns="0" rIns="0" bIns="0" rtlCol="0"/>
          <a:lstStyle/>
          <a:p>
            <a:endParaRPr/>
          </a:p>
        </p:txBody>
      </p:sp>
      <p:sp>
        <p:nvSpPr>
          <p:cNvPr id="15" name="object 15"/>
          <p:cNvSpPr txBox="1"/>
          <p:nvPr/>
        </p:nvSpPr>
        <p:spPr>
          <a:xfrm>
            <a:off x="2713989" y="4736662"/>
            <a:ext cx="1522095" cy="1327785"/>
          </a:xfrm>
          <a:prstGeom prst="rect">
            <a:avLst/>
          </a:prstGeom>
        </p:spPr>
        <p:txBody>
          <a:bodyPr vert="horz" wrap="square" lIns="0" tIns="0" rIns="0" bIns="0" rtlCol="0">
            <a:spAutoFit/>
          </a:bodyPr>
          <a:lstStyle/>
          <a:p>
            <a:pPr marL="368935" marR="28575">
              <a:lnSpc>
                <a:spcPct val="100000"/>
              </a:lnSpc>
            </a:pPr>
            <a:r>
              <a:rPr sz="1400" b="1" spc="-5" dirty="0">
                <a:latin typeface="Verdana"/>
                <a:cs typeface="Verdana"/>
              </a:rPr>
              <a:t>De</a:t>
            </a:r>
            <a:r>
              <a:rPr sz="1400" b="1" dirty="0">
                <a:latin typeface="Verdana"/>
                <a:cs typeface="Verdana"/>
              </a:rPr>
              <a:t>crea</a:t>
            </a:r>
            <a:r>
              <a:rPr sz="1400" b="1" spc="-5" dirty="0">
                <a:latin typeface="Verdana"/>
                <a:cs typeface="Verdana"/>
              </a:rPr>
              <a:t>s</a:t>
            </a:r>
            <a:r>
              <a:rPr sz="1400" b="1" dirty="0">
                <a:latin typeface="Verdana"/>
                <a:cs typeface="Verdana"/>
              </a:rPr>
              <a:t>ing ec</a:t>
            </a:r>
            <a:r>
              <a:rPr sz="1400" b="1" spc="-5" dirty="0">
                <a:latin typeface="Verdana"/>
                <a:cs typeface="Verdana"/>
              </a:rPr>
              <a:t>on</a:t>
            </a:r>
            <a:r>
              <a:rPr sz="1400" b="1" spc="-10" dirty="0">
                <a:latin typeface="Verdana"/>
                <a:cs typeface="Verdana"/>
              </a:rPr>
              <a:t>o</a:t>
            </a:r>
            <a:r>
              <a:rPr sz="1400" b="1" spc="-5" dirty="0">
                <a:latin typeface="Verdana"/>
                <a:cs typeface="Verdana"/>
              </a:rPr>
              <a:t>my</a:t>
            </a:r>
            <a:endParaRPr sz="1400">
              <a:latin typeface="Verdana"/>
              <a:cs typeface="Verdana"/>
            </a:endParaRPr>
          </a:p>
          <a:p>
            <a:pPr marL="12700" marR="5080">
              <a:lnSpc>
                <a:spcPct val="100000"/>
              </a:lnSpc>
              <a:spcBef>
                <a:spcPts val="445"/>
              </a:spcBef>
            </a:pPr>
            <a:r>
              <a:rPr sz="1400" b="1" dirty="0">
                <a:latin typeface="Verdana"/>
                <a:cs typeface="Verdana"/>
              </a:rPr>
              <a:t>New</a:t>
            </a:r>
            <a:r>
              <a:rPr sz="1400" b="1" spc="-25" dirty="0">
                <a:latin typeface="Verdana"/>
                <a:cs typeface="Verdana"/>
              </a:rPr>
              <a:t> </a:t>
            </a:r>
            <a:r>
              <a:rPr sz="1400" b="1" dirty="0">
                <a:latin typeface="Verdana"/>
                <a:cs typeface="Verdana"/>
              </a:rPr>
              <a:t>c</a:t>
            </a:r>
            <a:r>
              <a:rPr sz="1400" b="1" spc="-5" dirty="0">
                <a:latin typeface="Verdana"/>
                <a:cs typeface="Verdana"/>
              </a:rPr>
              <a:t>o</a:t>
            </a:r>
            <a:r>
              <a:rPr sz="1400" b="1" dirty="0">
                <a:latin typeface="Verdana"/>
                <a:cs typeface="Verdana"/>
              </a:rPr>
              <a:t>- </a:t>
            </a:r>
            <a:r>
              <a:rPr sz="1400" b="1" spc="-5" dirty="0">
                <a:latin typeface="Verdana"/>
                <a:cs typeface="Verdana"/>
              </a:rPr>
              <a:t>op</a:t>
            </a:r>
            <a:r>
              <a:rPr sz="1400" b="1" spc="5" dirty="0">
                <a:latin typeface="Verdana"/>
                <a:cs typeface="Verdana"/>
              </a:rPr>
              <a:t>e</a:t>
            </a:r>
            <a:r>
              <a:rPr sz="1400" b="1" dirty="0">
                <a:latin typeface="Verdana"/>
                <a:cs typeface="Verdana"/>
              </a:rPr>
              <a:t>ra</a:t>
            </a:r>
            <a:r>
              <a:rPr sz="1400" b="1" spc="-10" dirty="0">
                <a:latin typeface="Verdana"/>
                <a:cs typeface="Verdana"/>
              </a:rPr>
              <a:t>t</a:t>
            </a:r>
            <a:r>
              <a:rPr sz="1400" b="1" dirty="0">
                <a:latin typeface="Verdana"/>
                <a:cs typeface="Verdana"/>
              </a:rPr>
              <a:t>i</a:t>
            </a:r>
            <a:r>
              <a:rPr sz="1400" b="1" spc="-5" dirty="0">
                <a:latin typeface="Verdana"/>
                <a:cs typeface="Verdana"/>
              </a:rPr>
              <a:t>on</a:t>
            </a:r>
            <a:r>
              <a:rPr sz="1400" b="1" dirty="0">
                <a:latin typeface="Verdana"/>
                <a:cs typeface="Verdana"/>
              </a:rPr>
              <a:t>s</a:t>
            </a:r>
            <a:r>
              <a:rPr sz="1400" b="1" spc="-35" dirty="0">
                <a:latin typeface="Verdana"/>
                <a:cs typeface="Verdana"/>
              </a:rPr>
              <a:t> </a:t>
            </a:r>
            <a:r>
              <a:rPr sz="1400" b="1" dirty="0">
                <a:latin typeface="Verdana"/>
                <a:cs typeface="Verdana"/>
              </a:rPr>
              <a:t>a</a:t>
            </a:r>
            <a:r>
              <a:rPr sz="1400" b="1" spc="-10" dirty="0">
                <a:latin typeface="Verdana"/>
                <a:cs typeface="Verdana"/>
              </a:rPr>
              <a:t>n</a:t>
            </a:r>
            <a:r>
              <a:rPr sz="1400" b="1" dirty="0">
                <a:latin typeface="Verdana"/>
                <a:cs typeface="Verdana"/>
              </a:rPr>
              <a:t>d res</a:t>
            </a:r>
            <a:r>
              <a:rPr sz="1400" b="1" spc="-10" dirty="0">
                <a:latin typeface="Verdana"/>
                <a:cs typeface="Verdana"/>
              </a:rPr>
              <a:t>o</a:t>
            </a:r>
            <a:r>
              <a:rPr sz="1400" b="1" spc="-5" dirty="0">
                <a:latin typeface="Verdana"/>
                <a:cs typeface="Verdana"/>
              </a:rPr>
              <a:t>u</a:t>
            </a:r>
            <a:r>
              <a:rPr sz="1400" b="1" spc="-10" dirty="0">
                <a:latin typeface="Verdana"/>
                <a:cs typeface="Verdana"/>
              </a:rPr>
              <a:t>r</a:t>
            </a:r>
            <a:r>
              <a:rPr sz="1400" b="1" spc="-5" dirty="0">
                <a:latin typeface="Verdana"/>
                <a:cs typeface="Verdana"/>
              </a:rPr>
              <a:t>ce d</a:t>
            </a:r>
            <a:r>
              <a:rPr sz="1400" b="1" spc="5" dirty="0">
                <a:latin typeface="Verdana"/>
                <a:cs typeface="Verdana"/>
              </a:rPr>
              <a:t>e</a:t>
            </a:r>
            <a:r>
              <a:rPr sz="1400" b="1" dirty="0">
                <a:latin typeface="Verdana"/>
                <a:cs typeface="Verdana"/>
              </a:rPr>
              <a:t>velo</a:t>
            </a:r>
            <a:r>
              <a:rPr sz="1400" b="1" spc="-15" dirty="0">
                <a:latin typeface="Verdana"/>
                <a:cs typeface="Verdana"/>
              </a:rPr>
              <a:t>p</a:t>
            </a:r>
            <a:r>
              <a:rPr sz="1400" b="1" spc="-5" dirty="0">
                <a:latin typeface="Verdana"/>
                <a:cs typeface="Verdana"/>
              </a:rPr>
              <a:t>m</a:t>
            </a:r>
            <a:r>
              <a:rPr sz="1400" b="1" dirty="0">
                <a:latin typeface="Verdana"/>
                <a:cs typeface="Verdana"/>
              </a:rPr>
              <a:t>e</a:t>
            </a:r>
            <a:r>
              <a:rPr sz="1400" b="1" spc="-5" dirty="0">
                <a:latin typeface="Verdana"/>
                <a:cs typeface="Verdana"/>
              </a:rPr>
              <a:t>nt</a:t>
            </a:r>
            <a:endParaRPr sz="1400">
              <a:latin typeface="Verdana"/>
              <a:cs typeface="Verdana"/>
            </a:endParaRPr>
          </a:p>
        </p:txBody>
      </p:sp>
      <p:sp>
        <p:nvSpPr>
          <p:cNvPr id="16" name="object 16"/>
          <p:cNvSpPr txBox="1"/>
          <p:nvPr/>
        </p:nvSpPr>
        <p:spPr>
          <a:xfrm>
            <a:off x="1115060" y="4856806"/>
            <a:ext cx="1463040" cy="1057910"/>
          </a:xfrm>
          <a:prstGeom prst="rect">
            <a:avLst/>
          </a:prstGeom>
        </p:spPr>
        <p:txBody>
          <a:bodyPr vert="horz" wrap="square" lIns="0" tIns="0" rIns="0" bIns="0" rtlCol="0">
            <a:spAutoFit/>
          </a:bodyPr>
          <a:lstStyle/>
          <a:p>
            <a:pPr marL="12700" marR="5080" indent="-635" algn="ctr">
              <a:lnSpc>
                <a:spcPct val="100000"/>
              </a:lnSpc>
            </a:pPr>
            <a:r>
              <a:rPr sz="1400" b="1" dirty="0">
                <a:latin typeface="Verdana"/>
                <a:cs typeface="Verdana"/>
              </a:rPr>
              <a:t>I</a:t>
            </a:r>
            <a:r>
              <a:rPr sz="1400" b="1" spc="-10" dirty="0">
                <a:latin typeface="Verdana"/>
                <a:cs typeface="Verdana"/>
              </a:rPr>
              <a:t>n</a:t>
            </a:r>
            <a:r>
              <a:rPr sz="1400" b="1" spc="-5" dirty="0">
                <a:latin typeface="Verdana"/>
                <a:cs typeface="Verdana"/>
              </a:rPr>
              <a:t>crea</a:t>
            </a:r>
            <a:r>
              <a:rPr sz="1400" b="1" spc="-10" dirty="0">
                <a:latin typeface="Verdana"/>
                <a:cs typeface="Verdana"/>
              </a:rPr>
              <a:t>s</a:t>
            </a:r>
            <a:r>
              <a:rPr sz="1400" b="1" dirty="0">
                <a:latin typeface="Verdana"/>
                <a:cs typeface="Verdana"/>
              </a:rPr>
              <a:t>ed </a:t>
            </a:r>
            <a:r>
              <a:rPr sz="1400" b="1" spc="-5" dirty="0">
                <a:latin typeface="Verdana"/>
                <a:cs typeface="Verdana"/>
              </a:rPr>
              <a:t>d</a:t>
            </a:r>
            <a:r>
              <a:rPr sz="1400" b="1" spc="5" dirty="0">
                <a:latin typeface="Verdana"/>
                <a:cs typeface="Verdana"/>
              </a:rPr>
              <a:t>e</a:t>
            </a:r>
            <a:r>
              <a:rPr sz="1400" b="1" spc="-5" dirty="0">
                <a:latin typeface="Verdana"/>
                <a:cs typeface="Verdana"/>
              </a:rPr>
              <a:t>mand</a:t>
            </a:r>
            <a:r>
              <a:rPr sz="1400" b="1" dirty="0">
                <a:latin typeface="Verdana"/>
                <a:cs typeface="Verdana"/>
              </a:rPr>
              <a:t>s</a:t>
            </a:r>
            <a:r>
              <a:rPr sz="1400" b="1" spc="-50" dirty="0">
                <a:latin typeface="Verdana"/>
                <a:cs typeface="Verdana"/>
              </a:rPr>
              <a:t> </a:t>
            </a:r>
            <a:r>
              <a:rPr sz="1400" b="1" spc="-5" dirty="0">
                <a:latin typeface="Verdana"/>
                <a:cs typeface="Verdana"/>
              </a:rPr>
              <a:t>f</a:t>
            </a:r>
            <a:r>
              <a:rPr sz="1400" b="1" dirty="0">
                <a:latin typeface="Verdana"/>
                <a:cs typeface="Verdana"/>
              </a:rPr>
              <a:t>r</a:t>
            </a:r>
            <a:r>
              <a:rPr sz="1400" b="1" spc="-10" dirty="0">
                <a:latin typeface="Verdana"/>
                <a:cs typeface="Verdana"/>
              </a:rPr>
              <a:t>o</a:t>
            </a:r>
            <a:r>
              <a:rPr sz="1400" b="1" dirty="0">
                <a:latin typeface="Verdana"/>
                <a:cs typeface="Verdana"/>
              </a:rPr>
              <a:t>m </a:t>
            </a:r>
            <a:r>
              <a:rPr sz="1400" b="1" spc="-5" dirty="0">
                <a:latin typeface="Verdana"/>
                <a:cs typeface="Verdana"/>
              </a:rPr>
              <a:t>citizens</a:t>
            </a:r>
            <a:r>
              <a:rPr sz="1400" b="1" dirty="0">
                <a:latin typeface="Verdana"/>
                <a:cs typeface="Verdana"/>
              </a:rPr>
              <a:t>, </a:t>
            </a:r>
            <a:r>
              <a:rPr sz="1400" b="1" spc="-5" dirty="0">
                <a:latin typeface="Verdana"/>
                <a:cs typeface="Verdana"/>
              </a:rPr>
              <a:t>governm</a:t>
            </a:r>
            <a:r>
              <a:rPr sz="1400" b="1" dirty="0">
                <a:latin typeface="Verdana"/>
                <a:cs typeface="Verdana"/>
              </a:rPr>
              <a:t>e</a:t>
            </a:r>
            <a:r>
              <a:rPr sz="1400" b="1" spc="-5" dirty="0">
                <a:latin typeface="Verdana"/>
                <a:cs typeface="Verdana"/>
              </a:rPr>
              <a:t>nt</a:t>
            </a:r>
            <a:r>
              <a:rPr sz="1400" b="1" dirty="0">
                <a:latin typeface="Verdana"/>
                <a:cs typeface="Verdana"/>
              </a:rPr>
              <a:t>, etc.</a:t>
            </a:r>
            <a:endParaRPr sz="1400">
              <a:latin typeface="Verdana"/>
              <a:cs typeface="Verdana"/>
            </a:endParaRPr>
          </a:p>
        </p:txBody>
      </p:sp>
      <p:sp>
        <p:nvSpPr>
          <p:cNvPr id="17" name="object 17"/>
          <p:cNvSpPr txBox="1"/>
          <p:nvPr/>
        </p:nvSpPr>
        <p:spPr>
          <a:xfrm>
            <a:off x="5834253" y="2510121"/>
            <a:ext cx="1456690" cy="228600"/>
          </a:xfrm>
          <a:prstGeom prst="rect">
            <a:avLst/>
          </a:prstGeom>
        </p:spPr>
        <p:txBody>
          <a:bodyPr vert="horz" wrap="square" lIns="0" tIns="0" rIns="0" bIns="0" rtlCol="0">
            <a:spAutoFit/>
          </a:bodyPr>
          <a:lstStyle/>
          <a:p>
            <a:pPr marL="12700">
              <a:lnSpc>
                <a:spcPct val="100000"/>
              </a:lnSpc>
            </a:pPr>
            <a:r>
              <a:rPr sz="1600" b="1" spc="-15" dirty="0">
                <a:latin typeface="Verdana"/>
                <a:cs typeface="Verdana"/>
              </a:rPr>
              <a:t>New</a:t>
            </a:r>
            <a:r>
              <a:rPr sz="1600" b="1" spc="-20" dirty="0">
                <a:latin typeface="Verdana"/>
                <a:cs typeface="Verdana"/>
              </a:rPr>
              <a:t> </a:t>
            </a:r>
            <a:r>
              <a:rPr sz="1600" b="1" spc="-30" dirty="0">
                <a:latin typeface="Verdana"/>
                <a:cs typeface="Verdana"/>
              </a:rPr>
              <a:t>w</a:t>
            </a:r>
            <a:r>
              <a:rPr sz="1600" b="1" spc="-20" dirty="0">
                <a:latin typeface="Verdana"/>
                <a:cs typeface="Verdana"/>
              </a:rPr>
              <a:t>el</a:t>
            </a:r>
            <a:r>
              <a:rPr sz="1600" b="1" spc="-15" dirty="0">
                <a:latin typeface="Verdana"/>
                <a:cs typeface="Verdana"/>
              </a:rPr>
              <a:t>fare</a:t>
            </a:r>
            <a:endParaRPr sz="1600">
              <a:latin typeface="Verdana"/>
              <a:cs typeface="Verdana"/>
            </a:endParaRPr>
          </a:p>
        </p:txBody>
      </p:sp>
      <p:sp>
        <p:nvSpPr>
          <p:cNvPr id="18" name="object 18"/>
          <p:cNvSpPr txBox="1"/>
          <p:nvPr/>
        </p:nvSpPr>
        <p:spPr>
          <a:xfrm>
            <a:off x="5531611" y="3441262"/>
            <a:ext cx="1918970" cy="843915"/>
          </a:xfrm>
          <a:prstGeom prst="rect">
            <a:avLst/>
          </a:prstGeom>
        </p:spPr>
        <p:txBody>
          <a:bodyPr vert="horz" wrap="square" lIns="0" tIns="0" rIns="0" bIns="0" rtlCol="0">
            <a:spAutoFit/>
          </a:bodyPr>
          <a:lstStyle/>
          <a:p>
            <a:pPr marL="12700" marR="5080" algn="ctr">
              <a:lnSpc>
                <a:spcPct val="100000"/>
              </a:lnSpc>
            </a:pPr>
            <a:r>
              <a:rPr sz="1400" b="1" spc="-10" dirty="0">
                <a:latin typeface="Verdana"/>
                <a:cs typeface="Verdana"/>
              </a:rPr>
              <a:t>O</a:t>
            </a:r>
            <a:r>
              <a:rPr sz="1400" b="1" dirty="0">
                <a:latin typeface="Verdana"/>
                <a:cs typeface="Verdana"/>
              </a:rPr>
              <a:t>d</a:t>
            </a:r>
            <a:r>
              <a:rPr sz="1400" b="1" spc="5" dirty="0">
                <a:latin typeface="Verdana"/>
                <a:cs typeface="Verdana"/>
              </a:rPr>
              <a:t>e</a:t>
            </a:r>
            <a:r>
              <a:rPr sz="1400" b="1" dirty="0">
                <a:latin typeface="Verdana"/>
                <a:cs typeface="Verdana"/>
              </a:rPr>
              <a:t>n</a:t>
            </a:r>
            <a:r>
              <a:rPr sz="1400" b="1" spc="-10" dirty="0">
                <a:latin typeface="Verdana"/>
                <a:cs typeface="Verdana"/>
              </a:rPr>
              <a:t>s</a:t>
            </a:r>
            <a:r>
              <a:rPr sz="1400" b="1" dirty="0">
                <a:latin typeface="Verdana"/>
                <a:cs typeface="Verdana"/>
              </a:rPr>
              <a:t>e’s</a:t>
            </a:r>
            <a:r>
              <a:rPr sz="1400" b="1" spc="-60" dirty="0">
                <a:latin typeface="Verdana"/>
                <a:cs typeface="Verdana"/>
              </a:rPr>
              <a:t> </a:t>
            </a:r>
            <a:r>
              <a:rPr sz="1400" b="1" dirty="0">
                <a:latin typeface="Verdana"/>
                <a:cs typeface="Verdana"/>
              </a:rPr>
              <a:t>appro</a:t>
            </a:r>
            <a:r>
              <a:rPr sz="1400" b="1" spc="-5" dirty="0">
                <a:latin typeface="Verdana"/>
                <a:cs typeface="Verdana"/>
              </a:rPr>
              <a:t>ach t</a:t>
            </a:r>
            <a:r>
              <a:rPr sz="1400" b="1" dirty="0">
                <a:latin typeface="Verdana"/>
                <a:cs typeface="Verdana"/>
              </a:rPr>
              <a:t>o</a:t>
            </a:r>
            <a:r>
              <a:rPr sz="1400" b="1" spc="-15" dirty="0">
                <a:latin typeface="Verdana"/>
                <a:cs typeface="Verdana"/>
              </a:rPr>
              <a:t> </a:t>
            </a:r>
            <a:r>
              <a:rPr sz="1400" b="1" spc="-5" dirty="0">
                <a:latin typeface="Verdana"/>
                <a:cs typeface="Verdana"/>
              </a:rPr>
              <a:t>th</a:t>
            </a:r>
            <a:r>
              <a:rPr sz="1400" b="1" dirty="0">
                <a:latin typeface="Verdana"/>
                <a:cs typeface="Verdana"/>
              </a:rPr>
              <a:t>e</a:t>
            </a:r>
            <a:r>
              <a:rPr sz="1400" b="1" spc="-15" dirty="0">
                <a:latin typeface="Verdana"/>
                <a:cs typeface="Verdana"/>
              </a:rPr>
              <a:t> </a:t>
            </a:r>
            <a:r>
              <a:rPr sz="1400" b="1" spc="-5" dirty="0">
                <a:latin typeface="Verdana"/>
                <a:cs typeface="Verdana"/>
              </a:rPr>
              <a:t>ne</a:t>
            </a:r>
            <a:r>
              <a:rPr sz="1400" b="1" dirty="0">
                <a:latin typeface="Verdana"/>
                <a:cs typeface="Verdana"/>
              </a:rPr>
              <a:t>w</a:t>
            </a:r>
            <a:r>
              <a:rPr sz="1400" b="1" spc="-10" dirty="0">
                <a:latin typeface="Verdana"/>
                <a:cs typeface="Verdana"/>
              </a:rPr>
              <a:t> </a:t>
            </a:r>
            <a:r>
              <a:rPr sz="1400" b="1" dirty="0">
                <a:latin typeface="Verdana"/>
                <a:cs typeface="Verdana"/>
              </a:rPr>
              <a:t>reali</a:t>
            </a:r>
            <a:r>
              <a:rPr sz="1400" b="1" spc="-5" dirty="0">
                <a:latin typeface="Verdana"/>
                <a:cs typeface="Verdana"/>
              </a:rPr>
              <a:t>t</a:t>
            </a:r>
            <a:r>
              <a:rPr sz="1400" b="1" dirty="0">
                <a:latin typeface="Verdana"/>
                <a:cs typeface="Verdana"/>
              </a:rPr>
              <a:t>y </a:t>
            </a:r>
            <a:r>
              <a:rPr sz="1400" b="1" spc="-5" dirty="0">
                <a:latin typeface="Verdana"/>
                <a:cs typeface="Verdana"/>
              </a:rPr>
              <a:t>m</a:t>
            </a:r>
            <a:r>
              <a:rPr sz="1400" b="1" dirty="0">
                <a:latin typeface="Verdana"/>
                <a:cs typeface="Verdana"/>
              </a:rPr>
              <a:t>eeti</a:t>
            </a:r>
            <a:r>
              <a:rPr sz="1400" b="1" spc="-5" dirty="0">
                <a:latin typeface="Verdana"/>
                <a:cs typeface="Verdana"/>
              </a:rPr>
              <a:t>n</a:t>
            </a:r>
            <a:r>
              <a:rPr sz="1400" b="1" dirty="0">
                <a:latin typeface="Verdana"/>
                <a:cs typeface="Verdana"/>
              </a:rPr>
              <a:t>g</a:t>
            </a:r>
            <a:r>
              <a:rPr sz="1400" b="1" spc="-45" dirty="0">
                <a:latin typeface="Verdana"/>
                <a:cs typeface="Verdana"/>
              </a:rPr>
              <a:t> </a:t>
            </a:r>
            <a:r>
              <a:rPr sz="1400" b="1" spc="-5" dirty="0">
                <a:latin typeface="Verdana"/>
                <a:cs typeface="Verdana"/>
              </a:rPr>
              <a:t>th</a:t>
            </a:r>
            <a:r>
              <a:rPr sz="1400" b="1" dirty="0">
                <a:latin typeface="Verdana"/>
                <a:cs typeface="Verdana"/>
              </a:rPr>
              <a:t>e</a:t>
            </a:r>
            <a:r>
              <a:rPr sz="1400" b="1" spc="-15" dirty="0">
                <a:latin typeface="Verdana"/>
                <a:cs typeface="Verdana"/>
              </a:rPr>
              <a:t> </a:t>
            </a:r>
            <a:r>
              <a:rPr sz="1400" b="1" spc="-5" dirty="0">
                <a:latin typeface="Verdana"/>
                <a:cs typeface="Verdana"/>
              </a:rPr>
              <a:t>public s</a:t>
            </a:r>
            <a:r>
              <a:rPr sz="1400" b="1" dirty="0">
                <a:latin typeface="Verdana"/>
                <a:cs typeface="Verdana"/>
              </a:rPr>
              <a:t>ec</a:t>
            </a:r>
            <a:r>
              <a:rPr sz="1400" b="1" spc="-5" dirty="0">
                <a:latin typeface="Verdana"/>
                <a:cs typeface="Verdana"/>
              </a:rPr>
              <a:t>to</a:t>
            </a:r>
            <a:r>
              <a:rPr sz="1400" b="1" dirty="0">
                <a:latin typeface="Verdana"/>
                <a:cs typeface="Verdana"/>
              </a:rPr>
              <a:t>r</a:t>
            </a:r>
            <a:endParaRPr sz="1400">
              <a:latin typeface="Verdana"/>
              <a:cs typeface="Verdana"/>
            </a:endParaRPr>
          </a:p>
        </p:txBody>
      </p:sp>
      <p:sp>
        <p:nvSpPr>
          <p:cNvPr id="19" name="object 19"/>
          <p:cNvSpPr txBox="1"/>
          <p:nvPr/>
        </p:nvSpPr>
        <p:spPr>
          <a:xfrm>
            <a:off x="5524880" y="5083374"/>
            <a:ext cx="2129790" cy="631190"/>
          </a:xfrm>
          <a:prstGeom prst="rect">
            <a:avLst/>
          </a:prstGeom>
        </p:spPr>
        <p:txBody>
          <a:bodyPr vert="horz" wrap="square" lIns="0" tIns="0" rIns="0" bIns="0" rtlCol="0">
            <a:spAutoFit/>
          </a:bodyPr>
          <a:lstStyle/>
          <a:p>
            <a:pPr marL="169545" indent="-156845">
              <a:lnSpc>
                <a:spcPct val="100000"/>
              </a:lnSpc>
              <a:buFont typeface="Verdana"/>
              <a:buChar char="•"/>
              <a:tabLst>
                <a:tab pos="170180" algn="l"/>
              </a:tabLst>
            </a:pPr>
            <a:r>
              <a:rPr sz="1400" b="1" dirty="0">
                <a:latin typeface="Verdana"/>
                <a:cs typeface="Verdana"/>
              </a:rPr>
              <a:t>C</a:t>
            </a:r>
            <a:r>
              <a:rPr sz="1400" b="1" spc="-10" dirty="0">
                <a:latin typeface="Verdana"/>
                <a:cs typeface="Verdana"/>
              </a:rPr>
              <a:t>o</a:t>
            </a:r>
            <a:r>
              <a:rPr sz="1400" b="1" spc="-5" dirty="0">
                <a:latin typeface="Verdana"/>
                <a:cs typeface="Verdana"/>
              </a:rPr>
              <a:t>-opera</a:t>
            </a:r>
            <a:r>
              <a:rPr sz="1400" b="1" spc="-10" dirty="0">
                <a:latin typeface="Verdana"/>
                <a:cs typeface="Verdana"/>
              </a:rPr>
              <a:t>t</a:t>
            </a:r>
            <a:r>
              <a:rPr sz="1400" b="1" dirty="0">
                <a:latin typeface="Verdana"/>
                <a:cs typeface="Verdana"/>
              </a:rPr>
              <a:t>i</a:t>
            </a:r>
            <a:r>
              <a:rPr sz="1400" b="1" spc="-10" dirty="0">
                <a:latin typeface="Verdana"/>
                <a:cs typeface="Verdana"/>
              </a:rPr>
              <a:t>o</a:t>
            </a:r>
            <a:r>
              <a:rPr sz="1400" b="1" dirty="0">
                <a:latin typeface="Verdana"/>
                <a:cs typeface="Verdana"/>
              </a:rPr>
              <a:t>n</a:t>
            </a:r>
            <a:endParaRPr sz="1400">
              <a:latin typeface="Verdana"/>
              <a:cs typeface="Verdana"/>
            </a:endParaRPr>
          </a:p>
          <a:p>
            <a:pPr marL="169545" indent="-156845">
              <a:lnSpc>
                <a:spcPct val="100000"/>
              </a:lnSpc>
              <a:buFont typeface="Verdana"/>
              <a:buChar char="•"/>
              <a:tabLst>
                <a:tab pos="170180" algn="l"/>
              </a:tabLst>
            </a:pPr>
            <a:r>
              <a:rPr sz="1400" b="1" dirty="0">
                <a:latin typeface="Verdana"/>
                <a:cs typeface="Verdana"/>
              </a:rPr>
              <a:t>Preven</a:t>
            </a:r>
            <a:r>
              <a:rPr sz="1400" b="1" spc="-5" dirty="0">
                <a:latin typeface="Verdana"/>
                <a:cs typeface="Verdana"/>
              </a:rPr>
              <a:t>t</a:t>
            </a:r>
            <a:r>
              <a:rPr sz="1400" b="1" dirty="0">
                <a:latin typeface="Verdana"/>
                <a:cs typeface="Verdana"/>
              </a:rPr>
              <a:t>a</a:t>
            </a:r>
            <a:r>
              <a:rPr sz="1400" b="1" spc="-5" dirty="0">
                <a:latin typeface="Verdana"/>
                <a:cs typeface="Verdana"/>
              </a:rPr>
              <a:t>t</a:t>
            </a:r>
            <a:r>
              <a:rPr sz="1400" b="1" dirty="0">
                <a:latin typeface="Verdana"/>
                <a:cs typeface="Verdana"/>
              </a:rPr>
              <a:t>ive</a:t>
            </a:r>
            <a:r>
              <a:rPr sz="1400" b="1" spc="-30" dirty="0">
                <a:latin typeface="Verdana"/>
                <a:cs typeface="Verdana"/>
              </a:rPr>
              <a:t> </a:t>
            </a:r>
            <a:r>
              <a:rPr sz="1400" b="1" dirty="0">
                <a:latin typeface="Verdana"/>
                <a:cs typeface="Verdana"/>
              </a:rPr>
              <a:t>acti</a:t>
            </a:r>
            <a:r>
              <a:rPr sz="1400" b="1" spc="-10" dirty="0">
                <a:latin typeface="Verdana"/>
                <a:cs typeface="Verdana"/>
              </a:rPr>
              <a:t>o</a:t>
            </a:r>
            <a:r>
              <a:rPr sz="1400" b="1" dirty="0">
                <a:latin typeface="Verdana"/>
                <a:cs typeface="Verdana"/>
              </a:rPr>
              <a:t>n</a:t>
            </a:r>
            <a:endParaRPr sz="1400">
              <a:latin typeface="Verdana"/>
              <a:cs typeface="Verdana"/>
            </a:endParaRPr>
          </a:p>
          <a:p>
            <a:pPr marL="169545" indent="-156845">
              <a:lnSpc>
                <a:spcPct val="100000"/>
              </a:lnSpc>
              <a:buFont typeface="Verdana"/>
              <a:buChar char="•"/>
              <a:tabLst>
                <a:tab pos="170180" algn="l"/>
              </a:tabLst>
            </a:pPr>
            <a:r>
              <a:rPr sz="1400" b="1" dirty="0">
                <a:latin typeface="Verdana"/>
                <a:cs typeface="Verdana"/>
              </a:rPr>
              <a:t>Communi</a:t>
            </a:r>
            <a:r>
              <a:rPr sz="1400" b="1" spc="-10" dirty="0">
                <a:latin typeface="Verdana"/>
                <a:cs typeface="Verdana"/>
              </a:rPr>
              <a:t>t</a:t>
            </a:r>
            <a:r>
              <a:rPr sz="1400" b="1" dirty="0">
                <a:latin typeface="Verdana"/>
                <a:cs typeface="Verdana"/>
              </a:rPr>
              <a:t>y</a:t>
            </a:r>
            <a:endParaRPr sz="1400">
              <a:latin typeface="Verdana"/>
              <a:cs typeface="Verdana"/>
            </a:endParaRPr>
          </a:p>
        </p:txBody>
      </p:sp>
      <p:sp>
        <p:nvSpPr>
          <p:cNvPr id="20" name="object 20"/>
          <p:cNvSpPr/>
          <p:nvPr/>
        </p:nvSpPr>
        <p:spPr>
          <a:xfrm>
            <a:off x="6286500" y="4381500"/>
            <a:ext cx="390525" cy="800100"/>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0" y="6045263"/>
            <a:ext cx="1262697" cy="812734"/>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8244458" y="5924614"/>
            <a:ext cx="780287" cy="869391"/>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2476500" y="4076700"/>
            <a:ext cx="600075" cy="1200150"/>
          </a:xfrm>
          <a:prstGeom prst="rect">
            <a:avLst/>
          </a:prstGeom>
          <a:blipFill>
            <a:blip r:embed="rId1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409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695944" cy="142646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047485" y="859282"/>
            <a:ext cx="2876550" cy="714375"/>
          </a:xfrm>
          <a:custGeom>
            <a:avLst/>
            <a:gdLst/>
            <a:ahLst/>
            <a:cxnLst/>
            <a:rect l="l" t="t" r="r" b="b"/>
            <a:pathLst>
              <a:path w="2876550" h="714375">
                <a:moveTo>
                  <a:pt x="2876422" y="0"/>
                </a:moveTo>
                <a:lnTo>
                  <a:pt x="2869945" y="0"/>
                </a:lnTo>
                <a:lnTo>
                  <a:pt x="2748788" y="20065"/>
                </a:lnTo>
                <a:lnTo>
                  <a:pt x="2625470" y="42290"/>
                </a:lnTo>
                <a:lnTo>
                  <a:pt x="2370455" y="91439"/>
                </a:lnTo>
                <a:lnTo>
                  <a:pt x="2102485" y="149478"/>
                </a:lnTo>
                <a:lnTo>
                  <a:pt x="1821941" y="216407"/>
                </a:lnTo>
                <a:lnTo>
                  <a:pt x="1564639" y="281050"/>
                </a:lnTo>
                <a:lnTo>
                  <a:pt x="841883" y="443991"/>
                </a:lnTo>
                <a:lnTo>
                  <a:pt x="620775" y="488568"/>
                </a:lnTo>
                <a:lnTo>
                  <a:pt x="199771" y="566673"/>
                </a:lnTo>
                <a:lnTo>
                  <a:pt x="0" y="600201"/>
                </a:lnTo>
                <a:lnTo>
                  <a:pt x="138175" y="620267"/>
                </a:lnTo>
                <a:lnTo>
                  <a:pt x="270001" y="638047"/>
                </a:lnTo>
                <a:lnTo>
                  <a:pt x="397510" y="653668"/>
                </a:lnTo>
                <a:lnTo>
                  <a:pt x="644143" y="680465"/>
                </a:lnTo>
                <a:lnTo>
                  <a:pt x="873760" y="698372"/>
                </a:lnTo>
                <a:lnTo>
                  <a:pt x="984249" y="705103"/>
                </a:lnTo>
                <a:lnTo>
                  <a:pt x="1092708" y="709548"/>
                </a:lnTo>
                <a:lnTo>
                  <a:pt x="1296796" y="713993"/>
                </a:lnTo>
                <a:lnTo>
                  <a:pt x="1394587" y="713993"/>
                </a:lnTo>
                <a:lnTo>
                  <a:pt x="1583816" y="709548"/>
                </a:lnTo>
                <a:lnTo>
                  <a:pt x="1673097" y="705103"/>
                </a:lnTo>
                <a:lnTo>
                  <a:pt x="1843150" y="691641"/>
                </a:lnTo>
                <a:lnTo>
                  <a:pt x="1926082" y="682751"/>
                </a:lnTo>
                <a:lnTo>
                  <a:pt x="2083435" y="660400"/>
                </a:lnTo>
                <a:lnTo>
                  <a:pt x="2232152" y="633602"/>
                </a:lnTo>
                <a:lnTo>
                  <a:pt x="2372487" y="602360"/>
                </a:lnTo>
                <a:lnTo>
                  <a:pt x="2440559" y="584580"/>
                </a:lnTo>
                <a:lnTo>
                  <a:pt x="2506471" y="566673"/>
                </a:lnTo>
                <a:lnTo>
                  <a:pt x="2633980" y="526541"/>
                </a:lnTo>
                <a:lnTo>
                  <a:pt x="2755138" y="481964"/>
                </a:lnTo>
                <a:lnTo>
                  <a:pt x="2872105" y="435101"/>
                </a:lnTo>
                <a:lnTo>
                  <a:pt x="2876422" y="432815"/>
                </a:lnTo>
                <a:lnTo>
                  <a:pt x="2876422" y="0"/>
                </a:lnTo>
                <a:close/>
              </a:path>
            </a:pathLst>
          </a:custGeom>
          <a:solidFill>
            <a:srgbClr val="C5E7FB"/>
          </a:solidFill>
        </p:spPr>
        <p:txBody>
          <a:bodyPr wrap="square" lIns="0" tIns="0" rIns="0" bIns="0" rtlCol="0"/>
          <a:lstStyle/>
          <a:p>
            <a:endParaRPr/>
          </a:p>
        </p:txBody>
      </p:sp>
      <p:sp>
        <p:nvSpPr>
          <p:cNvPr id="4" name="object 4"/>
          <p:cNvSpPr/>
          <p:nvPr/>
        </p:nvSpPr>
        <p:spPr>
          <a:xfrm>
            <a:off x="2619375" y="730884"/>
            <a:ext cx="5544820" cy="850265"/>
          </a:xfrm>
          <a:custGeom>
            <a:avLst/>
            <a:gdLst/>
            <a:ahLst/>
            <a:cxnLst/>
            <a:rect l="l" t="t" r="r" b="b"/>
            <a:pathLst>
              <a:path w="5544820" h="850265">
                <a:moveTo>
                  <a:pt x="852424" y="0"/>
                </a:moveTo>
                <a:lnTo>
                  <a:pt x="684529" y="0"/>
                </a:lnTo>
                <a:lnTo>
                  <a:pt x="527176" y="4444"/>
                </a:lnTo>
                <a:lnTo>
                  <a:pt x="380492" y="11175"/>
                </a:lnTo>
                <a:lnTo>
                  <a:pt x="244475" y="22351"/>
                </a:lnTo>
                <a:lnTo>
                  <a:pt x="116839" y="35687"/>
                </a:lnTo>
                <a:lnTo>
                  <a:pt x="0" y="53593"/>
                </a:lnTo>
                <a:lnTo>
                  <a:pt x="333756" y="96012"/>
                </a:lnTo>
                <a:lnTo>
                  <a:pt x="693038" y="156210"/>
                </a:lnTo>
                <a:lnTo>
                  <a:pt x="1077849" y="234314"/>
                </a:lnTo>
                <a:lnTo>
                  <a:pt x="1281938" y="279018"/>
                </a:lnTo>
                <a:lnTo>
                  <a:pt x="1866519" y="421766"/>
                </a:lnTo>
                <a:lnTo>
                  <a:pt x="2559558" y="575690"/>
                </a:lnTo>
                <a:lnTo>
                  <a:pt x="2723261" y="606932"/>
                </a:lnTo>
                <a:lnTo>
                  <a:pt x="2878454" y="638175"/>
                </a:lnTo>
                <a:lnTo>
                  <a:pt x="3031616" y="667257"/>
                </a:lnTo>
                <a:lnTo>
                  <a:pt x="3324987" y="716279"/>
                </a:lnTo>
                <a:lnTo>
                  <a:pt x="3465322" y="738631"/>
                </a:lnTo>
                <a:lnTo>
                  <a:pt x="3733165" y="774318"/>
                </a:lnTo>
                <a:lnTo>
                  <a:pt x="3986149" y="805561"/>
                </a:lnTo>
                <a:lnTo>
                  <a:pt x="4107306" y="816737"/>
                </a:lnTo>
                <a:lnTo>
                  <a:pt x="4336923" y="834516"/>
                </a:lnTo>
                <a:lnTo>
                  <a:pt x="4447413" y="841248"/>
                </a:lnTo>
                <a:lnTo>
                  <a:pt x="4660010" y="850138"/>
                </a:lnTo>
                <a:lnTo>
                  <a:pt x="4857750" y="850138"/>
                </a:lnTo>
                <a:lnTo>
                  <a:pt x="5044821" y="845692"/>
                </a:lnTo>
                <a:lnTo>
                  <a:pt x="5134102" y="841248"/>
                </a:lnTo>
                <a:lnTo>
                  <a:pt x="5221351" y="834516"/>
                </a:lnTo>
                <a:lnTo>
                  <a:pt x="5467984" y="807719"/>
                </a:lnTo>
                <a:lnTo>
                  <a:pt x="5544439" y="796670"/>
                </a:lnTo>
                <a:lnTo>
                  <a:pt x="5297805" y="765428"/>
                </a:lnTo>
                <a:lnTo>
                  <a:pt x="5036311" y="727455"/>
                </a:lnTo>
                <a:lnTo>
                  <a:pt x="4468749" y="629285"/>
                </a:lnTo>
                <a:lnTo>
                  <a:pt x="4160393" y="566801"/>
                </a:lnTo>
                <a:lnTo>
                  <a:pt x="3835146" y="497586"/>
                </a:lnTo>
                <a:lnTo>
                  <a:pt x="2850896" y="263398"/>
                </a:lnTo>
                <a:lnTo>
                  <a:pt x="2583053" y="205359"/>
                </a:lnTo>
                <a:lnTo>
                  <a:pt x="2327910" y="156210"/>
                </a:lnTo>
                <a:lnTo>
                  <a:pt x="2204592" y="133857"/>
                </a:lnTo>
                <a:lnTo>
                  <a:pt x="2083435" y="113791"/>
                </a:lnTo>
                <a:lnTo>
                  <a:pt x="1966467" y="96012"/>
                </a:lnTo>
                <a:lnTo>
                  <a:pt x="1628394" y="51307"/>
                </a:lnTo>
                <a:lnTo>
                  <a:pt x="1417954" y="31241"/>
                </a:lnTo>
                <a:lnTo>
                  <a:pt x="1220215" y="15620"/>
                </a:lnTo>
                <a:lnTo>
                  <a:pt x="1030986" y="4444"/>
                </a:lnTo>
                <a:lnTo>
                  <a:pt x="852424" y="0"/>
                </a:lnTo>
                <a:close/>
              </a:path>
            </a:pathLst>
          </a:custGeom>
          <a:solidFill>
            <a:srgbClr val="C5E7FB"/>
          </a:solidFill>
        </p:spPr>
        <p:txBody>
          <a:bodyPr wrap="square" lIns="0" tIns="0" rIns="0" bIns="0" rtlCol="0"/>
          <a:lstStyle/>
          <a:p>
            <a:endParaRPr/>
          </a:p>
        </p:txBody>
      </p:sp>
      <p:sp>
        <p:nvSpPr>
          <p:cNvPr id="5" name="object 5"/>
          <p:cNvSpPr/>
          <p:nvPr/>
        </p:nvSpPr>
        <p:spPr>
          <a:xfrm>
            <a:off x="2828670" y="743204"/>
            <a:ext cx="5467985" cy="774700"/>
          </a:xfrm>
          <a:custGeom>
            <a:avLst/>
            <a:gdLst/>
            <a:ahLst/>
            <a:cxnLst/>
            <a:rect l="l" t="t" r="r" b="b"/>
            <a:pathLst>
              <a:path w="5467984" h="774700">
                <a:moveTo>
                  <a:pt x="0" y="78105"/>
                </a:moveTo>
                <a:lnTo>
                  <a:pt x="19177" y="73660"/>
                </a:lnTo>
                <a:lnTo>
                  <a:pt x="76581" y="62484"/>
                </a:lnTo>
                <a:lnTo>
                  <a:pt x="174371" y="46862"/>
                </a:lnTo>
                <a:lnTo>
                  <a:pt x="238125" y="37973"/>
                </a:lnTo>
                <a:lnTo>
                  <a:pt x="312547" y="28956"/>
                </a:lnTo>
                <a:lnTo>
                  <a:pt x="395478" y="22351"/>
                </a:lnTo>
                <a:lnTo>
                  <a:pt x="491108" y="15621"/>
                </a:lnTo>
                <a:lnTo>
                  <a:pt x="595376" y="8890"/>
                </a:lnTo>
                <a:lnTo>
                  <a:pt x="712216" y="4445"/>
                </a:lnTo>
                <a:lnTo>
                  <a:pt x="839851" y="2286"/>
                </a:lnTo>
                <a:lnTo>
                  <a:pt x="978027" y="0"/>
                </a:lnTo>
                <a:lnTo>
                  <a:pt x="1126870" y="2286"/>
                </a:lnTo>
                <a:lnTo>
                  <a:pt x="1286256" y="6731"/>
                </a:lnTo>
                <a:lnTo>
                  <a:pt x="1458468" y="15621"/>
                </a:lnTo>
                <a:lnTo>
                  <a:pt x="1641348" y="26797"/>
                </a:lnTo>
                <a:lnTo>
                  <a:pt x="1834769" y="44576"/>
                </a:lnTo>
                <a:lnTo>
                  <a:pt x="2041017" y="64643"/>
                </a:lnTo>
                <a:lnTo>
                  <a:pt x="2259965" y="89281"/>
                </a:lnTo>
                <a:lnTo>
                  <a:pt x="2489581" y="118237"/>
                </a:lnTo>
                <a:lnTo>
                  <a:pt x="2731897" y="153924"/>
                </a:lnTo>
                <a:lnTo>
                  <a:pt x="2984881" y="194183"/>
                </a:lnTo>
                <a:lnTo>
                  <a:pt x="3250692" y="240919"/>
                </a:lnTo>
                <a:lnTo>
                  <a:pt x="3529203" y="296799"/>
                </a:lnTo>
                <a:lnTo>
                  <a:pt x="3820413" y="356997"/>
                </a:lnTo>
                <a:lnTo>
                  <a:pt x="4124452" y="423925"/>
                </a:lnTo>
                <a:lnTo>
                  <a:pt x="4441189" y="499872"/>
                </a:lnTo>
                <a:lnTo>
                  <a:pt x="4770755" y="582422"/>
                </a:lnTo>
                <a:lnTo>
                  <a:pt x="5113020" y="673862"/>
                </a:lnTo>
                <a:lnTo>
                  <a:pt x="5467984" y="774319"/>
                </a:lnTo>
              </a:path>
            </a:pathLst>
          </a:custGeom>
          <a:ln w="12699">
            <a:solidFill>
              <a:srgbClr val="FFFFFF"/>
            </a:solidFill>
          </a:ln>
        </p:spPr>
        <p:txBody>
          <a:bodyPr wrap="square" lIns="0" tIns="0" rIns="0" bIns="0" rtlCol="0"/>
          <a:lstStyle/>
          <a:p>
            <a:endParaRPr/>
          </a:p>
        </p:txBody>
      </p:sp>
      <p:sp>
        <p:nvSpPr>
          <p:cNvPr id="6" name="object 6"/>
          <p:cNvSpPr/>
          <p:nvPr/>
        </p:nvSpPr>
        <p:spPr>
          <a:xfrm>
            <a:off x="5609463" y="729869"/>
            <a:ext cx="3308350" cy="651510"/>
          </a:xfrm>
          <a:custGeom>
            <a:avLst/>
            <a:gdLst/>
            <a:ahLst/>
            <a:cxnLst/>
            <a:rect l="l" t="t" r="r" b="b"/>
            <a:pathLst>
              <a:path w="3308350" h="651510">
                <a:moveTo>
                  <a:pt x="0" y="651509"/>
                </a:moveTo>
                <a:lnTo>
                  <a:pt x="95631" y="624713"/>
                </a:lnTo>
                <a:lnTo>
                  <a:pt x="357250" y="555497"/>
                </a:lnTo>
                <a:lnTo>
                  <a:pt x="537845" y="508634"/>
                </a:lnTo>
                <a:lnTo>
                  <a:pt x="746251" y="457326"/>
                </a:lnTo>
                <a:lnTo>
                  <a:pt x="978027" y="401573"/>
                </a:lnTo>
                <a:lnTo>
                  <a:pt x="1226692" y="341375"/>
                </a:lnTo>
                <a:lnTo>
                  <a:pt x="1490344" y="283336"/>
                </a:lnTo>
                <a:lnTo>
                  <a:pt x="1760346" y="225297"/>
                </a:lnTo>
                <a:lnTo>
                  <a:pt x="2036698" y="171703"/>
                </a:lnTo>
                <a:lnTo>
                  <a:pt x="2310891" y="120395"/>
                </a:lnTo>
                <a:lnTo>
                  <a:pt x="2447036" y="98170"/>
                </a:lnTo>
                <a:lnTo>
                  <a:pt x="2578862" y="75818"/>
                </a:lnTo>
                <a:lnTo>
                  <a:pt x="2710688" y="57911"/>
                </a:lnTo>
                <a:lnTo>
                  <a:pt x="2838195" y="40131"/>
                </a:lnTo>
                <a:lnTo>
                  <a:pt x="2963671" y="26669"/>
                </a:lnTo>
                <a:lnTo>
                  <a:pt x="3082670" y="15620"/>
                </a:lnTo>
                <a:lnTo>
                  <a:pt x="3197479" y="6603"/>
                </a:lnTo>
                <a:lnTo>
                  <a:pt x="3307968" y="0"/>
                </a:lnTo>
              </a:path>
            </a:pathLst>
          </a:custGeom>
          <a:ln w="12699">
            <a:solidFill>
              <a:srgbClr val="FFFFFF"/>
            </a:solidFill>
          </a:ln>
        </p:spPr>
        <p:txBody>
          <a:bodyPr wrap="square" lIns="0" tIns="0" rIns="0" bIns="0" rtlCol="0"/>
          <a:lstStyle/>
          <a:p>
            <a:endParaRPr/>
          </a:p>
        </p:txBody>
      </p:sp>
      <p:sp>
        <p:nvSpPr>
          <p:cNvPr id="7" name="object 7"/>
          <p:cNvSpPr/>
          <p:nvPr/>
        </p:nvSpPr>
        <p:spPr>
          <a:xfrm>
            <a:off x="211670" y="714248"/>
            <a:ext cx="8723630" cy="1330325"/>
          </a:xfrm>
          <a:custGeom>
            <a:avLst/>
            <a:gdLst/>
            <a:ahLst/>
            <a:cxnLst/>
            <a:rect l="l" t="t" r="r" b="b"/>
            <a:pathLst>
              <a:path w="8723630" h="1330325">
                <a:moveTo>
                  <a:pt x="1556042" y="0"/>
                </a:moveTo>
                <a:lnTo>
                  <a:pt x="1402753" y="0"/>
                </a:lnTo>
                <a:lnTo>
                  <a:pt x="1258100" y="4444"/>
                </a:lnTo>
                <a:lnTo>
                  <a:pt x="1121829" y="11049"/>
                </a:lnTo>
                <a:lnTo>
                  <a:pt x="874890" y="33400"/>
                </a:lnTo>
                <a:lnTo>
                  <a:pt x="762063" y="49022"/>
                </a:lnTo>
                <a:lnTo>
                  <a:pt x="659891" y="64642"/>
                </a:lnTo>
                <a:lnTo>
                  <a:pt x="564095" y="82550"/>
                </a:lnTo>
                <a:lnTo>
                  <a:pt x="478955" y="102615"/>
                </a:lnTo>
                <a:lnTo>
                  <a:pt x="398056" y="120396"/>
                </a:lnTo>
                <a:lnTo>
                  <a:pt x="327812" y="140462"/>
                </a:lnTo>
                <a:lnTo>
                  <a:pt x="206476" y="178435"/>
                </a:lnTo>
                <a:lnTo>
                  <a:pt x="157518" y="196341"/>
                </a:lnTo>
                <a:lnTo>
                  <a:pt x="51079" y="240918"/>
                </a:lnTo>
                <a:lnTo>
                  <a:pt x="0" y="267715"/>
                </a:lnTo>
                <a:lnTo>
                  <a:pt x="0" y="1329816"/>
                </a:lnTo>
                <a:lnTo>
                  <a:pt x="8719096" y="1329816"/>
                </a:lnTo>
                <a:lnTo>
                  <a:pt x="8723414" y="1323086"/>
                </a:lnTo>
                <a:lnTo>
                  <a:pt x="8723414" y="850138"/>
                </a:lnTo>
                <a:lnTo>
                  <a:pt x="7182142" y="850138"/>
                </a:lnTo>
                <a:lnTo>
                  <a:pt x="7043839" y="847851"/>
                </a:lnTo>
                <a:lnTo>
                  <a:pt x="6899059" y="843406"/>
                </a:lnTo>
                <a:lnTo>
                  <a:pt x="6750088" y="836676"/>
                </a:lnTo>
                <a:lnTo>
                  <a:pt x="6594640" y="825500"/>
                </a:lnTo>
                <a:lnTo>
                  <a:pt x="6260503" y="792099"/>
                </a:lnTo>
                <a:lnTo>
                  <a:pt x="5900712" y="745236"/>
                </a:lnTo>
                <a:lnTo>
                  <a:pt x="5709196" y="716152"/>
                </a:lnTo>
                <a:lnTo>
                  <a:pt x="5509044" y="682751"/>
                </a:lnTo>
                <a:lnTo>
                  <a:pt x="5302542" y="644778"/>
                </a:lnTo>
                <a:lnTo>
                  <a:pt x="4861979" y="557784"/>
                </a:lnTo>
                <a:lnTo>
                  <a:pt x="4387253" y="452881"/>
                </a:lnTo>
                <a:lnTo>
                  <a:pt x="4136047" y="394842"/>
                </a:lnTo>
                <a:lnTo>
                  <a:pt x="3614458" y="267715"/>
                </a:lnTo>
                <a:lnTo>
                  <a:pt x="3122841" y="165100"/>
                </a:lnTo>
                <a:lnTo>
                  <a:pt x="2892844" y="124840"/>
                </a:lnTo>
                <a:lnTo>
                  <a:pt x="2673642" y="91439"/>
                </a:lnTo>
                <a:lnTo>
                  <a:pt x="2462949" y="62356"/>
                </a:lnTo>
                <a:lnTo>
                  <a:pt x="2262797" y="40131"/>
                </a:lnTo>
                <a:lnTo>
                  <a:pt x="2073313" y="22225"/>
                </a:lnTo>
                <a:lnTo>
                  <a:pt x="1719999" y="2159"/>
                </a:lnTo>
                <a:lnTo>
                  <a:pt x="1556042" y="0"/>
                </a:lnTo>
                <a:close/>
              </a:path>
              <a:path w="8723630" h="1330325">
                <a:moveTo>
                  <a:pt x="8723414" y="568960"/>
                </a:moveTo>
                <a:lnTo>
                  <a:pt x="8638197" y="604647"/>
                </a:lnTo>
                <a:lnTo>
                  <a:pt x="8557298" y="635888"/>
                </a:lnTo>
                <a:lnTo>
                  <a:pt x="8472208" y="664844"/>
                </a:lnTo>
                <a:lnTo>
                  <a:pt x="8295551" y="718438"/>
                </a:lnTo>
                <a:lnTo>
                  <a:pt x="8201825" y="742950"/>
                </a:lnTo>
                <a:lnTo>
                  <a:pt x="8005991" y="783081"/>
                </a:lnTo>
                <a:lnTo>
                  <a:pt x="7901724" y="800988"/>
                </a:lnTo>
                <a:lnTo>
                  <a:pt x="7680363" y="827786"/>
                </a:lnTo>
                <a:lnTo>
                  <a:pt x="7441857" y="845565"/>
                </a:lnTo>
                <a:lnTo>
                  <a:pt x="7314222" y="850138"/>
                </a:lnTo>
                <a:lnTo>
                  <a:pt x="8723414" y="850138"/>
                </a:lnTo>
                <a:lnTo>
                  <a:pt x="8723414" y="56896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algn="ctr">
              <a:lnSpc>
                <a:spcPct val="100000"/>
              </a:lnSpc>
              <a:tabLst>
                <a:tab pos="5335905" algn="l"/>
              </a:tabLst>
            </a:pPr>
            <a:r>
              <a:rPr b="1" spc="-40" dirty="0">
                <a:solidFill>
                  <a:srgbClr val="073D86"/>
                </a:solidFill>
                <a:latin typeface="Times New Roman"/>
                <a:cs typeface="Times New Roman"/>
              </a:rPr>
              <a:t>Introducing</a:t>
            </a:r>
            <a:r>
              <a:rPr b="1" spc="-130" dirty="0">
                <a:solidFill>
                  <a:srgbClr val="073D86"/>
                </a:solidFill>
                <a:latin typeface="Times New Roman"/>
                <a:cs typeface="Times New Roman"/>
              </a:rPr>
              <a:t> </a:t>
            </a:r>
            <a:r>
              <a:rPr b="1" spc="-40" dirty="0">
                <a:solidFill>
                  <a:srgbClr val="073D86"/>
                </a:solidFill>
                <a:latin typeface="Times New Roman"/>
                <a:cs typeface="Times New Roman"/>
              </a:rPr>
              <a:t>a</a:t>
            </a:r>
            <a:r>
              <a:rPr b="1" spc="-135" dirty="0">
                <a:solidFill>
                  <a:srgbClr val="073D86"/>
                </a:solidFill>
                <a:latin typeface="Times New Roman"/>
                <a:cs typeface="Times New Roman"/>
              </a:rPr>
              <a:t> </a:t>
            </a:r>
            <a:r>
              <a:rPr b="1" spc="160" dirty="0">
                <a:solidFill>
                  <a:srgbClr val="073D86"/>
                </a:solidFill>
                <a:latin typeface="Times New Roman"/>
                <a:cs typeface="Times New Roman"/>
              </a:rPr>
              <a:t>new</a:t>
            </a:r>
            <a:r>
              <a:rPr b="1" spc="-135" dirty="0">
                <a:solidFill>
                  <a:srgbClr val="073D86"/>
                </a:solidFill>
                <a:latin typeface="Times New Roman"/>
                <a:cs typeface="Times New Roman"/>
              </a:rPr>
              <a:t> </a:t>
            </a:r>
            <a:r>
              <a:rPr b="1" spc="30" dirty="0">
                <a:solidFill>
                  <a:srgbClr val="073D86"/>
                </a:solidFill>
                <a:latin typeface="Times New Roman"/>
                <a:cs typeface="Times New Roman"/>
              </a:rPr>
              <a:t>logic</a:t>
            </a:r>
            <a:r>
              <a:rPr b="1" dirty="0">
                <a:solidFill>
                  <a:srgbClr val="073D86"/>
                </a:solidFill>
                <a:latin typeface="Times New Roman"/>
                <a:cs typeface="Times New Roman"/>
              </a:rPr>
              <a:t>	</a:t>
            </a:r>
            <a:r>
              <a:rPr b="1" spc="-335" dirty="0">
                <a:solidFill>
                  <a:srgbClr val="073D86"/>
                </a:solidFill>
                <a:latin typeface="Times New Roman"/>
                <a:cs typeface="Times New Roman"/>
              </a:rPr>
              <a:t>-</a:t>
            </a:r>
          </a:p>
          <a:p>
            <a:pPr algn="ctr">
              <a:lnSpc>
                <a:spcPct val="100000"/>
              </a:lnSpc>
            </a:pPr>
            <a:r>
              <a:rPr spc="229" dirty="0">
                <a:solidFill>
                  <a:srgbClr val="073D86"/>
                </a:solidFill>
                <a:latin typeface="Times New Roman"/>
                <a:cs typeface="Times New Roman"/>
              </a:rPr>
              <a:t>”</a:t>
            </a:r>
            <a:r>
              <a:rPr b="1" i="1" spc="-140" dirty="0">
                <a:solidFill>
                  <a:srgbClr val="C00000"/>
                </a:solidFill>
                <a:latin typeface="Times New Roman"/>
                <a:cs typeface="Times New Roman"/>
              </a:rPr>
              <a:t>From</a:t>
            </a:r>
            <a:r>
              <a:rPr b="1" i="1" spc="-170" dirty="0">
                <a:solidFill>
                  <a:srgbClr val="C00000"/>
                </a:solidFill>
                <a:latin typeface="Times New Roman"/>
                <a:cs typeface="Times New Roman"/>
              </a:rPr>
              <a:t> </a:t>
            </a:r>
            <a:r>
              <a:rPr b="1" i="1" spc="10" dirty="0">
                <a:solidFill>
                  <a:srgbClr val="C00000"/>
                </a:solidFill>
                <a:latin typeface="Times New Roman"/>
                <a:cs typeface="Times New Roman"/>
              </a:rPr>
              <a:t>right</a:t>
            </a:r>
            <a:r>
              <a:rPr b="1" i="1" spc="15" dirty="0">
                <a:solidFill>
                  <a:srgbClr val="C00000"/>
                </a:solidFill>
                <a:latin typeface="Times New Roman"/>
                <a:cs typeface="Times New Roman"/>
              </a:rPr>
              <a:t>s</a:t>
            </a:r>
            <a:r>
              <a:rPr b="1" i="1" spc="-145" dirty="0">
                <a:solidFill>
                  <a:srgbClr val="C00000"/>
                </a:solidFill>
                <a:latin typeface="Times New Roman"/>
                <a:cs typeface="Times New Roman"/>
              </a:rPr>
              <a:t> </a:t>
            </a:r>
            <a:r>
              <a:rPr b="1" i="1" spc="155" dirty="0">
                <a:solidFill>
                  <a:srgbClr val="C00000"/>
                </a:solidFill>
                <a:latin typeface="Times New Roman"/>
                <a:cs typeface="Times New Roman"/>
              </a:rPr>
              <a:t>t</a:t>
            </a:r>
            <a:r>
              <a:rPr b="1" i="1" spc="300" dirty="0">
                <a:solidFill>
                  <a:srgbClr val="C00000"/>
                </a:solidFill>
                <a:latin typeface="Times New Roman"/>
                <a:cs typeface="Times New Roman"/>
              </a:rPr>
              <a:t>o</a:t>
            </a:r>
            <a:r>
              <a:rPr b="1" i="1" spc="-140" dirty="0">
                <a:solidFill>
                  <a:srgbClr val="C00000"/>
                </a:solidFill>
                <a:latin typeface="Times New Roman"/>
                <a:cs typeface="Times New Roman"/>
              </a:rPr>
              <a:t> </a:t>
            </a:r>
            <a:r>
              <a:rPr b="1" i="1" dirty="0">
                <a:solidFill>
                  <a:srgbClr val="C00000"/>
                </a:solidFill>
                <a:latin typeface="Times New Roman"/>
                <a:cs typeface="Times New Roman"/>
              </a:rPr>
              <a:t>resource</a:t>
            </a:r>
            <a:r>
              <a:rPr b="1" i="1" spc="-25" dirty="0">
                <a:solidFill>
                  <a:srgbClr val="C00000"/>
                </a:solidFill>
                <a:latin typeface="Times New Roman"/>
                <a:cs typeface="Times New Roman"/>
              </a:rPr>
              <a:t>s</a:t>
            </a:r>
            <a:r>
              <a:rPr spc="229" dirty="0">
                <a:solidFill>
                  <a:srgbClr val="073D86"/>
                </a:solidFill>
                <a:latin typeface="Times New Roman"/>
                <a:cs typeface="Times New Roman"/>
              </a:rPr>
              <a:t>”</a:t>
            </a:r>
          </a:p>
        </p:txBody>
      </p:sp>
      <p:sp>
        <p:nvSpPr>
          <p:cNvPr id="9" name="object 9"/>
          <p:cNvSpPr/>
          <p:nvPr/>
        </p:nvSpPr>
        <p:spPr>
          <a:xfrm>
            <a:off x="955130" y="2307312"/>
            <a:ext cx="6020591" cy="318740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717741" y="5628459"/>
            <a:ext cx="1247775" cy="933450"/>
          </a:xfrm>
          <a:custGeom>
            <a:avLst/>
            <a:gdLst/>
            <a:ahLst/>
            <a:cxnLst/>
            <a:rect l="l" t="t" r="r" b="b"/>
            <a:pathLst>
              <a:path w="1247775" h="933450">
                <a:moveTo>
                  <a:pt x="26472" y="770905"/>
                </a:moveTo>
                <a:lnTo>
                  <a:pt x="13684" y="740908"/>
                </a:lnTo>
                <a:lnTo>
                  <a:pt x="5081" y="709590"/>
                </a:lnTo>
                <a:lnTo>
                  <a:pt x="555" y="677121"/>
                </a:lnTo>
                <a:lnTo>
                  <a:pt x="0" y="643669"/>
                </a:lnTo>
                <a:lnTo>
                  <a:pt x="3307" y="609405"/>
                </a:lnTo>
                <a:lnTo>
                  <a:pt x="21081" y="539114"/>
                </a:lnTo>
                <a:lnTo>
                  <a:pt x="35334" y="503426"/>
                </a:lnTo>
                <a:lnTo>
                  <a:pt x="53021" y="467603"/>
                </a:lnTo>
                <a:lnTo>
                  <a:pt x="74034" y="431813"/>
                </a:lnTo>
                <a:lnTo>
                  <a:pt x="98267" y="396227"/>
                </a:lnTo>
                <a:lnTo>
                  <a:pt x="125612" y="361012"/>
                </a:lnTo>
                <a:lnTo>
                  <a:pt x="155962" y="326340"/>
                </a:lnTo>
                <a:lnTo>
                  <a:pt x="189209" y="292378"/>
                </a:lnTo>
                <a:lnTo>
                  <a:pt x="225247" y="259296"/>
                </a:lnTo>
                <a:lnTo>
                  <a:pt x="263968" y="227264"/>
                </a:lnTo>
                <a:lnTo>
                  <a:pt x="305266" y="196451"/>
                </a:lnTo>
                <a:lnTo>
                  <a:pt x="349032" y="167027"/>
                </a:lnTo>
                <a:lnTo>
                  <a:pt x="395159" y="139160"/>
                </a:lnTo>
                <a:lnTo>
                  <a:pt x="443540" y="113020"/>
                </a:lnTo>
                <a:lnTo>
                  <a:pt x="493116" y="89230"/>
                </a:lnTo>
                <a:lnTo>
                  <a:pt x="542764" y="68277"/>
                </a:lnTo>
                <a:lnTo>
                  <a:pt x="592285" y="50149"/>
                </a:lnTo>
                <a:lnTo>
                  <a:pt x="641479" y="34833"/>
                </a:lnTo>
                <a:lnTo>
                  <a:pt x="690145" y="22317"/>
                </a:lnTo>
                <a:lnTo>
                  <a:pt x="738083" y="12588"/>
                </a:lnTo>
                <a:lnTo>
                  <a:pt x="785095" y="5634"/>
                </a:lnTo>
                <a:lnTo>
                  <a:pt x="830980" y="1442"/>
                </a:lnTo>
                <a:lnTo>
                  <a:pt x="875537" y="0"/>
                </a:lnTo>
                <a:lnTo>
                  <a:pt x="918568" y="1294"/>
                </a:lnTo>
                <a:lnTo>
                  <a:pt x="959872" y="5314"/>
                </a:lnTo>
                <a:lnTo>
                  <a:pt x="999249" y="12046"/>
                </a:lnTo>
                <a:lnTo>
                  <a:pt x="1036499" y="21478"/>
                </a:lnTo>
                <a:lnTo>
                  <a:pt x="1103819" y="48390"/>
                </a:lnTo>
                <a:lnTo>
                  <a:pt x="1160234" y="85951"/>
                </a:lnTo>
                <a:lnTo>
                  <a:pt x="1204142" y="134062"/>
                </a:lnTo>
                <a:lnTo>
                  <a:pt x="1220907" y="162042"/>
                </a:lnTo>
                <a:lnTo>
                  <a:pt x="1233695" y="192038"/>
                </a:lnTo>
                <a:lnTo>
                  <a:pt x="1242299" y="223356"/>
                </a:lnTo>
                <a:lnTo>
                  <a:pt x="1246825" y="255825"/>
                </a:lnTo>
                <a:lnTo>
                  <a:pt x="1247380" y="289277"/>
                </a:lnTo>
                <a:lnTo>
                  <a:pt x="1244073" y="323542"/>
                </a:lnTo>
                <a:lnTo>
                  <a:pt x="1226299" y="393833"/>
                </a:lnTo>
                <a:lnTo>
                  <a:pt x="1212046" y="429520"/>
                </a:lnTo>
                <a:lnTo>
                  <a:pt x="1194359" y="465343"/>
                </a:lnTo>
                <a:lnTo>
                  <a:pt x="1173346" y="501133"/>
                </a:lnTo>
                <a:lnTo>
                  <a:pt x="1149113" y="536720"/>
                </a:lnTo>
                <a:lnTo>
                  <a:pt x="1121768" y="571934"/>
                </a:lnTo>
                <a:lnTo>
                  <a:pt x="1091418" y="606607"/>
                </a:lnTo>
                <a:lnTo>
                  <a:pt x="1058171" y="640569"/>
                </a:lnTo>
                <a:lnTo>
                  <a:pt x="1022133" y="673650"/>
                </a:lnTo>
                <a:lnTo>
                  <a:pt x="983411" y="705682"/>
                </a:lnTo>
                <a:lnTo>
                  <a:pt x="942114" y="736495"/>
                </a:lnTo>
                <a:lnTo>
                  <a:pt x="898348" y="765920"/>
                </a:lnTo>
                <a:lnTo>
                  <a:pt x="852221" y="793787"/>
                </a:lnTo>
                <a:lnTo>
                  <a:pt x="803839" y="819927"/>
                </a:lnTo>
                <a:lnTo>
                  <a:pt x="754264" y="843724"/>
                </a:lnTo>
                <a:lnTo>
                  <a:pt x="704615" y="864682"/>
                </a:lnTo>
                <a:lnTo>
                  <a:pt x="655095" y="882814"/>
                </a:lnTo>
                <a:lnTo>
                  <a:pt x="605901" y="898133"/>
                </a:lnTo>
                <a:lnTo>
                  <a:pt x="557235" y="910651"/>
                </a:lnTo>
                <a:lnTo>
                  <a:pt x="509296" y="920381"/>
                </a:lnTo>
                <a:lnTo>
                  <a:pt x="462285" y="927336"/>
                </a:lnTo>
                <a:lnTo>
                  <a:pt x="416400" y="931527"/>
                </a:lnTo>
                <a:lnTo>
                  <a:pt x="371842" y="932969"/>
                </a:lnTo>
                <a:lnTo>
                  <a:pt x="328812" y="931673"/>
                </a:lnTo>
                <a:lnTo>
                  <a:pt x="287508" y="927651"/>
                </a:lnTo>
                <a:lnTo>
                  <a:pt x="248131" y="920918"/>
                </a:lnTo>
                <a:lnTo>
                  <a:pt x="210881" y="911484"/>
                </a:lnTo>
                <a:lnTo>
                  <a:pt x="143560" y="884569"/>
                </a:lnTo>
                <a:lnTo>
                  <a:pt x="87146" y="847006"/>
                </a:lnTo>
                <a:lnTo>
                  <a:pt x="43237" y="798896"/>
                </a:lnTo>
                <a:lnTo>
                  <a:pt x="26472" y="770918"/>
                </a:lnTo>
                <a:close/>
              </a:path>
            </a:pathLst>
          </a:custGeom>
          <a:ln w="15875">
            <a:solidFill>
              <a:srgbClr val="002D5E"/>
            </a:solidFill>
          </a:ln>
        </p:spPr>
        <p:txBody>
          <a:bodyPr wrap="square" lIns="0" tIns="0" rIns="0" bIns="0" rtlCol="0"/>
          <a:lstStyle/>
          <a:p>
            <a:endParaRPr/>
          </a:p>
        </p:txBody>
      </p:sp>
      <p:sp>
        <p:nvSpPr>
          <p:cNvPr id="11" name="object 11"/>
          <p:cNvSpPr/>
          <p:nvPr/>
        </p:nvSpPr>
        <p:spPr>
          <a:xfrm>
            <a:off x="3919352" y="5913097"/>
            <a:ext cx="895350" cy="382905"/>
          </a:xfrm>
          <a:custGeom>
            <a:avLst/>
            <a:gdLst/>
            <a:ahLst/>
            <a:cxnLst/>
            <a:rect l="l" t="t" r="r" b="b"/>
            <a:pathLst>
              <a:path w="895350" h="382904">
                <a:moveTo>
                  <a:pt x="74416" y="229981"/>
                </a:moveTo>
                <a:lnTo>
                  <a:pt x="37961" y="241082"/>
                </a:lnTo>
                <a:lnTo>
                  <a:pt x="4396" y="280003"/>
                </a:lnTo>
                <a:lnTo>
                  <a:pt x="0" y="303117"/>
                </a:lnTo>
                <a:lnTo>
                  <a:pt x="344" y="311886"/>
                </a:lnTo>
                <a:lnTo>
                  <a:pt x="13462" y="352514"/>
                </a:lnTo>
                <a:lnTo>
                  <a:pt x="43561" y="378091"/>
                </a:lnTo>
                <a:lnTo>
                  <a:pt x="64696" y="382756"/>
                </a:lnTo>
                <a:lnTo>
                  <a:pt x="76950" y="382217"/>
                </a:lnTo>
                <a:lnTo>
                  <a:pt x="90551" y="379675"/>
                </a:lnTo>
                <a:lnTo>
                  <a:pt x="105667" y="375062"/>
                </a:lnTo>
                <a:lnTo>
                  <a:pt x="117348" y="369582"/>
                </a:lnTo>
                <a:lnTo>
                  <a:pt x="125350" y="364532"/>
                </a:lnTo>
                <a:lnTo>
                  <a:pt x="71391" y="364532"/>
                </a:lnTo>
                <a:lnTo>
                  <a:pt x="59454" y="362009"/>
                </a:lnTo>
                <a:lnTo>
                  <a:pt x="24750" y="329076"/>
                </a:lnTo>
                <a:lnTo>
                  <a:pt x="17915" y="301490"/>
                </a:lnTo>
                <a:lnTo>
                  <a:pt x="19504" y="289126"/>
                </a:lnTo>
                <a:lnTo>
                  <a:pt x="41241" y="257658"/>
                </a:lnTo>
                <a:lnTo>
                  <a:pt x="77337" y="247761"/>
                </a:lnTo>
                <a:lnTo>
                  <a:pt x="74416" y="229981"/>
                </a:lnTo>
                <a:close/>
              </a:path>
              <a:path w="895350" h="382904">
                <a:moveTo>
                  <a:pt x="123692" y="346847"/>
                </a:moveTo>
                <a:lnTo>
                  <a:pt x="83315" y="364390"/>
                </a:lnTo>
                <a:lnTo>
                  <a:pt x="71391" y="364532"/>
                </a:lnTo>
                <a:lnTo>
                  <a:pt x="125350" y="364532"/>
                </a:lnTo>
                <a:lnTo>
                  <a:pt x="127756" y="363014"/>
                </a:lnTo>
                <a:lnTo>
                  <a:pt x="123692" y="346847"/>
                </a:lnTo>
                <a:close/>
              </a:path>
              <a:path w="895350" h="382904">
                <a:moveTo>
                  <a:pt x="115183" y="200987"/>
                </a:moveTo>
                <a:lnTo>
                  <a:pt x="97410" y="213051"/>
                </a:lnTo>
                <a:lnTo>
                  <a:pt x="101266" y="221519"/>
                </a:lnTo>
                <a:lnTo>
                  <a:pt x="105786" y="232157"/>
                </a:lnTo>
                <a:lnTo>
                  <a:pt x="120133" y="269580"/>
                </a:lnTo>
                <a:lnTo>
                  <a:pt x="135721" y="314277"/>
                </a:lnTo>
                <a:lnTo>
                  <a:pt x="149727" y="356486"/>
                </a:lnTo>
                <a:lnTo>
                  <a:pt x="166018" y="344208"/>
                </a:lnTo>
                <a:lnTo>
                  <a:pt x="152598" y="300308"/>
                </a:lnTo>
                <a:lnTo>
                  <a:pt x="145177" y="265616"/>
                </a:lnTo>
                <a:lnTo>
                  <a:pt x="150630" y="260665"/>
                </a:lnTo>
                <a:lnTo>
                  <a:pt x="135884" y="260665"/>
                </a:lnTo>
                <a:lnTo>
                  <a:pt x="131417" y="249930"/>
                </a:lnTo>
                <a:lnTo>
                  <a:pt x="127353" y="238072"/>
                </a:lnTo>
                <a:lnTo>
                  <a:pt x="123386" y="226253"/>
                </a:lnTo>
                <a:lnTo>
                  <a:pt x="118934" y="212671"/>
                </a:lnTo>
                <a:lnTo>
                  <a:pt x="115183" y="200987"/>
                </a:lnTo>
                <a:close/>
              </a:path>
              <a:path w="895350" h="382904">
                <a:moveTo>
                  <a:pt x="209978" y="248587"/>
                </a:moveTo>
                <a:lnTo>
                  <a:pt x="179953" y="248587"/>
                </a:lnTo>
                <a:lnTo>
                  <a:pt x="185551" y="251055"/>
                </a:lnTo>
                <a:lnTo>
                  <a:pt x="191124" y="255477"/>
                </a:lnTo>
                <a:lnTo>
                  <a:pt x="208352" y="296653"/>
                </a:lnTo>
                <a:lnTo>
                  <a:pt x="218688" y="332242"/>
                </a:lnTo>
                <a:lnTo>
                  <a:pt x="237865" y="325498"/>
                </a:lnTo>
                <a:lnTo>
                  <a:pt x="222802" y="284009"/>
                </a:lnTo>
                <a:lnTo>
                  <a:pt x="215237" y="261287"/>
                </a:lnTo>
                <a:lnTo>
                  <a:pt x="214370" y="258709"/>
                </a:lnTo>
                <a:lnTo>
                  <a:pt x="209978" y="248587"/>
                </a:lnTo>
                <a:close/>
              </a:path>
              <a:path w="895350" h="382904">
                <a:moveTo>
                  <a:pt x="314222" y="211655"/>
                </a:moveTo>
                <a:lnTo>
                  <a:pt x="283204" y="211655"/>
                </a:lnTo>
                <a:lnTo>
                  <a:pt x="294380" y="214183"/>
                </a:lnTo>
                <a:lnTo>
                  <a:pt x="298698" y="219123"/>
                </a:lnTo>
                <a:lnTo>
                  <a:pt x="302520" y="229981"/>
                </a:lnTo>
                <a:lnTo>
                  <a:pt x="303043" y="231603"/>
                </a:lnTo>
                <a:lnTo>
                  <a:pt x="303074" y="231950"/>
                </a:lnTo>
                <a:lnTo>
                  <a:pt x="290961" y="238678"/>
                </a:lnTo>
                <a:lnTo>
                  <a:pt x="278733" y="244721"/>
                </a:lnTo>
                <a:lnTo>
                  <a:pt x="268321" y="251559"/>
                </a:lnTo>
                <a:lnTo>
                  <a:pt x="259641" y="259439"/>
                </a:lnTo>
                <a:lnTo>
                  <a:pt x="252375" y="268825"/>
                </a:lnTo>
                <a:lnTo>
                  <a:pt x="249734" y="280582"/>
                </a:lnTo>
                <a:lnTo>
                  <a:pt x="251708" y="292796"/>
                </a:lnTo>
                <a:lnTo>
                  <a:pt x="254883" y="301571"/>
                </a:lnTo>
                <a:lnTo>
                  <a:pt x="260090" y="307299"/>
                </a:lnTo>
                <a:lnTo>
                  <a:pt x="267754" y="310052"/>
                </a:lnTo>
                <a:lnTo>
                  <a:pt x="279354" y="311886"/>
                </a:lnTo>
                <a:lnTo>
                  <a:pt x="292431" y="309240"/>
                </a:lnTo>
                <a:lnTo>
                  <a:pt x="305114" y="303117"/>
                </a:lnTo>
                <a:lnTo>
                  <a:pt x="315000" y="295227"/>
                </a:lnTo>
                <a:lnTo>
                  <a:pt x="315383" y="294704"/>
                </a:lnTo>
                <a:lnTo>
                  <a:pt x="282765" y="294704"/>
                </a:lnTo>
                <a:lnTo>
                  <a:pt x="273446" y="290381"/>
                </a:lnTo>
                <a:lnTo>
                  <a:pt x="267257" y="276859"/>
                </a:lnTo>
                <a:lnTo>
                  <a:pt x="271488" y="266899"/>
                </a:lnTo>
                <a:lnTo>
                  <a:pt x="282936" y="256514"/>
                </a:lnTo>
                <a:lnTo>
                  <a:pt x="294006" y="252087"/>
                </a:lnTo>
                <a:lnTo>
                  <a:pt x="309284" y="250007"/>
                </a:lnTo>
                <a:lnTo>
                  <a:pt x="327645" y="250007"/>
                </a:lnTo>
                <a:lnTo>
                  <a:pt x="325891" y="244321"/>
                </a:lnTo>
                <a:lnTo>
                  <a:pt x="322650" y="234036"/>
                </a:lnTo>
                <a:lnTo>
                  <a:pt x="319032" y="223451"/>
                </a:lnTo>
                <a:lnTo>
                  <a:pt x="314222" y="211655"/>
                </a:lnTo>
                <a:close/>
              </a:path>
              <a:path w="895350" h="382904">
                <a:moveTo>
                  <a:pt x="327645" y="250007"/>
                </a:moveTo>
                <a:lnTo>
                  <a:pt x="309284" y="250007"/>
                </a:lnTo>
                <a:lnTo>
                  <a:pt x="313569" y="261586"/>
                </a:lnTo>
                <a:lnTo>
                  <a:pt x="318383" y="274228"/>
                </a:lnTo>
                <a:lnTo>
                  <a:pt x="317273" y="275978"/>
                </a:lnTo>
                <a:lnTo>
                  <a:pt x="310753" y="282813"/>
                </a:lnTo>
                <a:lnTo>
                  <a:pt x="299891" y="288930"/>
                </a:lnTo>
                <a:lnTo>
                  <a:pt x="282765" y="294704"/>
                </a:lnTo>
                <a:lnTo>
                  <a:pt x="315383" y="294704"/>
                </a:lnTo>
                <a:lnTo>
                  <a:pt x="322066" y="285569"/>
                </a:lnTo>
                <a:lnTo>
                  <a:pt x="323209" y="285201"/>
                </a:lnTo>
                <a:lnTo>
                  <a:pt x="342619" y="285201"/>
                </a:lnTo>
                <a:lnTo>
                  <a:pt x="339461" y="279255"/>
                </a:lnTo>
                <a:lnTo>
                  <a:pt x="334243" y="267758"/>
                </a:lnTo>
                <a:lnTo>
                  <a:pt x="329305" y="254988"/>
                </a:lnTo>
                <a:lnTo>
                  <a:pt x="328280" y="252087"/>
                </a:lnTo>
                <a:lnTo>
                  <a:pt x="327645" y="250007"/>
                </a:lnTo>
                <a:close/>
              </a:path>
              <a:path w="895350" h="382904">
                <a:moveTo>
                  <a:pt x="342619" y="285201"/>
                </a:moveTo>
                <a:lnTo>
                  <a:pt x="323209" y="285201"/>
                </a:lnTo>
                <a:lnTo>
                  <a:pt x="324225" y="288287"/>
                </a:lnTo>
                <a:lnTo>
                  <a:pt x="325876" y="291411"/>
                </a:lnTo>
                <a:lnTo>
                  <a:pt x="327908" y="294548"/>
                </a:lnTo>
                <a:lnTo>
                  <a:pt x="344164" y="288109"/>
                </a:lnTo>
                <a:lnTo>
                  <a:pt x="342619" y="285201"/>
                </a:lnTo>
                <a:close/>
              </a:path>
              <a:path w="895350" h="382904">
                <a:moveTo>
                  <a:pt x="339338" y="122146"/>
                </a:moveTo>
                <a:lnTo>
                  <a:pt x="320077" y="134274"/>
                </a:lnTo>
                <a:lnTo>
                  <a:pt x="324118" y="143180"/>
                </a:lnTo>
                <a:lnTo>
                  <a:pt x="328354" y="153128"/>
                </a:lnTo>
                <a:lnTo>
                  <a:pt x="342814" y="190884"/>
                </a:lnTo>
                <a:lnTo>
                  <a:pt x="357096" y="232157"/>
                </a:lnTo>
                <a:lnTo>
                  <a:pt x="368960" y="269580"/>
                </a:lnTo>
                <a:lnTo>
                  <a:pt x="371596" y="278470"/>
                </a:lnTo>
                <a:lnTo>
                  <a:pt x="391789" y="271358"/>
                </a:lnTo>
                <a:lnTo>
                  <a:pt x="377455" y="235080"/>
                </a:lnTo>
                <a:lnTo>
                  <a:pt x="363328" y="196539"/>
                </a:lnTo>
                <a:lnTo>
                  <a:pt x="349247" y="155268"/>
                </a:lnTo>
                <a:lnTo>
                  <a:pt x="342247" y="132460"/>
                </a:lnTo>
                <a:lnTo>
                  <a:pt x="339338" y="122146"/>
                </a:lnTo>
                <a:close/>
              </a:path>
              <a:path w="895350" h="382904">
                <a:moveTo>
                  <a:pt x="388233" y="104963"/>
                </a:moveTo>
                <a:lnTo>
                  <a:pt x="368972" y="117090"/>
                </a:lnTo>
                <a:lnTo>
                  <a:pt x="373013" y="125996"/>
                </a:lnTo>
                <a:lnTo>
                  <a:pt x="377249" y="135941"/>
                </a:lnTo>
                <a:lnTo>
                  <a:pt x="391709" y="173696"/>
                </a:lnTo>
                <a:lnTo>
                  <a:pt x="405991" y="214971"/>
                </a:lnTo>
                <a:lnTo>
                  <a:pt x="417773" y="252117"/>
                </a:lnTo>
                <a:lnTo>
                  <a:pt x="420491" y="261287"/>
                </a:lnTo>
                <a:lnTo>
                  <a:pt x="440684" y="254175"/>
                </a:lnTo>
                <a:lnTo>
                  <a:pt x="426385" y="218122"/>
                </a:lnTo>
                <a:lnTo>
                  <a:pt x="412217" y="179352"/>
                </a:lnTo>
                <a:lnTo>
                  <a:pt x="398142" y="138075"/>
                </a:lnTo>
                <a:lnTo>
                  <a:pt x="391142" y="115271"/>
                </a:lnTo>
                <a:lnTo>
                  <a:pt x="388233" y="104963"/>
                </a:lnTo>
                <a:close/>
              </a:path>
              <a:path w="895350" h="382904">
                <a:moveTo>
                  <a:pt x="178200" y="231603"/>
                </a:moveTo>
                <a:lnTo>
                  <a:pt x="164236" y="235080"/>
                </a:lnTo>
                <a:lnTo>
                  <a:pt x="153135" y="240960"/>
                </a:lnTo>
                <a:lnTo>
                  <a:pt x="143684" y="249486"/>
                </a:lnTo>
                <a:lnTo>
                  <a:pt x="135884" y="260665"/>
                </a:lnTo>
                <a:lnTo>
                  <a:pt x="150630" y="260665"/>
                </a:lnTo>
                <a:lnTo>
                  <a:pt x="154670" y="256997"/>
                </a:lnTo>
                <a:lnTo>
                  <a:pt x="165856" y="251305"/>
                </a:lnTo>
                <a:lnTo>
                  <a:pt x="173349" y="248663"/>
                </a:lnTo>
                <a:lnTo>
                  <a:pt x="179953" y="248587"/>
                </a:lnTo>
                <a:lnTo>
                  <a:pt x="209978" y="248587"/>
                </a:lnTo>
                <a:lnTo>
                  <a:pt x="209559" y="247622"/>
                </a:lnTo>
                <a:lnTo>
                  <a:pt x="201636" y="238072"/>
                </a:lnTo>
                <a:lnTo>
                  <a:pt x="189805" y="231820"/>
                </a:lnTo>
                <a:lnTo>
                  <a:pt x="178200" y="231603"/>
                </a:lnTo>
                <a:close/>
              </a:path>
              <a:path w="895350" h="382904">
                <a:moveTo>
                  <a:pt x="291856" y="195219"/>
                </a:moveTo>
                <a:lnTo>
                  <a:pt x="253285" y="204349"/>
                </a:lnTo>
                <a:lnTo>
                  <a:pt x="232023" y="216342"/>
                </a:lnTo>
                <a:lnTo>
                  <a:pt x="243303" y="226535"/>
                </a:lnTo>
                <a:lnTo>
                  <a:pt x="254599" y="220717"/>
                </a:lnTo>
                <a:lnTo>
                  <a:pt x="266440" y="215948"/>
                </a:lnTo>
                <a:lnTo>
                  <a:pt x="275711" y="212671"/>
                </a:lnTo>
                <a:lnTo>
                  <a:pt x="283204" y="211655"/>
                </a:lnTo>
                <a:lnTo>
                  <a:pt x="314222" y="211655"/>
                </a:lnTo>
                <a:lnTo>
                  <a:pt x="313512" y="209913"/>
                </a:lnTo>
                <a:lnTo>
                  <a:pt x="305137" y="201052"/>
                </a:lnTo>
                <a:lnTo>
                  <a:pt x="291856" y="195219"/>
                </a:lnTo>
                <a:close/>
              </a:path>
              <a:path w="895350" h="382904">
                <a:moveTo>
                  <a:pt x="499722" y="120814"/>
                </a:moveTo>
                <a:lnTo>
                  <a:pt x="461750" y="132305"/>
                </a:lnTo>
                <a:lnTo>
                  <a:pt x="445085" y="167524"/>
                </a:lnTo>
                <a:lnTo>
                  <a:pt x="444971" y="176392"/>
                </a:lnTo>
                <a:lnTo>
                  <a:pt x="446992" y="188880"/>
                </a:lnTo>
                <a:lnTo>
                  <a:pt x="467534" y="222520"/>
                </a:lnTo>
                <a:lnTo>
                  <a:pt x="501275" y="232682"/>
                </a:lnTo>
                <a:lnTo>
                  <a:pt x="514610" y="230452"/>
                </a:lnTo>
                <a:lnTo>
                  <a:pt x="530450" y="225609"/>
                </a:lnTo>
                <a:lnTo>
                  <a:pt x="542547" y="219884"/>
                </a:lnTo>
                <a:lnTo>
                  <a:pt x="548878" y="215540"/>
                </a:lnTo>
                <a:lnTo>
                  <a:pt x="507350" y="215540"/>
                </a:lnTo>
                <a:lnTo>
                  <a:pt x="495488" y="214850"/>
                </a:lnTo>
                <a:lnTo>
                  <a:pt x="482482" y="210343"/>
                </a:lnTo>
                <a:lnTo>
                  <a:pt x="472728" y="202189"/>
                </a:lnTo>
                <a:lnTo>
                  <a:pt x="465830" y="191018"/>
                </a:lnTo>
                <a:lnTo>
                  <a:pt x="516613" y="172158"/>
                </a:lnTo>
                <a:lnTo>
                  <a:pt x="461310" y="172158"/>
                </a:lnTo>
                <a:lnTo>
                  <a:pt x="461864" y="159894"/>
                </a:lnTo>
                <a:lnTo>
                  <a:pt x="466512" y="149783"/>
                </a:lnTo>
                <a:lnTo>
                  <a:pt x="475912" y="141696"/>
                </a:lnTo>
                <a:lnTo>
                  <a:pt x="490720" y="135504"/>
                </a:lnTo>
                <a:lnTo>
                  <a:pt x="524272" y="135504"/>
                </a:lnTo>
                <a:lnTo>
                  <a:pt x="520850" y="131322"/>
                </a:lnTo>
                <a:lnTo>
                  <a:pt x="509826" y="123509"/>
                </a:lnTo>
                <a:lnTo>
                  <a:pt x="499722" y="120814"/>
                </a:lnTo>
                <a:close/>
              </a:path>
              <a:path w="895350" h="382904">
                <a:moveTo>
                  <a:pt x="542275" y="202020"/>
                </a:moveTo>
                <a:lnTo>
                  <a:pt x="531195" y="207938"/>
                </a:lnTo>
                <a:lnTo>
                  <a:pt x="519011" y="212905"/>
                </a:lnTo>
                <a:lnTo>
                  <a:pt x="507350" y="215540"/>
                </a:lnTo>
                <a:lnTo>
                  <a:pt x="548878" y="215540"/>
                </a:lnTo>
                <a:lnTo>
                  <a:pt x="551301" y="213878"/>
                </a:lnTo>
                <a:lnTo>
                  <a:pt x="542275" y="202020"/>
                </a:lnTo>
                <a:close/>
              </a:path>
              <a:path w="895350" h="382904">
                <a:moveTo>
                  <a:pt x="724040" y="42405"/>
                </a:moveTo>
                <a:lnTo>
                  <a:pt x="686752" y="53765"/>
                </a:lnTo>
                <a:lnTo>
                  <a:pt x="668908" y="86354"/>
                </a:lnTo>
                <a:lnTo>
                  <a:pt x="668944" y="87101"/>
                </a:lnTo>
                <a:lnTo>
                  <a:pt x="691763" y="118882"/>
                </a:lnTo>
                <a:lnTo>
                  <a:pt x="696081" y="119390"/>
                </a:lnTo>
                <a:lnTo>
                  <a:pt x="696462" y="120241"/>
                </a:lnTo>
                <a:lnTo>
                  <a:pt x="691255" y="127899"/>
                </a:lnTo>
                <a:lnTo>
                  <a:pt x="689914" y="134884"/>
                </a:lnTo>
                <a:lnTo>
                  <a:pt x="689973" y="135504"/>
                </a:lnTo>
                <a:lnTo>
                  <a:pt x="694938" y="149628"/>
                </a:lnTo>
                <a:lnTo>
                  <a:pt x="699510" y="153781"/>
                </a:lnTo>
                <a:lnTo>
                  <a:pt x="705987" y="154493"/>
                </a:lnTo>
                <a:lnTo>
                  <a:pt x="706368" y="155445"/>
                </a:lnTo>
                <a:lnTo>
                  <a:pt x="701415" y="158417"/>
                </a:lnTo>
                <a:lnTo>
                  <a:pt x="698113" y="162913"/>
                </a:lnTo>
                <a:lnTo>
                  <a:pt x="694303" y="174965"/>
                </a:lnTo>
                <a:lnTo>
                  <a:pt x="694811" y="181899"/>
                </a:lnTo>
                <a:lnTo>
                  <a:pt x="698272" y="191494"/>
                </a:lnTo>
                <a:lnTo>
                  <a:pt x="705319" y="201513"/>
                </a:lnTo>
                <a:lnTo>
                  <a:pt x="717343" y="208563"/>
                </a:lnTo>
                <a:lnTo>
                  <a:pt x="725206" y="209939"/>
                </a:lnTo>
                <a:lnTo>
                  <a:pt x="735444" y="209200"/>
                </a:lnTo>
                <a:lnTo>
                  <a:pt x="749001" y="205946"/>
                </a:lnTo>
                <a:lnTo>
                  <a:pt x="766818" y="199775"/>
                </a:lnTo>
                <a:lnTo>
                  <a:pt x="773313" y="195567"/>
                </a:lnTo>
                <a:lnTo>
                  <a:pt x="735245" y="195567"/>
                </a:lnTo>
                <a:lnTo>
                  <a:pt x="724246" y="193390"/>
                </a:lnTo>
                <a:lnTo>
                  <a:pt x="715765" y="186601"/>
                </a:lnTo>
                <a:lnTo>
                  <a:pt x="709729" y="174965"/>
                </a:lnTo>
                <a:lnTo>
                  <a:pt x="711423" y="164706"/>
                </a:lnTo>
                <a:lnTo>
                  <a:pt x="721775" y="154187"/>
                </a:lnTo>
                <a:lnTo>
                  <a:pt x="732774" y="151026"/>
                </a:lnTo>
                <a:lnTo>
                  <a:pt x="747391" y="146187"/>
                </a:lnTo>
                <a:lnTo>
                  <a:pt x="761110" y="142739"/>
                </a:lnTo>
                <a:lnTo>
                  <a:pt x="770630" y="142466"/>
                </a:lnTo>
                <a:lnTo>
                  <a:pt x="795500" y="142466"/>
                </a:lnTo>
                <a:lnTo>
                  <a:pt x="794066" y="137195"/>
                </a:lnTo>
                <a:lnTo>
                  <a:pt x="713226" y="137195"/>
                </a:lnTo>
                <a:lnTo>
                  <a:pt x="708527" y="137144"/>
                </a:lnTo>
                <a:lnTo>
                  <a:pt x="705479" y="134884"/>
                </a:lnTo>
                <a:lnTo>
                  <a:pt x="702685" y="126730"/>
                </a:lnTo>
                <a:lnTo>
                  <a:pt x="703320" y="123073"/>
                </a:lnTo>
                <a:lnTo>
                  <a:pt x="705860" y="119415"/>
                </a:lnTo>
                <a:lnTo>
                  <a:pt x="710365" y="119415"/>
                </a:lnTo>
                <a:lnTo>
                  <a:pt x="715766" y="118272"/>
                </a:lnTo>
                <a:lnTo>
                  <a:pt x="727333" y="114061"/>
                </a:lnTo>
                <a:lnTo>
                  <a:pt x="738451" y="107950"/>
                </a:lnTo>
                <a:lnTo>
                  <a:pt x="739537" y="106906"/>
                </a:lnTo>
                <a:lnTo>
                  <a:pt x="706368" y="106906"/>
                </a:lnTo>
                <a:lnTo>
                  <a:pt x="693795" y="102334"/>
                </a:lnTo>
                <a:lnTo>
                  <a:pt x="689350" y="97368"/>
                </a:lnTo>
                <a:lnTo>
                  <a:pt x="684143" y="82420"/>
                </a:lnTo>
                <a:lnTo>
                  <a:pt x="684524" y="75943"/>
                </a:lnTo>
                <a:lnTo>
                  <a:pt x="718052" y="55331"/>
                </a:lnTo>
                <a:lnTo>
                  <a:pt x="750611" y="55331"/>
                </a:lnTo>
                <a:lnTo>
                  <a:pt x="746373" y="50137"/>
                </a:lnTo>
                <a:lnTo>
                  <a:pt x="740023" y="46238"/>
                </a:lnTo>
                <a:lnTo>
                  <a:pt x="739642" y="45184"/>
                </a:lnTo>
                <a:lnTo>
                  <a:pt x="739577" y="42809"/>
                </a:lnTo>
                <a:lnTo>
                  <a:pt x="731514" y="42809"/>
                </a:lnTo>
                <a:lnTo>
                  <a:pt x="724040" y="42405"/>
                </a:lnTo>
                <a:close/>
              </a:path>
              <a:path w="895350" h="382904">
                <a:moveTo>
                  <a:pt x="560318" y="97216"/>
                </a:moveTo>
                <a:lnTo>
                  <a:pt x="544011" y="108639"/>
                </a:lnTo>
                <a:lnTo>
                  <a:pt x="549803" y="119152"/>
                </a:lnTo>
                <a:lnTo>
                  <a:pt x="555234" y="130388"/>
                </a:lnTo>
                <a:lnTo>
                  <a:pt x="571950" y="176392"/>
                </a:lnTo>
                <a:lnTo>
                  <a:pt x="580638" y="204988"/>
                </a:lnTo>
                <a:lnTo>
                  <a:pt x="596228" y="188392"/>
                </a:lnTo>
                <a:lnTo>
                  <a:pt x="580879" y="140335"/>
                </a:lnTo>
                <a:lnTo>
                  <a:pt x="575588" y="115203"/>
                </a:lnTo>
                <a:lnTo>
                  <a:pt x="581384" y="109357"/>
                </a:lnTo>
                <a:lnTo>
                  <a:pt x="566795" y="109357"/>
                </a:lnTo>
                <a:lnTo>
                  <a:pt x="560318" y="97216"/>
                </a:lnTo>
                <a:close/>
              </a:path>
              <a:path w="895350" h="382904">
                <a:moveTo>
                  <a:pt x="795500" y="142466"/>
                </a:moveTo>
                <a:lnTo>
                  <a:pt x="770630" y="142466"/>
                </a:lnTo>
                <a:lnTo>
                  <a:pt x="776472" y="143469"/>
                </a:lnTo>
                <a:lnTo>
                  <a:pt x="780536" y="147279"/>
                </a:lnTo>
                <a:lnTo>
                  <a:pt x="782787" y="153781"/>
                </a:lnTo>
                <a:lnTo>
                  <a:pt x="783701" y="157327"/>
                </a:lnTo>
                <a:lnTo>
                  <a:pt x="783618" y="158353"/>
                </a:lnTo>
                <a:lnTo>
                  <a:pt x="748834" y="193371"/>
                </a:lnTo>
                <a:lnTo>
                  <a:pt x="735245" y="195567"/>
                </a:lnTo>
                <a:lnTo>
                  <a:pt x="773313" y="195567"/>
                </a:lnTo>
                <a:lnTo>
                  <a:pt x="777120" y="193100"/>
                </a:lnTo>
                <a:lnTo>
                  <a:pt x="786244" y="184249"/>
                </a:lnTo>
                <a:lnTo>
                  <a:pt x="794453" y="172708"/>
                </a:lnTo>
                <a:lnTo>
                  <a:pt x="797667" y="161968"/>
                </a:lnTo>
                <a:lnTo>
                  <a:pt x="797551" y="150010"/>
                </a:lnTo>
                <a:lnTo>
                  <a:pt x="795500" y="142466"/>
                </a:lnTo>
                <a:close/>
              </a:path>
              <a:path w="895350" h="382904">
                <a:moveTo>
                  <a:pt x="641385" y="97050"/>
                </a:moveTo>
                <a:lnTo>
                  <a:pt x="610864" y="97050"/>
                </a:lnTo>
                <a:lnTo>
                  <a:pt x="616706" y="99476"/>
                </a:lnTo>
                <a:lnTo>
                  <a:pt x="622421" y="101902"/>
                </a:lnTo>
                <a:lnTo>
                  <a:pt x="639743" y="145353"/>
                </a:lnTo>
                <a:lnTo>
                  <a:pt x="649980" y="180578"/>
                </a:lnTo>
                <a:lnTo>
                  <a:pt x="669157" y="173847"/>
                </a:lnTo>
                <a:lnTo>
                  <a:pt x="657199" y="140983"/>
                </a:lnTo>
                <a:lnTo>
                  <a:pt x="650186" y="121383"/>
                </a:lnTo>
                <a:lnTo>
                  <a:pt x="649763" y="119947"/>
                </a:lnTo>
                <a:lnTo>
                  <a:pt x="648964" y="117561"/>
                </a:lnTo>
                <a:lnTo>
                  <a:pt x="646114" y="108519"/>
                </a:lnTo>
                <a:lnTo>
                  <a:pt x="645662" y="106944"/>
                </a:lnTo>
                <a:lnTo>
                  <a:pt x="641385" y="97050"/>
                </a:lnTo>
                <a:close/>
              </a:path>
              <a:path w="895350" h="382904">
                <a:moveTo>
                  <a:pt x="524272" y="135504"/>
                </a:moveTo>
                <a:lnTo>
                  <a:pt x="490720" y="135504"/>
                </a:lnTo>
                <a:lnTo>
                  <a:pt x="501278" y="137736"/>
                </a:lnTo>
                <a:lnTo>
                  <a:pt x="509825" y="145353"/>
                </a:lnTo>
                <a:lnTo>
                  <a:pt x="516376" y="158353"/>
                </a:lnTo>
                <a:lnTo>
                  <a:pt x="461310" y="172158"/>
                </a:lnTo>
                <a:lnTo>
                  <a:pt x="516613" y="172158"/>
                </a:lnTo>
                <a:lnTo>
                  <a:pt x="537712" y="164322"/>
                </a:lnTo>
                <a:lnTo>
                  <a:pt x="535980" y="158353"/>
                </a:lnTo>
                <a:lnTo>
                  <a:pt x="534495" y="153681"/>
                </a:lnTo>
                <a:lnTo>
                  <a:pt x="533902" y="151953"/>
                </a:lnTo>
                <a:lnTo>
                  <a:pt x="528757" y="140983"/>
                </a:lnTo>
                <a:lnTo>
                  <a:pt x="524272" y="135504"/>
                </a:lnTo>
                <a:close/>
              </a:path>
              <a:path w="895350" h="382904">
                <a:moveTo>
                  <a:pt x="768321" y="124882"/>
                </a:moveTo>
                <a:lnTo>
                  <a:pt x="753446" y="127169"/>
                </a:lnTo>
                <a:lnTo>
                  <a:pt x="734558" y="132740"/>
                </a:lnTo>
                <a:lnTo>
                  <a:pt x="721799" y="136146"/>
                </a:lnTo>
                <a:lnTo>
                  <a:pt x="713226" y="137195"/>
                </a:lnTo>
                <a:lnTo>
                  <a:pt x="794066" y="137195"/>
                </a:lnTo>
                <a:lnTo>
                  <a:pt x="793781" y="136145"/>
                </a:lnTo>
                <a:lnTo>
                  <a:pt x="788065" y="129509"/>
                </a:lnTo>
                <a:lnTo>
                  <a:pt x="779720" y="125708"/>
                </a:lnTo>
                <a:lnTo>
                  <a:pt x="768321" y="124882"/>
                </a:lnTo>
                <a:close/>
              </a:path>
              <a:path w="895350" h="382904">
                <a:moveTo>
                  <a:pt x="843391" y="0"/>
                </a:moveTo>
                <a:lnTo>
                  <a:pt x="805417" y="11478"/>
                </a:lnTo>
                <a:lnTo>
                  <a:pt x="788637" y="47872"/>
                </a:lnTo>
                <a:lnTo>
                  <a:pt x="788531" y="55585"/>
                </a:lnTo>
                <a:lnTo>
                  <a:pt x="790547" y="68026"/>
                </a:lnTo>
                <a:lnTo>
                  <a:pt x="811112" y="101667"/>
                </a:lnTo>
                <a:lnTo>
                  <a:pt x="844796" y="111871"/>
                </a:lnTo>
                <a:lnTo>
                  <a:pt x="858116" y="109656"/>
                </a:lnTo>
                <a:lnTo>
                  <a:pt x="873969" y="104827"/>
                </a:lnTo>
                <a:lnTo>
                  <a:pt x="886110" y="99082"/>
                </a:lnTo>
                <a:lnTo>
                  <a:pt x="892418" y="94721"/>
                </a:lnTo>
                <a:lnTo>
                  <a:pt x="851009" y="94721"/>
                </a:lnTo>
                <a:lnTo>
                  <a:pt x="839148" y="94033"/>
                </a:lnTo>
                <a:lnTo>
                  <a:pt x="826144" y="89523"/>
                </a:lnTo>
                <a:lnTo>
                  <a:pt x="816390" y="81365"/>
                </a:lnTo>
                <a:lnTo>
                  <a:pt x="809492" y="70203"/>
                </a:lnTo>
                <a:lnTo>
                  <a:pt x="860342" y="51309"/>
                </a:lnTo>
                <a:lnTo>
                  <a:pt x="804846" y="51309"/>
                </a:lnTo>
                <a:lnTo>
                  <a:pt x="805432" y="39054"/>
                </a:lnTo>
                <a:lnTo>
                  <a:pt x="810115" y="28953"/>
                </a:lnTo>
                <a:lnTo>
                  <a:pt x="819529" y="20876"/>
                </a:lnTo>
                <a:lnTo>
                  <a:pt x="834307" y="14690"/>
                </a:lnTo>
                <a:lnTo>
                  <a:pt x="867875" y="14690"/>
                </a:lnTo>
                <a:lnTo>
                  <a:pt x="864476" y="10524"/>
                </a:lnTo>
                <a:lnTo>
                  <a:pt x="853497" y="2698"/>
                </a:lnTo>
                <a:lnTo>
                  <a:pt x="843391" y="0"/>
                </a:lnTo>
                <a:close/>
              </a:path>
              <a:path w="895350" h="382904">
                <a:moveTo>
                  <a:pt x="609532" y="79971"/>
                </a:moveTo>
                <a:lnTo>
                  <a:pt x="595821" y="83330"/>
                </a:lnTo>
                <a:lnTo>
                  <a:pt x="584852" y="88995"/>
                </a:lnTo>
                <a:lnTo>
                  <a:pt x="575492" y="97575"/>
                </a:lnTo>
                <a:lnTo>
                  <a:pt x="567684" y="109065"/>
                </a:lnTo>
                <a:lnTo>
                  <a:pt x="566795" y="109357"/>
                </a:lnTo>
                <a:lnTo>
                  <a:pt x="581384" y="109357"/>
                </a:lnTo>
                <a:lnTo>
                  <a:pt x="584684" y="106029"/>
                </a:lnTo>
                <a:lnTo>
                  <a:pt x="595751" y="100137"/>
                </a:lnTo>
                <a:lnTo>
                  <a:pt x="603879" y="97266"/>
                </a:lnTo>
                <a:lnTo>
                  <a:pt x="610864" y="97050"/>
                </a:lnTo>
                <a:lnTo>
                  <a:pt x="641385" y="97050"/>
                </a:lnTo>
                <a:lnTo>
                  <a:pt x="640919" y="95972"/>
                </a:lnTo>
                <a:lnTo>
                  <a:pt x="632979" y="86354"/>
                </a:lnTo>
                <a:lnTo>
                  <a:pt x="621268" y="80208"/>
                </a:lnTo>
                <a:lnTo>
                  <a:pt x="609532" y="79971"/>
                </a:lnTo>
                <a:close/>
              </a:path>
              <a:path w="895350" h="382904">
                <a:moveTo>
                  <a:pt x="750611" y="55331"/>
                </a:moveTo>
                <a:lnTo>
                  <a:pt x="718052" y="55331"/>
                </a:lnTo>
                <a:lnTo>
                  <a:pt x="730625" y="60106"/>
                </a:lnTo>
                <a:lnTo>
                  <a:pt x="735197" y="65161"/>
                </a:lnTo>
                <a:lnTo>
                  <a:pt x="737864" y="72882"/>
                </a:lnTo>
                <a:lnTo>
                  <a:pt x="740377" y="79971"/>
                </a:lnTo>
                <a:lnTo>
                  <a:pt x="740325" y="81365"/>
                </a:lnTo>
                <a:lnTo>
                  <a:pt x="740023" y="86408"/>
                </a:lnTo>
                <a:lnTo>
                  <a:pt x="736530" y="92079"/>
                </a:lnTo>
                <a:lnTo>
                  <a:pt x="733292" y="97533"/>
                </a:lnTo>
                <a:lnTo>
                  <a:pt x="728085" y="101546"/>
                </a:lnTo>
                <a:lnTo>
                  <a:pt x="713353" y="106702"/>
                </a:lnTo>
                <a:lnTo>
                  <a:pt x="706368" y="106906"/>
                </a:lnTo>
                <a:lnTo>
                  <a:pt x="739537" y="106906"/>
                </a:lnTo>
                <a:lnTo>
                  <a:pt x="747382" y="99364"/>
                </a:lnTo>
                <a:lnTo>
                  <a:pt x="754481" y="87343"/>
                </a:lnTo>
                <a:lnTo>
                  <a:pt x="755824" y="75943"/>
                </a:lnTo>
                <a:lnTo>
                  <a:pt x="755788" y="74706"/>
                </a:lnTo>
                <a:lnTo>
                  <a:pt x="753358" y="62608"/>
                </a:lnTo>
                <a:lnTo>
                  <a:pt x="750818" y="55585"/>
                </a:lnTo>
                <a:lnTo>
                  <a:pt x="750611" y="55331"/>
                </a:lnTo>
                <a:close/>
              </a:path>
              <a:path w="895350" h="382904">
                <a:moveTo>
                  <a:pt x="885950" y="81160"/>
                </a:moveTo>
                <a:lnTo>
                  <a:pt x="874889" y="87101"/>
                </a:lnTo>
                <a:lnTo>
                  <a:pt x="862668" y="92079"/>
                </a:lnTo>
                <a:lnTo>
                  <a:pt x="851009" y="94721"/>
                </a:lnTo>
                <a:lnTo>
                  <a:pt x="892418" y="94721"/>
                </a:lnTo>
                <a:lnTo>
                  <a:pt x="894836" y="93050"/>
                </a:lnTo>
                <a:lnTo>
                  <a:pt x="885950" y="81160"/>
                </a:lnTo>
                <a:close/>
              </a:path>
              <a:path w="895350" h="382904">
                <a:moveTo>
                  <a:pt x="867875" y="14690"/>
                </a:moveTo>
                <a:lnTo>
                  <a:pt x="834307" y="14690"/>
                </a:lnTo>
                <a:lnTo>
                  <a:pt x="844887" y="16894"/>
                </a:lnTo>
                <a:lnTo>
                  <a:pt x="853421" y="24506"/>
                </a:lnTo>
                <a:lnTo>
                  <a:pt x="859911" y="37526"/>
                </a:lnTo>
                <a:lnTo>
                  <a:pt x="804846" y="51309"/>
                </a:lnTo>
                <a:lnTo>
                  <a:pt x="860342" y="51309"/>
                </a:lnTo>
                <a:lnTo>
                  <a:pt x="881374" y="43495"/>
                </a:lnTo>
                <a:lnTo>
                  <a:pt x="879850" y="38211"/>
                </a:lnTo>
                <a:lnTo>
                  <a:pt x="878580" y="34084"/>
                </a:lnTo>
                <a:lnTo>
                  <a:pt x="877437" y="31137"/>
                </a:lnTo>
                <a:lnTo>
                  <a:pt x="872384" y="20217"/>
                </a:lnTo>
                <a:lnTo>
                  <a:pt x="867875" y="14690"/>
                </a:lnTo>
                <a:close/>
              </a:path>
              <a:path w="895350" h="382904">
                <a:moveTo>
                  <a:pt x="752342" y="16088"/>
                </a:moveTo>
                <a:lnTo>
                  <a:pt x="748151" y="16964"/>
                </a:lnTo>
                <a:lnTo>
                  <a:pt x="740083" y="20029"/>
                </a:lnTo>
                <a:lnTo>
                  <a:pt x="732380" y="28640"/>
                </a:lnTo>
                <a:lnTo>
                  <a:pt x="731514" y="42809"/>
                </a:lnTo>
                <a:lnTo>
                  <a:pt x="739577" y="42809"/>
                </a:lnTo>
                <a:lnTo>
                  <a:pt x="739515" y="40497"/>
                </a:lnTo>
                <a:lnTo>
                  <a:pt x="745865" y="35862"/>
                </a:lnTo>
                <a:lnTo>
                  <a:pt x="758946" y="31277"/>
                </a:lnTo>
                <a:lnTo>
                  <a:pt x="755517" y="16151"/>
                </a:lnTo>
                <a:lnTo>
                  <a:pt x="752342" y="16088"/>
                </a:lnTo>
                <a:close/>
              </a:path>
            </a:pathLst>
          </a:custGeom>
          <a:solidFill>
            <a:srgbClr val="000000"/>
          </a:solidFill>
        </p:spPr>
        <p:txBody>
          <a:bodyPr wrap="square" lIns="0" tIns="0" rIns="0" bIns="0" rtlCol="0"/>
          <a:lstStyle/>
          <a:p>
            <a:endParaRPr/>
          </a:p>
        </p:txBody>
      </p:sp>
      <p:sp>
        <p:nvSpPr>
          <p:cNvPr id="12" name="object 12"/>
          <p:cNvSpPr txBox="1"/>
          <p:nvPr/>
        </p:nvSpPr>
        <p:spPr>
          <a:xfrm>
            <a:off x="5207634" y="5438900"/>
            <a:ext cx="3071495" cy="1234440"/>
          </a:xfrm>
          <a:prstGeom prst="rect">
            <a:avLst/>
          </a:prstGeom>
        </p:spPr>
        <p:txBody>
          <a:bodyPr vert="horz" wrap="square" lIns="0" tIns="0" rIns="0" bIns="0" rtlCol="0">
            <a:spAutoFit/>
          </a:bodyPr>
          <a:lstStyle/>
          <a:p>
            <a:pPr marL="12700">
              <a:lnSpc>
                <a:spcPct val="100000"/>
              </a:lnSpc>
            </a:pPr>
            <a:r>
              <a:rPr sz="2800" i="1" spc="-155" dirty="0">
                <a:latin typeface="Times New Roman"/>
                <a:cs typeface="Times New Roman"/>
              </a:rPr>
              <a:t>”</a:t>
            </a:r>
            <a:r>
              <a:rPr sz="2800" i="1" spc="-20" dirty="0">
                <a:latin typeface="Times New Roman"/>
                <a:cs typeface="Times New Roman"/>
              </a:rPr>
              <a:t>Kee</a:t>
            </a:r>
            <a:r>
              <a:rPr sz="2800" i="1" spc="-15" dirty="0">
                <a:latin typeface="Times New Roman"/>
                <a:cs typeface="Times New Roman"/>
              </a:rPr>
              <a:t>p</a:t>
            </a:r>
            <a:r>
              <a:rPr sz="2800" i="1" spc="-120" dirty="0">
                <a:latin typeface="Times New Roman"/>
                <a:cs typeface="Times New Roman"/>
              </a:rPr>
              <a:t> </a:t>
            </a:r>
            <a:r>
              <a:rPr sz="2800" i="1" spc="50" dirty="0">
                <a:latin typeface="Times New Roman"/>
                <a:cs typeface="Times New Roman"/>
              </a:rPr>
              <a:t>it</a:t>
            </a:r>
            <a:r>
              <a:rPr sz="2800" i="1" spc="-125" dirty="0">
                <a:latin typeface="Times New Roman"/>
                <a:cs typeface="Times New Roman"/>
              </a:rPr>
              <a:t> </a:t>
            </a:r>
            <a:r>
              <a:rPr sz="2800" i="1" spc="-15" dirty="0">
                <a:latin typeface="Times New Roman"/>
                <a:cs typeface="Times New Roman"/>
              </a:rPr>
              <a:t>s</a:t>
            </a:r>
            <a:r>
              <a:rPr sz="2800" i="1" dirty="0">
                <a:latin typeface="Times New Roman"/>
                <a:cs typeface="Times New Roman"/>
              </a:rPr>
              <a:t>imp</a:t>
            </a:r>
            <a:r>
              <a:rPr sz="2800" i="1" spc="-10" dirty="0">
                <a:latin typeface="Times New Roman"/>
                <a:cs typeface="Times New Roman"/>
              </a:rPr>
              <a:t>l</a:t>
            </a:r>
            <a:r>
              <a:rPr sz="2800" i="1" spc="-40" dirty="0">
                <a:latin typeface="Times New Roman"/>
                <a:cs typeface="Times New Roman"/>
              </a:rPr>
              <a:t>e”/</a:t>
            </a:r>
            <a:endParaRPr sz="2800">
              <a:latin typeface="Times New Roman"/>
              <a:cs typeface="Times New Roman"/>
            </a:endParaRPr>
          </a:p>
          <a:p>
            <a:pPr marL="12700" marR="5080">
              <a:lnSpc>
                <a:spcPct val="100000"/>
              </a:lnSpc>
            </a:pPr>
            <a:r>
              <a:rPr sz="2800" i="1" spc="135" dirty="0">
                <a:latin typeface="Times New Roman"/>
                <a:cs typeface="Times New Roman"/>
              </a:rPr>
              <a:t>the</a:t>
            </a:r>
            <a:r>
              <a:rPr sz="2800" i="1" spc="-125" dirty="0">
                <a:latin typeface="Times New Roman"/>
                <a:cs typeface="Times New Roman"/>
              </a:rPr>
              <a:t> </a:t>
            </a:r>
            <a:r>
              <a:rPr sz="2800" i="1" spc="-70" dirty="0">
                <a:latin typeface="Times New Roman"/>
                <a:cs typeface="Times New Roman"/>
              </a:rPr>
              <a:t>cha</a:t>
            </a:r>
            <a:r>
              <a:rPr sz="2800" i="1" spc="-50" dirty="0">
                <a:latin typeface="Times New Roman"/>
                <a:cs typeface="Times New Roman"/>
              </a:rPr>
              <a:t>l</a:t>
            </a:r>
            <a:r>
              <a:rPr sz="2800" i="1" dirty="0">
                <a:latin typeface="Times New Roman"/>
                <a:cs typeface="Times New Roman"/>
              </a:rPr>
              <a:t>len</a:t>
            </a:r>
            <a:r>
              <a:rPr sz="2800" i="1" spc="-10" dirty="0">
                <a:latin typeface="Times New Roman"/>
                <a:cs typeface="Times New Roman"/>
              </a:rPr>
              <a:t>g</a:t>
            </a:r>
            <a:r>
              <a:rPr sz="2800" i="1" spc="70" dirty="0">
                <a:latin typeface="Times New Roman"/>
                <a:cs typeface="Times New Roman"/>
              </a:rPr>
              <a:t>e</a:t>
            </a:r>
            <a:r>
              <a:rPr sz="2800" i="1" spc="-85" dirty="0">
                <a:latin typeface="Times New Roman"/>
                <a:cs typeface="Times New Roman"/>
              </a:rPr>
              <a:t> </a:t>
            </a:r>
            <a:r>
              <a:rPr sz="2800" i="1" spc="-155" dirty="0">
                <a:latin typeface="Times New Roman"/>
                <a:cs typeface="Times New Roman"/>
              </a:rPr>
              <a:t>”</a:t>
            </a:r>
            <a:r>
              <a:rPr sz="2800" i="1" spc="-40" dirty="0">
                <a:latin typeface="Times New Roman"/>
                <a:cs typeface="Times New Roman"/>
              </a:rPr>
              <a:t>pull</a:t>
            </a:r>
            <a:r>
              <a:rPr sz="2800" i="1" spc="-5" dirty="0">
                <a:latin typeface="Times New Roman"/>
                <a:cs typeface="Times New Roman"/>
              </a:rPr>
              <a:t>s</a:t>
            </a:r>
            <a:r>
              <a:rPr sz="2800" i="1" spc="-114" dirty="0">
                <a:latin typeface="Times New Roman"/>
                <a:cs typeface="Times New Roman"/>
              </a:rPr>
              <a:t>” </a:t>
            </a:r>
            <a:r>
              <a:rPr sz="2800" i="1" spc="135" dirty="0">
                <a:latin typeface="Times New Roman"/>
                <a:cs typeface="Times New Roman"/>
              </a:rPr>
              <a:t>the</a:t>
            </a:r>
            <a:r>
              <a:rPr sz="2800" i="1" spc="-125" dirty="0">
                <a:latin typeface="Times New Roman"/>
                <a:cs typeface="Times New Roman"/>
              </a:rPr>
              <a:t> </a:t>
            </a:r>
            <a:r>
              <a:rPr sz="2800" i="1" spc="70" dirty="0">
                <a:latin typeface="Times New Roman"/>
                <a:cs typeface="Times New Roman"/>
              </a:rPr>
              <a:t>stra</a:t>
            </a:r>
            <a:r>
              <a:rPr sz="2800" i="1" spc="60" dirty="0">
                <a:latin typeface="Times New Roman"/>
                <a:cs typeface="Times New Roman"/>
              </a:rPr>
              <a:t>t</a:t>
            </a:r>
            <a:r>
              <a:rPr sz="2800" i="1" spc="35" dirty="0">
                <a:latin typeface="Times New Roman"/>
                <a:cs typeface="Times New Roman"/>
              </a:rPr>
              <a:t>egy</a:t>
            </a:r>
            <a:endParaRPr sz="2800">
              <a:latin typeface="Times New Roman"/>
              <a:cs typeface="Times New Roman"/>
            </a:endParaRPr>
          </a:p>
        </p:txBody>
      </p:sp>
      <p:sp>
        <p:nvSpPr>
          <p:cNvPr id="13" name="object 13"/>
          <p:cNvSpPr txBox="1"/>
          <p:nvPr/>
        </p:nvSpPr>
        <p:spPr>
          <a:xfrm>
            <a:off x="6840093" y="3349497"/>
            <a:ext cx="1440180" cy="807720"/>
          </a:xfrm>
          <a:prstGeom prst="rect">
            <a:avLst/>
          </a:prstGeom>
        </p:spPr>
        <p:txBody>
          <a:bodyPr vert="horz" wrap="square" lIns="0" tIns="0" rIns="0" bIns="0" rtlCol="0">
            <a:spAutoFit/>
          </a:bodyPr>
          <a:lstStyle/>
          <a:p>
            <a:pPr marL="12700" marR="5080">
              <a:lnSpc>
                <a:spcPct val="100000"/>
              </a:lnSpc>
            </a:pPr>
            <a:r>
              <a:rPr sz="2800" i="1" spc="-95" dirty="0">
                <a:latin typeface="Times New Roman"/>
                <a:cs typeface="Times New Roman"/>
              </a:rPr>
              <a:t>Agi</a:t>
            </a:r>
            <a:r>
              <a:rPr sz="2800" i="1" spc="-65" dirty="0">
                <a:latin typeface="Times New Roman"/>
                <a:cs typeface="Times New Roman"/>
              </a:rPr>
              <a:t>l</a:t>
            </a:r>
            <a:r>
              <a:rPr sz="2800" i="1" spc="70" dirty="0">
                <a:latin typeface="Times New Roman"/>
                <a:cs typeface="Times New Roman"/>
              </a:rPr>
              <a:t>e</a:t>
            </a:r>
            <a:r>
              <a:rPr sz="2800" i="1" spc="40" dirty="0">
                <a:latin typeface="Times New Roman"/>
                <a:cs typeface="Times New Roman"/>
              </a:rPr>
              <a:t> </a:t>
            </a:r>
            <a:r>
              <a:rPr sz="2800" i="1" spc="20" dirty="0">
                <a:latin typeface="Times New Roman"/>
                <a:cs typeface="Times New Roman"/>
              </a:rPr>
              <a:t>processes</a:t>
            </a:r>
            <a:endParaRPr sz="2800">
              <a:latin typeface="Times New Roman"/>
              <a:cs typeface="Times New Roman"/>
            </a:endParaRPr>
          </a:p>
        </p:txBody>
      </p:sp>
      <p:sp>
        <p:nvSpPr>
          <p:cNvPr id="14" name="object 14"/>
          <p:cNvSpPr txBox="1"/>
          <p:nvPr/>
        </p:nvSpPr>
        <p:spPr>
          <a:xfrm>
            <a:off x="1824989" y="2072893"/>
            <a:ext cx="3087370" cy="782320"/>
          </a:xfrm>
          <a:prstGeom prst="rect">
            <a:avLst/>
          </a:prstGeom>
        </p:spPr>
        <p:txBody>
          <a:bodyPr vert="horz" wrap="square" lIns="0" tIns="0" rIns="0" bIns="0" rtlCol="0">
            <a:spAutoFit/>
          </a:bodyPr>
          <a:lstStyle/>
          <a:p>
            <a:pPr marL="12700" marR="5080">
              <a:lnSpc>
                <a:spcPct val="100000"/>
              </a:lnSpc>
            </a:pPr>
            <a:r>
              <a:rPr sz="2800" i="1" spc="-495" dirty="0">
                <a:latin typeface="Times New Roman"/>
                <a:cs typeface="Times New Roman"/>
              </a:rPr>
              <a:t>F</a:t>
            </a:r>
            <a:r>
              <a:rPr sz="2800" i="1" dirty="0">
                <a:latin typeface="Times New Roman"/>
                <a:cs typeface="Times New Roman"/>
              </a:rPr>
              <a:t>o</a:t>
            </a:r>
            <a:r>
              <a:rPr sz="2800" i="1" spc="-15" dirty="0">
                <a:latin typeface="Times New Roman"/>
                <a:cs typeface="Times New Roman"/>
              </a:rPr>
              <a:t>c</a:t>
            </a:r>
            <a:r>
              <a:rPr sz="2800" i="1" spc="20" dirty="0">
                <a:latin typeface="Times New Roman"/>
                <a:cs typeface="Times New Roman"/>
              </a:rPr>
              <a:t>us</a:t>
            </a:r>
            <a:r>
              <a:rPr sz="2800" i="1" spc="-105" dirty="0">
                <a:latin typeface="Times New Roman"/>
                <a:cs typeface="Times New Roman"/>
              </a:rPr>
              <a:t> </a:t>
            </a:r>
            <a:r>
              <a:rPr sz="2800" i="1" spc="70" dirty="0">
                <a:latin typeface="Times New Roman"/>
                <a:cs typeface="Times New Roman"/>
              </a:rPr>
              <a:t>on</a:t>
            </a:r>
            <a:r>
              <a:rPr sz="2800" i="1" spc="-114" dirty="0">
                <a:latin typeface="Times New Roman"/>
                <a:cs typeface="Times New Roman"/>
              </a:rPr>
              <a:t> </a:t>
            </a:r>
            <a:r>
              <a:rPr sz="2800" i="1" dirty="0">
                <a:latin typeface="Times New Roman"/>
                <a:cs typeface="Times New Roman"/>
              </a:rPr>
              <a:t>c</a:t>
            </a:r>
            <a:r>
              <a:rPr sz="2800" i="1" spc="-15" dirty="0">
                <a:latin typeface="Times New Roman"/>
                <a:cs typeface="Times New Roman"/>
              </a:rPr>
              <a:t>o</a:t>
            </a:r>
            <a:r>
              <a:rPr sz="2800" i="1" dirty="0">
                <a:latin typeface="Times New Roman"/>
                <a:cs typeface="Times New Roman"/>
              </a:rPr>
              <a:t>re</a:t>
            </a:r>
            <a:r>
              <a:rPr sz="2800" i="1" spc="-95" dirty="0">
                <a:latin typeface="Times New Roman"/>
                <a:cs typeface="Times New Roman"/>
              </a:rPr>
              <a:t> </a:t>
            </a:r>
            <a:r>
              <a:rPr sz="2800" i="1" dirty="0">
                <a:latin typeface="Times New Roman"/>
                <a:cs typeface="Times New Roman"/>
              </a:rPr>
              <a:t>value </a:t>
            </a:r>
            <a:r>
              <a:rPr sz="2800" i="1" spc="25" dirty="0">
                <a:latin typeface="Times New Roman"/>
                <a:cs typeface="Times New Roman"/>
              </a:rPr>
              <a:t>and</a:t>
            </a:r>
            <a:r>
              <a:rPr sz="2800" i="1" spc="-140" dirty="0">
                <a:latin typeface="Times New Roman"/>
                <a:cs typeface="Times New Roman"/>
              </a:rPr>
              <a:t> </a:t>
            </a:r>
            <a:r>
              <a:rPr sz="2800" i="1" spc="15" dirty="0">
                <a:latin typeface="Times New Roman"/>
                <a:cs typeface="Times New Roman"/>
              </a:rPr>
              <a:t>desire</a:t>
            </a:r>
            <a:r>
              <a:rPr sz="2800" i="1" spc="25" dirty="0">
                <a:latin typeface="Times New Roman"/>
                <a:cs typeface="Times New Roman"/>
              </a:rPr>
              <a:t>d</a:t>
            </a:r>
            <a:r>
              <a:rPr sz="2800" i="1" spc="-95" dirty="0">
                <a:latin typeface="Times New Roman"/>
                <a:cs typeface="Times New Roman"/>
              </a:rPr>
              <a:t> </a:t>
            </a:r>
            <a:r>
              <a:rPr sz="2800" i="1" spc="70" dirty="0">
                <a:latin typeface="Times New Roman"/>
                <a:cs typeface="Times New Roman"/>
              </a:rPr>
              <a:t>outc</a:t>
            </a:r>
            <a:r>
              <a:rPr sz="2800" i="1" spc="65" dirty="0">
                <a:latin typeface="Times New Roman"/>
                <a:cs typeface="Times New Roman"/>
              </a:rPr>
              <a:t>o</a:t>
            </a:r>
            <a:r>
              <a:rPr sz="2800" i="1" spc="145" dirty="0">
                <a:latin typeface="Times New Roman"/>
                <a:cs typeface="Times New Roman"/>
              </a:rPr>
              <a:t>me</a:t>
            </a:r>
            <a:endParaRPr sz="2800">
              <a:latin typeface="Times New Roman"/>
              <a:cs typeface="Times New Roman"/>
            </a:endParaRPr>
          </a:p>
        </p:txBody>
      </p:sp>
      <p:sp>
        <p:nvSpPr>
          <p:cNvPr id="15" name="object 15"/>
          <p:cNvSpPr txBox="1"/>
          <p:nvPr/>
        </p:nvSpPr>
        <p:spPr>
          <a:xfrm>
            <a:off x="349402" y="5229859"/>
            <a:ext cx="3256915" cy="381000"/>
          </a:xfrm>
          <a:prstGeom prst="rect">
            <a:avLst/>
          </a:prstGeom>
        </p:spPr>
        <p:txBody>
          <a:bodyPr vert="horz" wrap="square" lIns="0" tIns="0" rIns="0" bIns="0" rtlCol="0">
            <a:spAutoFit/>
          </a:bodyPr>
          <a:lstStyle/>
          <a:p>
            <a:pPr marL="12700">
              <a:lnSpc>
                <a:spcPct val="100000"/>
              </a:lnSpc>
            </a:pPr>
            <a:r>
              <a:rPr sz="2800" i="1" spc="135" dirty="0">
                <a:latin typeface="Times New Roman"/>
                <a:cs typeface="Times New Roman"/>
              </a:rPr>
              <a:t>S</a:t>
            </a:r>
            <a:r>
              <a:rPr sz="2800" i="1" spc="80" dirty="0">
                <a:latin typeface="Times New Roman"/>
                <a:cs typeface="Times New Roman"/>
              </a:rPr>
              <a:t>t</a:t>
            </a:r>
            <a:r>
              <a:rPr sz="2800" i="1" spc="35" dirty="0">
                <a:latin typeface="Times New Roman"/>
                <a:cs typeface="Times New Roman"/>
              </a:rPr>
              <a:t>ra</a:t>
            </a:r>
            <a:r>
              <a:rPr sz="2800" i="1" spc="25" dirty="0">
                <a:latin typeface="Times New Roman"/>
                <a:cs typeface="Times New Roman"/>
              </a:rPr>
              <a:t>t</a:t>
            </a:r>
            <a:r>
              <a:rPr sz="2800" i="1" spc="-35" dirty="0">
                <a:latin typeface="Times New Roman"/>
                <a:cs typeface="Times New Roman"/>
              </a:rPr>
              <a:t>egic</a:t>
            </a:r>
            <a:r>
              <a:rPr sz="2800" i="1" spc="-155" dirty="0">
                <a:latin typeface="Times New Roman"/>
                <a:cs typeface="Times New Roman"/>
              </a:rPr>
              <a:t> </a:t>
            </a:r>
            <a:r>
              <a:rPr sz="2800" i="1" spc="50" dirty="0">
                <a:latin typeface="Times New Roman"/>
                <a:cs typeface="Times New Roman"/>
              </a:rPr>
              <a:t>par</a:t>
            </a:r>
            <a:r>
              <a:rPr sz="2800" i="1" spc="35" dirty="0">
                <a:latin typeface="Times New Roman"/>
                <a:cs typeface="Times New Roman"/>
              </a:rPr>
              <a:t>t</a:t>
            </a:r>
            <a:r>
              <a:rPr sz="2800" i="1" spc="10" dirty="0">
                <a:latin typeface="Times New Roman"/>
                <a:cs typeface="Times New Roman"/>
              </a:rPr>
              <a:t>nerships</a:t>
            </a:r>
            <a:endParaRPr sz="2800">
              <a:latin typeface="Times New Roman"/>
              <a:cs typeface="Times New Roman"/>
            </a:endParaRPr>
          </a:p>
        </p:txBody>
      </p:sp>
      <p:sp>
        <p:nvSpPr>
          <p:cNvPr id="16" name="object 16"/>
          <p:cNvSpPr/>
          <p:nvPr/>
        </p:nvSpPr>
        <p:spPr>
          <a:xfrm>
            <a:off x="0" y="5803252"/>
            <a:ext cx="1645666" cy="105474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47436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0820" y="5906986"/>
            <a:ext cx="1267460" cy="254000"/>
          </a:xfrm>
          <a:prstGeom prst="rect">
            <a:avLst/>
          </a:prstGeom>
        </p:spPr>
        <p:txBody>
          <a:bodyPr vert="horz" wrap="square" lIns="0" tIns="0" rIns="0" bIns="0" rtlCol="0">
            <a:spAutoFit/>
          </a:bodyPr>
          <a:lstStyle/>
          <a:p>
            <a:pPr marL="12700">
              <a:lnSpc>
                <a:spcPct val="100000"/>
              </a:lnSpc>
            </a:pPr>
            <a:r>
              <a:rPr sz="1800" spc="20" dirty="0">
                <a:latin typeface="Times New Roman"/>
                <a:cs typeface="Times New Roman"/>
              </a:rPr>
              <a:t>Organis</a:t>
            </a:r>
            <a:r>
              <a:rPr sz="1800" spc="25" dirty="0">
                <a:latin typeface="Times New Roman"/>
                <a:cs typeface="Times New Roman"/>
              </a:rPr>
              <a:t>a</a:t>
            </a:r>
            <a:r>
              <a:rPr sz="1800" spc="15" dirty="0">
                <a:latin typeface="Times New Roman"/>
                <a:cs typeface="Times New Roman"/>
              </a:rPr>
              <a:t>ti</a:t>
            </a:r>
            <a:r>
              <a:rPr sz="1800" spc="90" dirty="0">
                <a:latin typeface="Times New Roman"/>
                <a:cs typeface="Times New Roman"/>
              </a:rPr>
              <a:t>on</a:t>
            </a:r>
            <a:endParaRPr sz="1800">
              <a:latin typeface="Times New Roman"/>
              <a:cs typeface="Times New Roman"/>
            </a:endParaRPr>
          </a:p>
        </p:txBody>
      </p:sp>
      <p:sp>
        <p:nvSpPr>
          <p:cNvPr id="3" name="object 3"/>
          <p:cNvSpPr txBox="1"/>
          <p:nvPr/>
        </p:nvSpPr>
        <p:spPr>
          <a:xfrm>
            <a:off x="4598034" y="1583652"/>
            <a:ext cx="4342130" cy="1480185"/>
          </a:xfrm>
          <a:prstGeom prst="rect">
            <a:avLst/>
          </a:prstGeom>
        </p:spPr>
        <p:txBody>
          <a:bodyPr vert="horz" wrap="square" lIns="0" tIns="0" rIns="0" bIns="0" rtlCol="0">
            <a:spAutoFit/>
          </a:bodyPr>
          <a:lstStyle/>
          <a:p>
            <a:pPr marL="12700" marR="5080">
              <a:lnSpc>
                <a:spcPct val="100000"/>
              </a:lnSpc>
            </a:pPr>
            <a:r>
              <a:rPr sz="1800" spc="-25" dirty="0">
                <a:latin typeface="Times New Roman"/>
                <a:cs typeface="Times New Roman"/>
              </a:rPr>
              <a:t>Whic</a:t>
            </a:r>
            <a:r>
              <a:rPr sz="1800" spc="-20" dirty="0">
                <a:latin typeface="Times New Roman"/>
                <a:cs typeface="Times New Roman"/>
              </a:rPr>
              <a:t>h</a:t>
            </a:r>
            <a:r>
              <a:rPr sz="1800" dirty="0">
                <a:latin typeface="Times New Roman"/>
                <a:cs typeface="Times New Roman"/>
              </a:rPr>
              <a:t> </a:t>
            </a:r>
            <a:r>
              <a:rPr sz="1800" spc="-130" dirty="0">
                <a:latin typeface="Times New Roman"/>
                <a:cs typeface="Times New Roman"/>
              </a:rPr>
              <a:t> </a:t>
            </a:r>
            <a:r>
              <a:rPr sz="1800" spc="25" dirty="0">
                <a:latin typeface="Times New Roman"/>
                <a:cs typeface="Times New Roman"/>
              </a:rPr>
              <a:t>incentive</a:t>
            </a:r>
            <a:r>
              <a:rPr sz="1800" spc="45" dirty="0">
                <a:latin typeface="Times New Roman"/>
                <a:cs typeface="Times New Roman"/>
              </a:rPr>
              <a:t>s</a:t>
            </a:r>
            <a:r>
              <a:rPr sz="1800" spc="-85" dirty="0">
                <a:latin typeface="Times New Roman"/>
                <a:cs typeface="Times New Roman"/>
              </a:rPr>
              <a:t> </a:t>
            </a:r>
            <a:r>
              <a:rPr sz="1800" spc="90" dirty="0">
                <a:latin typeface="Times New Roman"/>
                <a:cs typeface="Times New Roman"/>
              </a:rPr>
              <a:t>we</a:t>
            </a:r>
            <a:r>
              <a:rPr sz="1800" spc="-70" dirty="0">
                <a:latin typeface="Times New Roman"/>
                <a:cs typeface="Times New Roman"/>
              </a:rPr>
              <a:t> </a:t>
            </a:r>
            <a:r>
              <a:rPr sz="1800" spc="85" dirty="0">
                <a:latin typeface="Times New Roman"/>
                <a:cs typeface="Times New Roman"/>
              </a:rPr>
              <a:t>app</a:t>
            </a:r>
            <a:r>
              <a:rPr sz="1800" spc="-80" dirty="0">
                <a:latin typeface="Times New Roman"/>
                <a:cs typeface="Times New Roman"/>
              </a:rPr>
              <a:t>ly</a:t>
            </a:r>
            <a:r>
              <a:rPr sz="1800" spc="-55" dirty="0">
                <a:latin typeface="Times New Roman"/>
                <a:cs typeface="Times New Roman"/>
              </a:rPr>
              <a:t> </a:t>
            </a:r>
            <a:r>
              <a:rPr sz="1800" spc="-25" dirty="0">
                <a:latin typeface="Times New Roman"/>
                <a:cs typeface="Times New Roman"/>
              </a:rPr>
              <a:t>in</a:t>
            </a:r>
            <a:r>
              <a:rPr sz="1800" spc="-70" dirty="0">
                <a:latin typeface="Times New Roman"/>
                <a:cs typeface="Times New Roman"/>
              </a:rPr>
              <a:t> </a:t>
            </a:r>
            <a:r>
              <a:rPr sz="1800" spc="60" dirty="0">
                <a:latin typeface="Times New Roman"/>
                <a:cs typeface="Times New Roman"/>
              </a:rPr>
              <a:t>our</a:t>
            </a:r>
            <a:r>
              <a:rPr sz="1800" spc="-75" dirty="0">
                <a:latin typeface="Times New Roman"/>
                <a:cs typeface="Times New Roman"/>
              </a:rPr>
              <a:t> </a:t>
            </a:r>
            <a:r>
              <a:rPr sz="1800" spc="80" dirty="0">
                <a:latin typeface="Times New Roman"/>
                <a:cs typeface="Times New Roman"/>
              </a:rPr>
              <a:t>b</a:t>
            </a:r>
            <a:r>
              <a:rPr sz="1800" spc="70" dirty="0">
                <a:latin typeface="Times New Roman"/>
                <a:cs typeface="Times New Roman"/>
              </a:rPr>
              <a:t>u</a:t>
            </a:r>
            <a:r>
              <a:rPr sz="1800" spc="90" dirty="0">
                <a:latin typeface="Times New Roman"/>
                <a:cs typeface="Times New Roman"/>
              </a:rPr>
              <a:t>d</a:t>
            </a:r>
            <a:r>
              <a:rPr sz="1800" spc="70" dirty="0">
                <a:latin typeface="Times New Roman"/>
                <a:cs typeface="Times New Roman"/>
              </a:rPr>
              <a:t>getting</a:t>
            </a:r>
            <a:r>
              <a:rPr sz="1800" spc="35" dirty="0">
                <a:latin typeface="Times New Roman"/>
                <a:cs typeface="Times New Roman"/>
              </a:rPr>
              <a:t> </a:t>
            </a:r>
            <a:r>
              <a:rPr sz="1800" spc="75" dirty="0">
                <a:latin typeface="Times New Roman"/>
                <a:cs typeface="Times New Roman"/>
              </a:rPr>
              <a:t>an</a:t>
            </a:r>
            <a:r>
              <a:rPr sz="1800" spc="-80" dirty="0">
                <a:latin typeface="Times New Roman"/>
                <a:cs typeface="Times New Roman"/>
              </a:rPr>
              <a:t> </a:t>
            </a:r>
            <a:r>
              <a:rPr sz="1800" dirty="0">
                <a:latin typeface="Times New Roman"/>
                <a:cs typeface="Times New Roman"/>
              </a:rPr>
              <a:t>p</a:t>
            </a:r>
            <a:r>
              <a:rPr sz="1800" spc="-10" dirty="0">
                <a:latin typeface="Times New Roman"/>
                <a:cs typeface="Times New Roman"/>
              </a:rPr>
              <a:t>l</a:t>
            </a:r>
            <a:r>
              <a:rPr sz="1800" spc="40" dirty="0">
                <a:latin typeface="Times New Roman"/>
                <a:cs typeface="Times New Roman"/>
              </a:rPr>
              <a:t>anning</a:t>
            </a:r>
            <a:endParaRPr sz="1800">
              <a:latin typeface="Times New Roman"/>
              <a:cs typeface="Times New Roman"/>
            </a:endParaRPr>
          </a:p>
          <a:p>
            <a:pPr>
              <a:lnSpc>
                <a:spcPct val="100000"/>
              </a:lnSpc>
            </a:pPr>
            <a:endParaRPr sz="1800">
              <a:latin typeface="Times New Roman"/>
              <a:cs typeface="Times New Roman"/>
            </a:endParaRPr>
          </a:p>
          <a:p>
            <a:pPr marL="1572260">
              <a:lnSpc>
                <a:spcPct val="100000"/>
              </a:lnSpc>
              <a:spcBef>
                <a:spcPts val="1095"/>
              </a:spcBef>
            </a:pPr>
            <a:r>
              <a:rPr sz="1800" spc="-80" dirty="0">
                <a:latin typeface="Times New Roman"/>
                <a:cs typeface="Times New Roman"/>
              </a:rPr>
              <a:t>C</a:t>
            </a:r>
            <a:r>
              <a:rPr sz="1800" spc="-55" dirty="0">
                <a:latin typeface="Times New Roman"/>
                <a:cs typeface="Times New Roman"/>
              </a:rPr>
              <a:t>o</a:t>
            </a:r>
            <a:r>
              <a:rPr sz="1800" spc="-150" dirty="0">
                <a:latin typeface="Times New Roman"/>
                <a:cs typeface="Times New Roman"/>
              </a:rPr>
              <a:t>-</a:t>
            </a:r>
            <a:r>
              <a:rPr sz="1800" spc="95" dirty="0">
                <a:latin typeface="Times New Roman"/>
                <a:cs typeface="Times New Roman"/>
              </a:rPr>
              <a:t>ope</a:t>
            </a:r>
            <a:r>
              <a:rPr sz="1800" spc="55" dirty="0">
                <a:latin typeface="Times New Roman"/>
                <a:cs typeface="Times New Roman"/>
              </a:rPr>
              <a:t>r</a:t>
            </a:r>
            <a:r>
              <a:rPr sz="1800" spc="110" dirty="0">
                <a:latin typeface="Times New Roman"/>
                <a:cs typeface="Times New Roman"/>
              </a:rPr>
              <a:t>at</a:t>
            </a:r>
            <a:r>
              <a:rPr sz="1800" spc="10" dirty="0">
                <a:latin typeface="Times New Roman"/>
                <a:cs typeface="Times New Roman"/>
              </a:rPr>
              <a:t>ion,</a:t>
            </a:r>
            <a:r>
              <a:rPr sz="1800" spc="-100" dirty="0">
                <a:latin typeface="Times New Roman"/>
                <a:cs typeface="Times New Roman"/>
              </a:rPr>
              <a:t> </a:t>
            </a:r>
            <a:r>
              <a:rPr sz="1800" spc="25" dirty="0">
                <a:latin typeface="Times New Roman"/>
                <a:cs typeface="Times New Roman"/>
              </a:rPr>
              <a:t>internal</a:t>
            </a:r>
            <a:r>
              <a:rPr sz="1800" spc="10" dirty="0">
                <a:latin typeface="Times New Roman"/>
                <a:cs typeface="Times New Roman"/>
              </a:rPr>
              <a:t>l</a:t>
            </a:r>
            <a:r>
              <a:rPr sz="1800" spc="-75" dirty="0">
                <a:latin typeface="Times New Roman"/>
                <a:cs typeface="Times New Roman"/>
              </a:rPr>
              <a:t>y</a:t>
            </a:r>
            <a:r>
              <a:rPr sz="1800" spc="-50" dirty="0">
                <a:latin typeface="Times New Roman"/>
                <a:cs typeface="Times New Roman"/>
              </a:rPr>
              <a:t> </a:t>
            </a:r>
            <a:r>
              <a:rPr sz="1800" spc="75" dirty="0">
                <a:latin typeface="Times New Roman"/>
                <a:cs typeface="Times New Roman"/>
              </a:rPr>
              <a:t>and</a:t>
            </a:r>
            <a:endParaRPr sz="1800">
              <a:latin typeface="Times New Roman"/>
              <a:cs typeface="Times New Roman"/>
            </a:endParaRPr>
          </a:p>
          <a:p>
            <a:pPr marR="228600" algn="ctr">
              <a:lnSpc>
                <a:spcPct val="100000"/>
              </a:lnSpc>
            </a:pPr>
            <a:r>
              <a:rPr sz="1800" spc="75" dirty="0">
                <a:latin typeface="Times New Roman"/>
                <a:cs typeface="Times New Roman"/>
              </a:rPr>
              <a:t>extern</a:t>
            </a:r>
            <a:r>
              <a:rPr sz="1800" spc="-40" dirty="0">
                <a:latin typeface="Times New Roman"/>
                <a:cs typeface="Times New Roman"/>
              </a:rPr>
              <a:t>all</a:t>
            </a:r>
            <a:r>
              <a:rPr sz="1800" spc="-65" dirty="0">
                <a:latin typeface="Times New Roman"/>
                <a:cs typeface="Times New Roman"/>
              </a:rPr>
              <a:t>y</a:t>
            </a:r>
            <a:endParaRPr sz="1800">
              <a:latin typeface="Times New Roman"/>
              <a:cs typeface="Times New Roman"/>
            </a:endParaRPr>
          </a:p>
        </p:txBody>
      </p:sp>
      <p:sp>
        <p:nvSpPr>
          <p:cNvPr id="4" name="object 4"/>
          <p:cNvSpPr txBox="1"/>
          <p:nvPr/>
        </p:nvSpPr>
        <p:spPr>
          <a:xfrm>
            <a:off x="1301241" y="578865"/>
            <a:ext cx="6567805" cy="381000"/>
          </a:xfrm>
          <a:prstGeom prst="rect">
            <a:avLst/>
          </a:prstGeom>
        </p:spPr>
        <p:txBody>
          <a:bodyPr vert="horz" wrap="square" lIns="0" tIns="0" rIns="0" bIns="0" rtlCol="0">
            <a:spAutoFit/>
          </a:bodyPr>
          <a:lstStyle/>
          <a:p>
            <a:pPr marL="12700">
              <a:lnSpc>
                <a:spcPct val="100000"/>
              </a:lnSpc>
            </a:pPr>
            <a:r>
              <a:rPr sz="2800" b="1" spc="-175" dirty="0">
                <a:solidFill>
                  <a:srgbClr val="FFFFFF"/>
                </a:solidFill>
                <a:latin typeface="Times New Roman"/>
                <a:cs typeface="Times New Roman"/>
              </a:rPr>
              <a:t>In</a:t>
            </a:r>
            <a:r>
              <a:rPr sz="2800" b="1" spc="-100" dirty="0">
                <a:solidFill>
                  <a:srgbClr val="FFFFFF"/>
                </a:solidFill>
                <a:latin typeface="Times New Roman"/>
                <a:cs typeface="Times New Roman"/>
              </a:rPr>
              <a:t> </a:t>
            </a:r>
            <a:r>
              <a:rPr sz="2800" b="1" spc="35" dirty="0">
                <a:solidFill>
                  <a:srgbClr val="FFFFFF"/>
                </a:solidFill>
                <a:latin typeface="Times New Roman"/>
                <a:cs typeface="Times New Roman"/>
              </a:rPr>
              <a:t>other</a:t>
            </a:r>
            <a:r>
              <a:rPr sz="2800" b="1" spc="-95" dirty="0">
                <a:solidFill>
                  <a:srgbClr val="FFFFFF"/>
                </a:solidFill>
                <a:latin typeface="Times New Roman"/>
                <a:cs typeface="Times New Roman"/>
              </a:rPr>
              <a:t> </a:t>
            </a:r>
            <a:r>
              <a:rPr sz="2800" b="1" spc="45" dirty="0">
                <a:solidFill>
                  <a:srgbClr val="FFFFFF"/>
                </a:solidFill>
                <a:latin typeface="Times New Roman"/>
                <a:cs typeface="Times New Roman"/>
              </a:rPr>
              <a:t>word</a:t>
            </a:r>
            <a:r>
              <a:rPr sz="2800" b="1" spc="35" dirty="0">
                <a:solidFill>
                  <a:srgbClr val="FFFFFF"/>
                </a:solidFill>
                <a:latin typeface="Times New Roman"/>
                <a:cs typeface="Times New Roman"/>
              </a:rPr>
              <a:t>s</a:t>
            </a:r>
            <a:r>
              <a:rPr sz="2800" b="1" dirty="0">
                <a:solidFill>
                  <a:srgbClr val="FFFFFF"/>
                </a:solidFill>
                <a:latin typeface="Times New Roman"/>
                <a:cs typeface="Times New Roman"/>
              </a:rPr>
              <a:t>,</a:t>
            </a:r>
            <a:r>
              <a:rPr sz="2800" b="1" spc="-110" dirty="0">
                <a:solidFill>
                  <a:srgbClr val="FFFFFF"/>
                </a:solidFill>
                <a:latin typeface="Times New Roman"/>
                <a:cs typeface="Times New Roman"/>
              </a:rPr>
              <a:t> </a:t>
            </a:r>
            <a:r>
              <a:rPr sz="2800" b="1" spc="70" dirty="0">
                <a:solidFill>
                  <a:srgbClr val="FFFFFF"/>
                </a:solidFill>
                <a:latin typeface="Times New Roman"/>
                <a:cs typeface="Times New Roman"/>
              </a:rPr>
              <a:t>the</a:t>
            </a:r>
            <a:r>
              <a:rPr sz="2800" b="1" spc="-80" dirty="0">
                <a:solidFill>
                  <a:srgbClr val="FFFFFF"/>
                </a:solidFill>
                <a:latin typeface="Times New Roman"/>
                <a:cs typeface="Times New Roman"/>
              </a:rPr>
              <a:t> </a:t>
            </a:r>
            <a:r>
              <a:rPr sz="2800" b="1" spc="10" dirty="0">
                <a:solidFill>
                  <a:srgbClr val="FFFFFF"/>
                </a:solidFill>
                <a:latin typeface="Times New Roman"/>
                <a:cs typeface="Times New Roman"/>
              </a:rPr>
              <a:t>user</a:t>
            </a:r>
            <a:r>
              <a:rPr sz="2800" b="1" spc="-90" dirty="0">
                <a:solidFill>
                  <a:srgbClr val="FFFFFF"/>
                </a:solidFill>
                <a:latin typeface="Times New Roman"/>
                <a:cs typeface="Times New Roman"/>
              </a:rPr>
              <a:t> </a:t>
            </a:r>
            <a:r>
              <a:rPr sz="2800" b="1" spc="-15" dirty="0">
                <a:solidFill>
                  <a:srgbClr val="FFFFFF"/>
                </a:solidFill>
                <a:latin typeface="Times New Roman"/>
                <a:cs typeface="Times New Roman"/>
              </a:rPr>
              <a:t>or</a:t>
            </a:r>
            <a:r>
              <a:rPr sz="2800" b="1" spc="-90" dirty="0">
                <a:solidFill>
                  <a:srgbClr val="FFFFFF"/>
                </a:solidFill>
                <a:latin typeface="Times New Roman"/>
                <a:cs typeface="Times New Roman"/>
              </a:rPr>
              <a:t> </a:t>
            </a:r>
            <a:r>
              <a:rPr sz="2800" b="1" spc="-5" dirty="0">
                <a:solidFill>
                  <a:srgbClr val="FFFFFF"/>
                </a:solidFill>
                <a:latin typeface="Times New Roman"/>
                <a:cs typeface="Times New Roman"/>
              </a:rPr>
              <a:t>ci</a:t>
            </a:r>
            <a:r>
              <a:rPr sz="2800" b="1" spc="5" dirty="0">
                <a:solidFill>
                  <a:srgbClr val="FFFFFF"/>
                </a:solidFill>
                <a:latin typeface="Times New Roman"/>
                <a:cs typeface="Times New Roman"/>
              </a:rPr>
              <a:t>t</a:t>
            </a:r>
            <a:r>
              <a:rPr sz="2800" b="1" spc="40" dirty="0">
                <a:solidFill>
                  <a:srgbClr val="FFFFFF"/>
                </a:solidFill>
                <a:latin typeface="Times New Roman"/>
                <a:cs typeface="Times New Roman"/>
              </a:rPr>
              <a:t>zen</a:t>
            </a:r>
            <a:r>
              <a:rPr sz="2800" b="1" spc="-85" dirty="0">
                <a:solidFill>
                  <a:srgbClr val="FFFFFF"/>
                </a:solidFill>
                <a:latin typeface="Times New Roman"/>
                <a:cs typeface="Times New Roman"/>
              </a:rPr>
              <a:t> </a:t>
            </a:r>
            <a:r>
              <a:rPr sz="2800" b="1" spc="75" dirty="0">
                <a:solidFill>
                  <a:srgbClr val="FFFFFF"/>
                </a:solidFill>
                <a:latin typeface="Times New Roman"/>
                <a:cs typeface="Times New Roman"/>
              </a:rPr>
              <a:t>de</a:t>
            </a:r>
            <a:r>
              <a:rPr sz="2800" b="1" spc="45" dirty="0">
                <a:solidFill>
                  <a:srgbClr val="FFFFFF"/>
                </a:solidFill>
                <a:latin typeface="Times New Roman"/>
                <a:cs typeface="Times New Roman"/>
              </a:rPr>
              <a:t>f</a:t>
            </a:r>
            <a:r>
              <a:rPr sz="2800" b="1" spc="20" dirty="0">
                <a:solidFill>
                  <a:srgbClr val="FFFFFF"/>
                </a:solidFill>
                <a:latin typeface="Times New Roman"/>
                <a:cs typeface="Times New Roman"/>
              </a:rPr>
              <a:t>ine</a:t>
            </a:r>
            <a:r>
              <a:rPr sz="2800" b="1" spc="-75" dirty="0">
                <a:solidFill>
                  <a:srgbClr val="FFFFFF"/>
                </a:solidFill>
                <a:latin typeface="Times New Roman"/>
                <a:cs typeface="Times New Roman"/>
              </a:rPr>
              <a:t> </a:t>
            </a:r>
            <a:r>
              <a:rPr sz="2800" b="1" i="1" spc="-30" dirty="0">
                <a:solidFill>
                  <a:srgbClr val="FFFFFF"/>
                </a:solidFill>
                <a:latin typeface="Times New Roman"/>
                <a:cs typeface="Times New Roman"/>
              </a:rPr>
              <a:t>…</a:t>
            </a:r>
            <a:endParaRPr sz="2800">
              <a:latin typeface="Times New Roman"/>
              <a:cs typeface="Times New Roman"/>
            </a:endParaRPr>
          </a:p>
        </p:txBody>
      </p:sp>
      <p:sp>
        <p:nvSpPr>
          <p:cNvPr id="5" name="object 5"/>
          <p:cNvSpPr/>
          <p:nvPr/>
        </p:nvSpPr>
        <p:spPr>
          <a:xfrm>
            <a:off x="3695827" y="3069717"/>
            <a:ext cx="1695450" cy="169544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63873" y="2939542"/>
            <a:ext cx="2088514" cy="2055495"/>
          </a:xfrm>
          <a:custGeom>
            <a:avLst/>
            <a:gdLst/>
            <a:ahLst/>
            <a:cxnLst/>
            <a:rect l="l" t="t" r="r" b="b"/>
            <a:pathLst>
              <a:path w="2088514" h="2055495">
                <a:moveTo>
                  <a:pt x="0" y="1027811"/>
                </a:moveTo>
                <a:lnTo>
                  <a:pt x="3461" y="943508"/>
                </a:lnTo>
                <a:lnTo>
                  <a:pt x="13666" y="861083"/>
                </a:lnTo>
                <a:lnTo>
                  <a:pt x="30345" y="780801"/>
                </a:lnTo>
                <a:lnTo>
                  <a:pt x="53231" y="702925"/>
                </a:lnTo>
                <a:lnTo>
                  <a:pt x="82053" y="627721"/>
                </a:lnTo>
                <a:lnTo>
                  <a:pt x="116544" y="555452"/>
                </a:lnTo>
                <a:lnTo>
                  <a:pt x="156435" y="486383"/>
                </a:lnTo>
                <a:lnTo>
                  <a:pt x="201456" y="420779"/>
                </a:lnTo>
                <a:lnTo>
                  <a:pt x="251339" y="358903"/>
                </a:lnTo>
                <a:lnTo>
                  <a:pt x="305815" y="301021"/>
                </a:lnTo>
                <a:lnTo>
                  <a:pt x="364616" y="247397"/>
                </a:lnTo>
                <a:lnTo>
                  <a:pt x="427472" y="198294"/>
                </a:lnTo>
                <a:lnTo>
                  <a:pt x="494115" y="153978"/>
                </a:lnTo>
                <a:lnTo>
                  <a:pt x="564276" y="114713"/>
                </a:lnTo>
                <a:lnTo>
                  <a:pt x="637686" y="80764"/>
                </a:lnTo>
                <a:lnTo>
                  <a:pt x="714077" y="52394"/>
                </a:lnTo>
                <a:lnTo>
                  <a:pt x="793179" y="29868"/>
                </a:lnTo>
                <a:lnTo>
                  <a:pt x="874724" y="13451"/>
                </a:lnTo>
                <a:lnTo>
                  <a:pt x="958442" y="3406"/>
                </a:lnTo>
                <a:lnTo>
                  <a:pt x="1044066" y="0"/>
                </a:lnTo>
                <a:lnTo>
                  <a:pt x="1129818" y="3406"/>
                </a:lnTo>
                <a:lnTo>
                  <a:pt x="1213536" y="13451"/>
                </a:lnTo>
                <a:lnTo>
                  <a:pt x="1295081" y="29868"/>
                </a:lnTo>
                <a:lnTo>
                  <a:pt x="1374183" y="52394"/>
                </a:lnTo>
                <a:lnTo>
                  <a:pt x="1450574" y="80764"/>
                </a:lnTo>
                <a:lnTo>
                  <a:pt x="1523984" y="114713"/>
                </a:lnTo>
                <a:lnTo>
                  <a:pt x="1594145" y="153978"/>
                </a:lnTo>
                <a:lnTo>
                  <a:pt x="1660788" y="198294"/>
                </a:lnTo>
                <a:lnTo>
                  <a:pt x="1723644" y="247397"/>
                </a:lnTo>
                <a:lnTo>
                  <a:pt x="1782445" y="301021"/>
                </a:lnTo>
                <a:lnTo>
                  <a:pt x="1836921" y="358903"/>
                </a:lnTo>
                <a:lnTo>
                  <a:pt x="1886804" y="420779"/>
                </a:lnTo>
                <a:lnTo>
                  <a:pt x="1931825" y="486383"/>
                </a:lnTo>
                <a:lnTo>
                  <a:pt x="1971716" y="555452"/>
                </a:lnTo>
                <a:lnTo>
                  <a:pt x="2006207" y="627721"/>
                </a:lnTo>
                <a:lnTo>
                  <a:pt x="2035029" y="702925"/>
                </a:lnTo>
                <a:lnTo>
                  <a:pt x="2057915" y="780801"/>
                </a:lnTo>
                <a:lnTo>
                  <a:pt x="2074594" y="861083"/>
                </a:lnTo>
                <a:lnTo>
                  <a:pt x="2084799" y="943508"/>
                </a:lnTo>
                <a:lnTo>
                  <a:pt x="2088261" y="1027811"/>
                </a:lnTo>
                <a:lnTo>
                  <a:pt x="2084799" y="1112095"/>
                </a:lnTo>
                <a:lnTo>
                  <a:pt x="2074594" y="1194503"/>
                </a:lnTo>
                <a:lnTo>
                  <a:pt x="2057914" y="1274771"/>
                </a:lnTo>
                <a:lnTo>
                  <a:pt x="2035028" y="1352634"/>
                </a:lnTo>
                <a:lnTo>
                  <a:pt x="2006205" y="1427827"/>
                </a:lnTo>
                <a:lnTo>
                  <a:pt x="1971712" y="1500086"/>
                </a:lnTo>
                <a:lnTo>
                  <a:pt x="1931820" y="1569146"/>
                </a:lnTo>
                <a:lnTo>
                  <a:pt x="1886796" y="1634742"/>
                </a:lnTo>
                <a:lnTo>
                  <a:pt x="1836909" y="1696612"/>
                </a:lnTo>
                <a:lnTo>
                  <a:pt x="1782429" y="1754489"/>
                </a:lnTo>
                <a:lnTo>
                  <a:pt x="1723623" y="1808109"/>
                </a:lnTo>
                <a:lnTo>
                  <a:pt x="1660760" y="1857208"/>
                </a:lnTo>
                <a:lnTo>
                  <a:pt x="1594110" y="1901521"/>
                </a:lnTo>
                <a:lnTo>
                  <a:pt x="1523940" y="1940784"/>
                </a:lnTo>
                <a:lnTo>
                  <a:pt x="1450520" y="1974732"/>
                </a:lnTo>
                <a:lnTo>
                  <a:pt x="1374118" y="2003101"/>
                </a:lnTo>
                <a:lnTo>
                  <a:pt x="1295003" y="2025627"/>
                </a:lnTo>
                <a:lnTo>
                  <a:pt x="1213444" y="2042044"/>
                </a:lnTo>
                <a:lnTo>
                  <a:pt x="1129709" y="2052088"/>
                </a:lnTo>
                <a:lnTo>
                  <a:pt x="1044066" y="2055495"/>
                </a:lnTo>
                <a:lnTo>
                  <a:pt x="958442" y="2052088"/>
                </a:lnTo>
                <a:lnTo>
                  <a:pt x="874724" y="2042044"/>
                </a:lnTo>
                <a:lnTo>
                  <a:pt x="793179" y="2025627"/>
                </a:lnTo>
                <a:lnTo>
                  <a:pt x="714077" y="2003101"/>
                </a:lnTo>
                <a:lnTo>
                  <a:pt x="637686" y="1974732"/>
                </a:lnTo>
                <a:lnTo>
                  <a:pt x="564276" y="1940784"/>
                </a:lnTo>
                <a:lnTo>
                  <a:pt x="494115" y="1901521"/>
                </a:lnTo>
                <a:lnTo>
                  <a:pt x="427472" y="1857208"/>
                </a:lnTo>
                <a:lnTo>
                  <a:pt x="364616" y="1808109"/>
                </a:lnTo>
                <a:lnTo>
                  <a:pt x="305815" y="1754489"/>
                </a:lnTo>
                <a:lnTo>
                  <a:pt x="251339" y="1696612"/>
                </a:lnTo>
                <a:lnTo>
                  <a:pt x="201456" y="1634742"/>
                </a:lnTo>
                <a:lnTo>
                  <a:pt x="156435" y="1569146"/>
                </a:lnTo>
                <a:lnTo>
                  <a:pt x="116544" y="1500086"/>
                </a:lnTo>
                <a:lnTo>
                  <a:pt x="82053" y="1427827"/>
                </a:lnTo>
                <a:lnTo>
                  <a:pt x="53231" y="1352634"/>
                </a:lnTo>
                <a:lnTo>
                  <a:pt x="30345" y="1274771"/>
                </a:lnTo>
                <a:lnTo>
                  <a:pt x="13666" y="1194503"/>
                </a:lnTo>
                <a:lnTo>
                  <a:pt x="3461" y="1112095"/>
                </a:lnTo>
                <a:lnTo>
                  <a:pt x="0" y="1027811"/>
                </a:lnTo>
                <a:close/>
              </a:path>
            </a:pathLst>
          </a:custGeom>
          <a:ln w="15875">
            <a:solidFill>
              <a:srgbClr val="FF0000"/>
            </a:solidFill>
          </a:ln>
        </p:spPr>
        <p:txBody>
          <a:bodyPr wrap="square" lIns="0" tIns="0" rIns="0" bIns="0" rtlCol="0"/>
          <a:lstStyle/>
          <a:p>
            <a:endParaRPr/>
          </a:p>
        </p:txBody>
      </p:sp>
      <p:sp>
        <p:nvSpPr>
          <p:cNvPr id="7" name="object 7"/>
          <p:cNvSpPr txBox="1"/>
          <p:nvPr/>
        </p:nvSpPr>
        <p:spPr>
          <a:xfrm>
            <a:off x="556971" y="1677147"/>
            <a:ext cx="3055620" cy="2239010"/>
          </a:xfrm>
          <a:prstGeom prst="rect">
            <a:avLst/>
          </a:prstGeom>
        </p:spPr>
        <p:txBody>
          <a:bodyPr vert="horz" wrap="square" lIns="0" tIns="0" rIns="0" bIns="0" rtlCol="0">
            <a:spAutoFit/>
          </a:bodyPr>
          <a:lstStyle/>
          <a:p>
            <a:pPr marL="283845">
              <a:lnSpc>
                <a:spcPct val="100000"/>
              </a:lnSpc>
            </a:pPr>
            <a:r>
              <a:rPr sz="2000" spc="-75" dirty="0">
                <a:latin typeface="Times New Roman"/>
                <a:cs typeface="Times New Roman"/>
              </a:rPr>
              <a:t>Ac</a:t>
            </a:r>
            <a:r>
              <a:rPr sz="2000" spc="-65" dirty="0">
                <a:latin typeface="Times New Roman"/>
                <a:cs typeface="Times New Roman"/>
              </a:rPr>
              <a:t>c</a:t>
            </a:r>
            <a:r>
              <a:rPr sz="2000" spc="-5" dirty="0">
                <a:latin typeface="Times New Roman"/>
                <a:cs typeface="Times New Roman"/>
              </a:rPr>
              <a:t>essibil</a:t>
            </a:r>
            <a:r>
              <a:rPr sz="2000" spc="-15" dirty="0">
                <a:latin typeface="Times New Roman"/>
                <a:cs typeface="Times New Roman"/>
              </a:rPr>
              <a:t>ity</a:t>
            </a:r>
            <a:r>
              <a:rPr sz="2000" spc="-85" dirty="0">
                <a:latin typeface="Times New Roman"/>
                <a:cs typeface="Times New Roman"/>
              </a:rPr>
              <a:t> </a:t>
            </a:r>
            <a:r>
              <a:rPr sz="2000" spc="50" dirty="0">
                <a:latin typeface="Times New Roman"/>
                <a:cs typeface="Times New Roman"/>
              </a:rPr>
              <a:t>for</a:t>
            </a:r>
            <a:r>
              <a:rPr sz="2000" spc="-80" dirty="0">
                <a:latin typeface="Times New Roman"/>
                <a:cs typeface="Times New Roman"/>
              </a:rPr>
              <a:t> </a:t>
            </a:r>
            <a:r>
              <a:rPr sz="2000" spc="60" dirty="0">
                <a:latin typeface="Times New Roman"/>
                <a:cs typeface="Times New Roman"/>
              </a:rPr>
              <a:t>u</a:t>
            </a:r>
            <a:r>
              <a:rPr sz="2000" spc="70" dirty="0">
                <a:latin typeface="Times New Roman"/>
                <a:cs typeface="Times New Roman"/>
              </a:rPr>
              <a:t>sers</a:t>
            </a:r>
            <a:r>
              <a:rPr sz="2000" spc="-55" dirty="0">
                <a:latin typeface="Times New Roman"/>
                <a:cs typeface="Times New Roman"/>
              </a:rPr>
              <a:t> </a:t>
            </a:r>
            <a:r>
              <a:rPr sz="2000" spc="80" dirty="0">
                <a:latin typeface="Times New Roman"/>
                <a:cs typeface="Times New Roman"/>
              </a:rPr>
              <a:t>a</a:t>
            </a:r>
            <a:r>
              <a:rPr sz="2000" spc="85" dirty="0">
                <a:latin typeface="Times New Roman"/>
                <a:cs typeface="Times New Roman"/>
              </a:rPr>
              <a:t>n</a:t>
            </a:r>
            <a:r>
              <a:rPr sz="2000" spc="100" dirty="0">
                <a:latin typeface="Times New Roman"/>
                <a:cs typeface="Times New Roman"/>
              </a:rPr>
              <a:t>d</a:t>
            </a:r>
            <a:endParaRPr sz="2000">
              <a:latin typeface="Times New Roman"/>
              <a:cs typeface="Times New Roman"/>
            </a:endParaRPr>
          </a:p>
          <a:p>
            <a:pPr marL="283845">
              <a:lnSpc>
                <a:spcPct val="100000"/>
              </a:lnSpc>
            </a:pPr>
            <a:r>
              <a:rPr sz="2000" spc="5" dirty="0">
                <a:latin typeface="Times New Roman"/>
                <a:cs typeface="Times New Roman"/>
              </a:rPr>
              <a:t>c</a:t>
            </a:r>
            <a:r>
              <a:rPr sz="2000" spc="-30" dirty="0">
                <a:latin typeface="Times New Roman"/>
                <a:cs typeface="Times New Roman"/>
              </a:rPr>
              <a:t>it</a:t>
            </a:r>
            <a:r>
              <a:rPr sz="2000" spc="-45" dirty="0">
                <a:latin typeface="Times New Roman"/>
                <a:cs typeface="Times New Roman"/>
              </a:rPr>
              <a:t>i</a:t>
            </a:r>
            <a:r>
              <a:rPr sz="2000" spc="80" dirty="0">
                <a:latin typeface="Times New Roman"/>
                <a:cs typeface="Times New Roman"/>
              </a:rPr>
              <a:t>zen</a:t>
            </a:r>
            <a:r>
              <a:rPr sz="2000" spc="60" dirty="0">
                <a:latin typeface="Times New Roman"/>
                <a:cs typeface="Times New Roman"/>
              </a:rPr>
              <a:t>s</a:t>
            </a:r>
            <a:endParaRPr sz="2000">
              <a:latin typeface="Times New Roman"/>
              <a:cs typeface="Times New Roman"/>
            </a:endParaRPr>
          </a:p>
          <a:p>
            <a:pPr>
              <a:lnSpc>
                <a:spcPct val="100000"/>
              </a:lnSpc>
              <a:spcBef>
                <a:spcPts val="38"/>
              </a:spcBef>
            </a:pPr>
            <a:endParaRPr sz="2450">
              <a:latin typeface="Times New Roman"/>
              <a:cs typeface="Times New Roman"/>
            </a:endParaRPr>
          </a:p>
          <a:p>
            <a:pPr marL="12700" indent="52069">
              <a:lnSpc>
                <a:spcPct val="100000"/>
              </a:lnSpc>
            </a:pPr>
            <a:r>
              <a:rPr sz="2000" spc="20" dirty="0">
                <a:latin typeface="Times New Roman"/>
                <a:cs typeface="Times New Roman"/>
              </a:rPr>
              <a:t>Our</a:t>
            </a:r>
            <a:r>
              <a:rPr sz="2000" spc="-75" dirty="0">
                <a:latin typeface="Times New Roman"/>
                <a:cs typeface="Times New Roman"/>
              </a:rPr>
              <a:t> </a:t>
            </a:r>
            <a:r>
              <a:rPr sz="2000" spc="-15" dirty="0">
                <a:latin typeface="Times New Roman"/>
                <a:cs typeface="Times New Roman"/>
              </a:rPr>
              <a:t>mix</a:t>
            </a:r>
            <a:r>
              <a:rPr sz="2000" spc="-60" dirty="0">
                <a:latin typeface="Times New Roman"/>
                <a:cs typeface="Times New Roman"/>
              </a:rPr>
              <a:t> </a:t>
            </a:r>
            <a:r>
              <a:rPr sz="2000" spc="55" dirty="0">
                <a:latin typeface="Times New Roman"/>
                <a:cs typeface="Times New Roman"/>
              </a:rPr>
              <a:t>of</a:t>
            </a:r>
            <a:r>
              <a:rPr sz="2000" spc="-85" dirty="0">
                <a:latin typeface="Times New Roman"/>
                <a:cs typeface="Times New Roman"/>
              </a:rPr>
              <a:t> </a:t>
            </a:r>
            <a:r>
              <a:rPr sz="2000" spc="60" dirty="0">
                <a:latin typeface="Times New Roman"/>
                <a:cs typeface="Times New Roman"/>
              </a:rPr>
              <a:t>co</a:t>
            </a:r>
            <a:r>
              <a:rPr sz="2000" spc="114" dirty="0">
                <a:latin typeface="Times New Roman"/>
                <a:cs typeface="Times New Roman"/>
              </a:rPr>
              <a:t>mp</a:t>
            </a:r>
            <a:r>
              <a:rPr sz="2000" spc="85" dirty="0">
                <a:latin typeface="Times New Roman"/>
                <a:cs typeface="Times New Roman"/>
              </a:rPr>
              <a:t>e</a:t>
            </a:r>
            <a:r>
              <a:rPr sz="2000" spc="95" dirty="0">
                <a:latin typeface="Times New Roman"/>
                <a:cs typeface="Times New Roman"/>
              </a:rPr>
              <a:t>tenc</a:t>
            </a:r>
            <a:r>
              <a:rPr sz="2000" spc="20" dirty="0">
                <a:latin typeface="Times New Roman"/>
                <a:cs typeface="Times New Roman"/>
              </a:rPr>
              <a:t>ies</a:t>
            </a: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16"/>
              </a:spcBef>
            </a:pPr>
            <a:endParaRPr sz="2650">
              <a:latin typeface="Times New Roman"/>
              <a:cs typeface="Times New Roman"/>
            </a:endParaRPr>
          </a:p>
          <a:p>
            <a:pPr marL="12700">
              <a:lnSpc>
                <a:spcPct val="100000"/>
              </a:lnSpc>
            </a:pPr>
            <a:r>
              <a:rPr sz="2000" spc="20" dirty="0">
                <a:latin typeface="Times New Roman"/>
                <a:cs typeface="Times New Roman"/>
              </a:rPr>
              <a:t>Our</a:t>
            </a:r>
            <a:r>
              <a:rPr sz="2000" spc="-75" dirty="0">
                <a:latin typeface="Times New Roman"/>
                <a:cs typeface="Times New Roman"/>
              </a:rPr>
              <a:t> </a:t>
            </a:r>
            <a:r>
              <a:rPr sz="2000" spc="75" dirty="0">
                <a:latin typeface="Times New Roman"/>
                <a:cs typeface="Times New Roman"/>
              </a:rPr>
              <a:t>leade</a:t>
            </a:r>
            <a:r>
              <a:rPr sz="2000" spc="50" dirty="0">
                <a:latin typeface="Times New Roman"/>
                <a:cs typeface="Times New Roman"/>
              </a:rPr>
              <a:t>rs</a:t>
            </a:r>
            <a:r>
              <a:rPr sz="2000" spc="60" dirty="0">
                <a:latin typeface="Times New Roman"/>
                <a:cs typeface="Times New Roman"/>
              </a:rPr>
              <a:t>h</a:t>
            </a:r>
            <a:r>
              <a:rPr sz="2000" spc="-10" dirty="0">
                <a:latin typeface="Times New Roman"/>
                <a:cs typeface="Times New Roman"/>
              </a:rPr>
              <a:t>ip</a:t>
            </a:r>
            <a:r>
              <a:rPr sz="2000" spc="-55" dirty="0">
                <a:latin typeface="Times New Roman"/>
                <a:cs typeface="Times New Roman"/>
              </a:rPr>
              <a:t> </a:t>
            </a:r>
            <a:r>
              <a:rPr sz="2000" spc="90" dirty="0">
                <a:latin typeface="Times New Roman"/>
                <a:cs typeface="Times New Roman"/>
              </a:rPr>
              <a:t>standa</a:t>
            </a:r>
            <a:r>
              <a:rPr sz="2000" spc="65" dirty="0">
                <a:latin typeface="Times New Roman"/>
                <a:cs typeface="Times New Roman"/>
              </a:rPr>
              <a:t>r</a:t>
            </a:r>
            <a:r>
              <a:rPr sz="2000" spc="75" dirty="0">
                <a:latin typeface="Times New Roman"/>
                <a:cs typeface="Times New Roman"/>
              </a:rPr>
              <a:t>ds</a:t>
            </a:r>
            <a:endParaRPr sz="2000">
              <a:latin typeface="Times New Roman"/>
              <a:cs typeface="Times New Roman"/>
            </a:endParaRPr>
          </a:p>
        </p:txBody>
      </p:sp>
      <p:sp>
        <p:nvSpPr>
          <p:cNvPr id="8" name="object 8"/>
          <p:cNvSpPr txBox="1"/>
          <p:nvPr/>
        </p:nvSpPr>
        <p:spPr>
          <a:xfrm>
            <a:off x="556971" y="5087478"/>
            <a:ext cx="2402205" cy="280035"/>
          </a:xfrm>
          <a:prstGeom prst="rect">
            <a:avLst/>
          </a:prstGeom>
        </p:spPr>
        <p:txBody>
          <a:bodyPr vert="horz" wrap="square" lIns="0" tIns="0" rIns="0" bIns="0" rtlCol="0">
            <a:spAutoFit/>
          </a:bodyPr>
          <a:lstStyle/>
          <a:p>
            <a:pPr marL="12700">
              <a:lnSpc>
                <a:spcPct val="100000"/>
              </a:lnSpc>
            </a:pPr>
            <a:r>
              <a:rPr sz="2000" spc="20" dirty="0">
                <a:latin typeface="Times New Roman"/>
                <a:cs typeface="Times New Roman"/>
              </a:rPr>
              <a:t>Our</a:t>
            </a:r>
            <a:r>
              <a:rPr sz="2000" spc="-75" dirty="0">
                <a:latin typeface="Times New Roman"/>
                <a:cs typeface="Times New Roman"/>
              </a:rPr>
              <a:t> </a:t>
            </a:r>
            <a:r>
              <a:rPr sz="2000" spc="60" dirty="0">
                <a:latin typeface="Times New Roman"/>
                <a:cs typeface="Times New Roman"/>
              </a:rPr>
              <a:t>syst</a:t>
            </a:r>
            <a:r>
              <a:rPr sz="2000" spc="75" dirty="0">
                <a:latin typeface="Times New Roman"/>
                <a:cs typeface="Times New Roman"/>
              </a:rPr>
              <a:t>e</a:t>
            </a:r>
            <a:r>
              <a:rPr sz="2000" spc="70" dirty="0">
                <a:latin typeface="Times New Roman"/>
                <a:cs typeface="Times New Roman"/>
              </a:rPr>
              <a:t>ms</a:t>
            </a:r>
            <a:r>
              <a:rPr sz="2000" spc="-105" dirty="0">
                <a:latin typeface="Times New Roman"/>
                <a:cs typeface="Times New Roman"/>
              </a:rPr>
              <a:t> </a:t>
            </a:r>
            <a:r>
              <a:rPr sz="2000" spc="80" dirty="0">
                <a:latin typeface="Times New Roman"/>
                <a:cs typeface="Times New Roman"/>
              </a:rPr>
              <a:t>a</a:t>
            </a:r>
            <a:r>
              <a:rPr sz="2000" spc="85" dirty="0">
                <a:latin typeface="Times New Roman"/>
                <a:cs typeface="Times New Roman"/>
              </a:rPr>
              <a:t>n</a:t>
            </a:r>
            <a:r>
              <a:rPr sz="2000" spc="100" dirty="0">
                <a:latin typeface="Times New Roman"/>
                <a:cs typeface="Times New Roman"/>
              </a:rPr>
              <a:t>d</a:t>
            </a:r>
            <a:r>
              <a:rPr sz="2000" spc="-55" dirty="0">
                <a:latin typeface="Times New Roman"/>
                <a:cs typeface="Times New Roman"/>
              </a:rPr>
              <a:t> </a:t>
            </a:r>
            <a:r>
              <a:rPr sz="2000" spc="114" dirty="0">
                <a:latin typeface="Times New Roman"/>
                <a:cs typeface="Times New Roman"/>
              </a:rPr>
              <a:t>to</a:t>
            </a:r>
            <a:r>
              <a:rPr sz="2000" spc="140" dirty="0">
                <a:latin typeface="Times New Roman"/>
                <a:cs typeface="Times New Roman"/>
              </a:rPr>
              <a:t>o</a:t>
            </a:r>
            <a:r>
              <a:rPr sz="2000" spc="-20" dirty="0">
                <a:latin typeface="Times New Roman"/>
                <a:cs typeface="Times New Roman"/>
              </a:rPr>
              <a:t>ls</a:t>
            </a:r>
            <a:endParaRPr sz="2000">
              <a:latin typeface="Times New Roman"/>
              <a:cs typeface="Times New Roman"/>
            </a:endParaRPr>
          </a:p>
        </p:txBody>
      </p:sp>
      <p:sp>
        <p:nvSpPr>
          <p:cNvPr id="9" name="object 9"/>
          <p:cNvSpPr txBox="1"/>
          <p:nvPr/>
        </p:nvSpPr>
        <p:spPr>
          <a:xfrm>
            <a:off x="6580123" y="4647273"/>
            <a:ext cx="2012314" cy="528320"/>
          </a:xfrm>
          <a:prstGeom prst="rect">
            <a:avLst/>
          </a:prstGeom>
        </p:spPr>
        <p:txBody>
          <a:bodyPr vert="horz" wrap="square" lIns="0" tIns="0" rIns="0" bIns="0" rtlCol="0">
            <a:spAutoFit/>
          </a:bodyPr>
          <a:lstStyle/>
          <a:p>
            <a:pPr marL="12700" marR="5080">
              <a:lnSpc>
                <a:spcPct val="100000"/>
              </a:lnSpc>
            </a:pPr>
            <a:r>
              <a:rPr sz="1800" dirty="0">
                <a:latin typeface="Times New Roman"/>
                <a:cs typeface="Times New Roman"/>
              </a:rPr>
              <a:t>O</a:t>
            </a:r>
            <a:r>
              <a:rPr sz="1800" spc="-5" dirty="0">
                <a:latin typeface="Times New Roman"/>
                <a:cs typeface="Times New Roman"/>
              </a:rPr>
              <a:t>u</a:t>
            </a:r>
            <a:r>
              <a:rPr sz="1800" spc="35" dirty="0">
                <a:latin typeface="Times New Roman"/>
                <a:cs typeface="Times New Roman"/>
              </a:rPr>
              <a:t>r</a:t>
            </a:r>
            <a:r>
              <a:rPr sz="1800" spc="-70" dirty="0">
                <a:latin typeface="Times New Roman"/>
                <a:cs typeface="Times New Roman"/>
              </a:rPr>
              <a:t> </a:t>
            </a:r>
            <a:r>
              <a:rPr sz="1800" spc="55" dirty="0">
                <a:latin typeface="Times New Roman"/>
                <a:cs typeface="Times New Roman"/>
              </a:rPr>
              <a:t>steeri</a:t>
            </a:r>
            <a:r>
              <a:rPr sz="1800" spc="70" dirty="0">
                <a:latin typeface="Times New Roman"/>
                <a:cs typeface="Times New Roman"/>
              </a:rPr>
              <a:t>ng</a:t>
            </a:r>
            <a:r>
              <a:rPr sz="1800" spc="-65" dirty="0">
                <a:latin typeface="Times New Roman"/>
                <a:cs typeface="Times New Roman"/>
              </a:rPr>
              <a:t> </a:t>
            </a:r>
            <a:r>
              <a:rPr sz="1800" spc="105" dirty="0">
                <a:latin typeface="Times New Roman"/>
                <a:cs typeface="Times New Roman"/>
              </a:rPr>
              <a:t>meto</a:t>
            </a:r>
            <a:r>
              <a:rPr sz="1800" spc="90" dirty="0">
                <a:latin typeface="Times New Roman"/>
                <a:cs typeface="Times New Roman"/>
              </a:rPr>
              <a:t>d</a:t>
            </a:r>
            <a:r>
              <a:rPr sz="1800" spc="45" dirty="0">
                <a:latin typeface="Times New Roman"/>
                <a:cs typeface="Times New Roman"/>
              </a:rPr>
              <a:t>s</a:t>
            </a:r>
            <a:r>
              <a:rPr sz="1800" spc="30" dirty="0">
                <a:latin typeface="Times New Roman"/>
                <a:cs typeface="Times New Roman"/>
              </a:rPr>
              <a:t> </a:t>
            </a:r>
            <a:r>
              <a:rPr sz="1800" spc="75" dirty="0">
                <a:latin typeface="Times New Roman"/>
                <a:cs typeface="Times New Roman"/>
              </a:rPr>
              <a:t>and</a:t>
            </a:r>
            <a:r>
              <a:rPr sz="1800" spc="-75" dirty="0">
                <a:latin typeface="Times New Roman"/>
                <a:cs typeface="Times New Roman"/>
              </a:rPr>
              <a:t> </a:t>
            </a:r>
            <a:r>
              <a:rPr sz="1800" spc="5" dirty="0">
                <a:latin typeface="Times New Roman"/>
                <a:cs typeface="Times New Roman"/>
              </a:rPr>
              <a:t>logics</a:t>
            </a:r>
            <a:endParaRPr sz="1800">
              <a:latin typeface="Times New Roman"/>
              <a:cs typeface="Times New Roman"/>
            </a:endParaRPr>
          </a:p>
        </p:txBody>
      </p:sp>
      <p:sp>
        <p:nvSpPr>
          <p:cNvPr id="10" name="object 10"/>
          <p:cNvSpPr txBox="1"/>
          <p:nvPr/>
        </p:nvSpPr>
        <p:spPr>
          <a:xfrm>
            <a:off x="2214752" y="6174199"/>
            <a:ext cx="2247900" cy="280670"/>
          </a:xfrm>
          <a:prstGeom prst="rect">
            <a:avLst/>
          </a:prstGeom>
        </p:spPr>
        <p:txBody>
          <a:bodyPr vert="horz" wrap="square" lIns="0" tIns="0" rIns="0" bIns="0" rtlCol="0">
            <a:spAutoFit/>
          </a:bodyPr>
          <a:lstStyle/>
          <a:p>
            <a:pPr marL="12700">
              <a:lnSpc>
                <a:spcPct val="100000"/>
              </a:lnSpc>
            </a:pPr>
            <a:r>
              <a:rPr sz="2000" spc="-110" dirty="0">
                <a:latin typeface="Times New Roman"/>
                <a:cs typeface="Times New Roman"/>
              </a:rPr>
              <a:t>Cu</a:t>
            </a:r>
            <a:r>
              <a:rPr sz="2000" spc="-60" dirty="0">
                <a:latin typeface="Times New Roman"/>
                <a:cs typeface="Times New Roman"/>
              </a:rPr>
              <a:t>l</a:t>
            </a:r>
            <a:r>
              <a:rPr sz="2000" spc="80" dirty="0">
                <a:latin typeface="Times New Roman"/>
                <a:cs typeface="Times New Roman"/>
              </a:rPr>
              <a:t>t</a:t>
            </a:r>
            <a:r>
              <a:rPr sz="2000" spc="140" dirty="0">
                <a:latin typeface="Times New Roman"/>
                <a:cs typeface="Times New Roman"/>
              </a:rPr>
              <a:t>u</a:t>
            </a:r>
            <a:r>
              <a:rPr sz="2000" spc="90" dirty="0">
                <a:latin typeface="Times New Roman"/>
                <a:cs typeface="Times New Roman"/>
              </a:rPr>
              <a:t>re</a:t>
            </a:r>
            <a:r>
              <a:rPr sz="2000" spc="-70" dirty="0">
                <a:latin typeface="Times New Roman"/>
                <a:cs typeface="Times New Roman"/>
              </a:rPr>
              <a:t> </a:t>
            </a:r>
            <a:r>
              <a:rPr sz="2000" spc="80" dirty="0">
                <a:latin typeface="Times New Roman"/>
                <a:cs typeface="Times New Roman"/>
              </a:rPr>
              <a:t>an</a:t>
            </a:r>
            <a:r>
              <a:rPr sz="2000" spc="100" dirty="0">
                <a:latin typeface="Times New Roman"/>
                <a:cs typeface="Times New Roman"/>
              </a:rPr>
              <a:t>d</a:t>
            </a:r>
            <a:r>
              <a:rPr sz="2000" spc="-60" dirty="0">
                <a:latin typeface="Times New Roman"/>
                <a:cs typeface="Times New Roman"/>
              </a:rPr>
              <a:t> </a:t>
            </a:r>
            <a:r>
              <a:rPr sz="2000" spc="10" dirty="0">
                <a:latin typeface="Times New Roman"/>
                <a:cs typeface="Times New Roman"/>
              </a:rPr>
              <a:t>mi</a:t>
            </a:r>
            <a:r>
              <a:rPr sz="2000" spc="-5" dirty="0">
                <a:latin typeface="Times New Roman"/>
                <a:cs typeface="Times New Roman"/>
              </a:rPr>
              <a:t>n</a:t>
            </a:r>
            <a:r>
              <a:rPr sz="2000" spc="100" dirty="0">
                <a:latin typeface="Times New Roman"/>
                <a:cs typeface="Times New Roman"/>
              </a:rPr>
              <a:t>d</a:t>
            </a:r>
            <a:r>
              <a:rPr sz="2000" spc="-60" dirty="0">
                <a:latin typeface="Times New Roman"/>
                <a:cs typeface="Times New Roman"/>
              </a:rPr>
              <a:t> </a:t>
            </a:r>
            <a:r>
              <a:rPr sz="2000" spc="114" dirty="0">
                <a:latin typeface="Times New Roman"/>
                <a:cs typeface="Times New Roman"/>
              </a:rPr>
              <a:t>set</a:t>
            </a:r>
            <a:endParaRPr sz="2000">
              <a:latin typeface="Times New Roman"/>
              <a:cs typeface="Times New Roman"/>
            </a:endParaRPr>
          </a:p>
        </p:txBody>
      </p:sp>
      <p:sp>
        <p:nvSpPr>
          <p:cNvPr id="11" name="object 11"/>
          <p:cNvSpPr/>
          <p:nvPr/>
        </p:nvSpPr>
        <p:spPr>
          <a:xfrm>
            <a:off x="4860035" y="2204847"/>
            <a:ext cx="216535" cy="789305"/>
          </a:xfrm>
          <a:custGeom>
            <a:avLst/>
            <a:gdLst/>
            <a:ahLst/>
            <a:cxnLst/>
            <a:rect l="l" t="t" r="r" b="b"/>
            <a:pathLst>
              <a:path w="216535" h="789305">
                <a:moveTo>
                  <a:pt x="0" y="789051"/>
                </a:moveTo>
                <a:lnTo>
                  <a:pt x="216026" y="0"/>
                </a:lnTo>
              </a:path>
            </a:pathLst>
          </a:custGeom>
          <a:ln w="12700">
            <a:solidFill>
              <a:srgbClr val="FF0000"/>
            </a:solidFill>
          </a:ln>
        </p:spPr>
        <p:txBody>
          <a:bodyPr wrap="square" lIns="0" tIns="0" rIns="0" bIns="0" rtlCol="0"/>
          <a:lstStyle/>
          <a:p>
            <a:endParaRPr/>
          </a:p>
        </p:txBody>
      </p:sp>
      <p:sp>
        <p:nvSpPr>
          <p:cNvPr id="12" name="object 12"/>
          <p:cNvSpPr/>
          <p:nvPr/>
        </p:nvSpPr>
        <p:spPr>
          <a:xfrm>
            <a:off x="5508116" y="2939542"/>
            <a:ext cx="601345" cy="508000"/>
          </a:xfrm>
          <a:custGeom>
            <a:avLst/>
            <a:gdLst/>
            <a:ahLst/>
            <a:cxnLst/>
            <a:rect l="l" t="t" r="r" b="b"/>
            <a:pathLst>
              <a:path w="601345" h="508000">
                <a:moveTo>
                  <a:pt x="0" y="507746"/>
                </a:moveTo>
                <a:lnTo>
                  <a:pt x="600837" y="0"/>
                </a:lnTo>
              </a:path>
            </a:pathLst>
          </a:custGeom>
          <a:ln w="12700">
            <a:solidFill>
              <a:srgbClr val="FF0000"/>
            </a:solidFill>
          </a:ln>
        </p:spPr>
        <p:txBody>
          <a:bodyPr wrap="square" lIns="0" tIns="0" rIns="0" bIns="0" rtlCol="0"/>
          <a:lstStyle/>
          <a:p>
            <a:endParaRPr/>
          </a:p>
        </p:txBody>
      </p:sp>
      <p:sp>
        <p:nvSpPr>
          <p:cNvPr id="13" name="object 13"/>
          <p:cNvSpPr/>
          <p:nvPr/>
        </p:nvSpPr>
        <p:spPr>
          <a:xfrm>
            <a:off x="5652134" y="4163695"/>
            <a:ext cx="1008380" cy="401955"/>
          </a:xfrm>
          <a:custGeom>
            <a:avLst/>
            <a:gdLst/>
            <a:ahLst/>
            <a:cxnLst/>
            <a:rect l="l" t="t" r="r" b="b"/>
            <a:pathLst>
              <a:path w="1008379" h="401954">
                <a:moveTo>
                  <a:pt x="0" y="0"/>
                </a:moveTo>
                <a:lnTo>
                  <a:pt x="1008125" y="401827"/>
                </a:lnTo>
              </a:path>
            </a:pathLst>
          </a:custGeom>
          <a:ln w="12700">
            <a:solidFill>
              <a:srgbClr val="FF0000"/>
            </a:solidFill>
          </a:ln>
        </p:spPr>
        <p:txBody>
          <a:bodyPr wrap="square" lIns="0" tIns="0" rIns="0" bIns="0" rtlCol="0"/>
          <a:lstStyle/>
          <a:p>
            <a:endParaRPr/>
          </a:p>
        </p:txBody>
      </p:sp>
      <p:sp>
        <p:nvSpPr>
          <p:cNvPr id="14" name="object 14"/>
          <p:cNvSpPr/>
          <p:nvPr/>
        </p:nvSpPr>
        <p:spPr>
          <a:xfrm>
            <a:off x="3974210" y="4995036"/>
            <a:ext cx="347980" cy="1092200"/>
          </a:xfrm>
          <a:custGeom>
            <a:avLst/>
            <a:gdLst/>
            <a:ahLst/>
            <a:cxnLst/>
            <a:rect l="l" t="t" r="r" b="b"/>
            <a:pathLst>
              <a:path w="347979" h="1092200">
                <a:moveTo>
                  <a:pt x="347599" y="0"/>
                </a:moveTo>
                <a:lnTo>
                  <a:pt x="0" y="1091666"/>
                </a:lnTo>
              </a:path>
            </a:pathLst>
          </a:custGeom>
          <a:ln w="12700">
            <a:solidFill>
              <a:srgbClr val="FF0000"/>
            </a:solidFill>
          </a:ln>
        </p:spPr>
        <p:txBody>
          <a:bodyPr wrap="square" lIns="0" tIns="0" rIns="0" bIns="0" rtlCol="0"/>
          <a:lstStyle/>
          <a:p>
            <a:endParaRPr/>
          </a:p>
        </p:txBody>
      </p:sp>
      <p:sp>
        <p:nvSpPr>
          <p:cNvPr id="15" name="object 15"/>
          <p:cNvSpPr/>
          <p:nvPr/>
        </p:nvSpPr>
        <p:spPr>
          <a:xfrm>
            <a:off x="3185795" y="4667758"/>
            <a:ext cx="666115" cy="332740"/>
          </a:xfrm>
          <a:custGeom>
            <a:avLst/>
            <a:gdLst/>
            <a:ahLst/>
            <a:cxnLst/>
            <a:rect l="l" t="t" r="r" b="b"/>
            <a:pathLst>
              <a:path w="666114" h="332739">
                <a:moveTo>
                  <a:pt x="666115" y="0"/>
                </a:moveTo>
                <a:lnTo>
                  <a:pt x="0" y="332232"/>
                </a:lnTo>
              </a:path>
            </a:pathLst>
          </a:custGeom>
          <a:ln w="12699">
            <a:solidFill>
              <a:srgbClr val="FF0000"/>
            </a:solidFill>
          </a:ln>
        </p:spPr>
        <p:txBody>
          <a:bodyPr wrap="square" lIns="0" tIns="0" rIns="0" bIns="0" rtlCol="0"/>
          <a:lstStyle/>
          <a:p>
            <a:endParaRPr/>
          </a:p>
        </p:txBody>
      </p:sp>
      <p:sp>
        <p:nvSpPr>
          <p:cNvPr id="16" name="object 16"/>
          <p:cNvSpPr/>
          <p:nvPr/>
        </p:nvSpPr>
        <p:spPr>
          <a:xfrm>
            <a:off x="2730880" y="3948684"/>
            <a:ext cx="828040" cy="0"/>
          </a:xfrm>
          <a:custGeom>
            <a:avLst/>
            <a:gdLst/>
            <a:ahLst/>
            <a:cxnLst/>
            <a:rect l="l" t="t" r="r" b="b"/>
            <a:pathLst>
              <a:path w="828039">
                <a:moveTo>
                  <a:pt x="828040" y="0"/>
                </a:moveTo>
                <a:lnTo>
                  <a:pt x="0" y="0"/>
                </a:lnTo>
              </a:path>
            </a:pathLst>
          </a:custGeom>
          <a:ln w="12700">
            <a:solidFill>
              <a:srgbClr val="FF0000"/>
            </a:solidFill>
          </a:ln>
        </p:spPr>
        <p:txBody>
          <a:bodyPr wrap="square" lIns="0" tIns="0" rIns="0" bIns="0" rtlCol="0"/>
          <a:lstStyle/>
          <a:p>
            <a:endParaRPr/>
          </a:p>
        </p:txBody>
      </p:sp>
      <p:sp>
        <p:nvSpPr>
          <p:cNvPr id="17" name="object 17"/>
          <p:cNvSpPr/>
          <p:nvPr/>
        </p:nvSpPr>
        <p:spPr>
          <a:xfrm>
            <a:off x="3185795" y="3069717"/>
            <a:ext cx="643255" cy="187325"/>
          </a:xfrm>
          <a:custGeom>
            <a:avLst/>
            <a:gdLst/>
            <a:ahLst/>
            <a:cxnLst/>
            <a:rect l="l" t="t" r="r" b="b"/>
            <a:pathLst>
              <a:path w="643254" h="187325">
                <a:moveTo>
                  <a:pt x="643001" y="186944"/>
                </a:moveTo>
                <a:lnTo>
                  <a:pt x="0" y="0"/>
                </a:lnTo>
              </a:path>
            </a:pathLst>
          </a:custGeom>
          <a:ln w="12700">
            <a:solidFill>
              <a:srgbClr val="FF0000"/>
            </a:solidFill>
          </a:ln>
        </p:spPr>
        <p:txBody>
          <a:bodyPr wrap="square" lIns="0" tIns="0" rIns="0" bIns="0" rtlCol="0"/>
          <a:lstStyle/>
          <a:p>
            <a:endParaRPr/>
          </a:p>
        </p:txBody>
      </p:sp>
      <p:sp>
        <p:nvSpPr>
          <p:cNvPr id="18" name="object 18"/>
          <p:cNvSpPr/>
          <p:nvPr/>
        </p:nvSpPr>
        <p:spPr>
          <a:xfrm>
            <a:off x="3563873" y="2003425"/>
            <a:ext cx="648335" cy="1066800"/>
          </a:xfrm>
          <a:custGeom>
            <a:avLst/>
            <a:gdLst/>
            <a:ahLst/>
            <a:cxnLst/>
            <a:rect l="l" t="t" r="r" b="b"/>
            <a:pathLst>
              <a:path w="648335" h="1066800">
                <a:moveTo>
                  <a:pt x="648080" y="1066291"/>
                </a:moveTo>
                <a:lnTo>
                  <a:pt x="0" y="0"/>
                </a:lnTo>
              </a:path>
            </a:pathLst>
          </a:custGeom>
          <a:ln w="12700">
            <a:solidFill>
              <a:srgbClr val="FF0000"/>
            </a:solidFill>
          </a:ln>
        </p:spPr>
        <p:txBody>
          <a:bodyPr wrap="square" lIns="0" tIns="0" rIns="0" bIns="0" rtlCol="0"/>
          <a:lstStyle/>
          <a:p>
            <a:endParaRPr/>
          </a:p>
        </p:txBody>
      </p:sp>
      <p:sp>
        <p:nvSpPr>
          <p:cNvPr id="19" name="object 19"/>
          <p:cNvSpPr/>
          <p:nvPr/>
        </p:nvSpPr>
        <p:spPr>
          <a:xfrm>
            <a:off x="5292090" y="4765166"/>
            <a:ext cx="648335" cy="967740"/>
          </a:xfrm>
          <a:custGeom>
            <a:avLst/>
            <a:gdLst/>
            <a:ahLst/>
            <a:cxnLst/>
            <a:rect l="l" t="t" r="r" b="b"/>
            <a:pathLst>
              <a:path w="648335" h="967739">
                <a:moveTo>
                  <a:pt x="0" y="0"/>
                </a:moveTo>
                <a:lnTo>
                  <a:pt x="648081" y="967600"/>
                </a:lnTo>
              </a:path>
            </a:pathLst>
          </a:custGeom>
          <a:ln w="12699">
            <a:solidFill>
              <a:srgbClr val="FF0000"/>
            </a:solidFill>
          </a:ln>
        </p:spPr>
        <p:txBody>
          <a:bodyPr wrap="square" lIns="0" tIns="0" rIns="0" bIns="0" rtlCol="0"/>
          <a:lstStyle/>
          <a:p>
            <a:endParaRPr/>
          </a:p>
        </p:txBody>
      </p:sp>
      <p:sp>
        <p:nvSpPr>
          <p:cNvPr id="20" name="object 20"/>
          <p:cNvSpPr/>
          <p:nvPr/>
        </p:nvSpPr>
        <p:spPr>
          <a:xfrm>
            <a:off x="8244458" y="5924614"/>
            <a:ext cx="780287" cy="869391"/>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0" y="5803252"/>
            <a:ext cx="1645666" cy="105474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3124173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11700</TotalTime>
  <Words>4823</Words>
  <Application>Microsoft Macintosh PowerPoint</Application>
  <PresentationFormat>On-screen Show (4:3)</PresentationFormat>
  <Paragraphs>486</Paragraphs>
  <Slides>103</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4" baseType="lpstr">
      <vt:lpstr>American Typewriter</vt:lpstr>
      <vt:lpstr>Helvetica</vt:lpstr>
      <vt:lpstr>Lucida Blackletter</vt:lpstr>
      <vt:lpstr>Mangal</vt:lpstr>
      <vt:lpstr>Times New Roman</vt:lpstr>
      <vt:lpstr>Verdana</vt:lpstr>
      <vt:lpstr>Wingdings</vt:lpstr>
      <vt:lpstr>Arial</vt:lpstr>
      <vt:lpstr>Calibri</vt:lpstr>
      <vt:lpstr>Office-Design</vt:lpstr>
      <vt:lpstr>Dokument</vt:lpstr>
      <vt:lpstr>PowerPoint Presentation</vt:lpstr>
      <vt:lpstr>Promises of modernity</vt:lpstr>
      <vt:lpstr>threats of modernity</vt:lpstr>
      <vt:lpstr>INDUSTRIAL REVOLUTION</vt:lpstr>
      <vt:lpstr>Impact of the INDUSTRIAL REVOLUTION </vt:lpstr>
      <vt:lpstr>factory discipline</vt:lpstr>
      <vt:lpstr>women in factories</vt:lpstr>
      <vt:lpstr>child labour</vt:lpstr>
      <vt:lpstr>PowerPoint Presentation</vt:lpstr>
      <vt:lpstr>social work ‘inherits’ the  ambiguity of modernity</vt:lpstr>
      <vt:lpstr>social work ‘inherits’ the  ambiguity of modernity</vt:lpstr>
      <vt:lpstr>Durkheim (1893), The division of Labour “mechanical solidarity”</vt:lpstr>
      <vt:lpstr>“organic solidarity”</vt:lpstr>
      <vt:lpstr>community</vt:lpstr>
      <vt:lpstr>capitalism brings the unequal distribution of all forms of capital</vt:lpstr>
      <vt:lpstr>the ‘ideal’ (bourgeois) home</vt:lpstr>
      <vt:lpstr>family life in slums</vt:lpstr>
      <vt:lpstr>the private palace</vt:lpstr>
      <vt:lpstr>the working class reality</vt:lpstr>
      <vt:lpstr>a life of leisure</vt:lpstr>
      <vt:lpstr>child labour</vt:lpstr>
      <vt:lpstr>and child leisure</vt:lpstr>
      <vt:lpstr>motivation for ‘organised helping’ (1) fear of civil unrest / revolution</vt:lpstr>
      <vt:lpstr>motivation for ‘organised helping’ (2) religious obligation</vt:lpstr>
      <vt:lpstr>Salvation Army</vt:lpstr>
      <vt:lpstr>enlightened rational thought </vt:lpstr>
      <vt:lpstr>how to compensate for the lack of capital?  institutional responses</vt:lpstr>
      <vt:lpstr>workhouses</vt:lpstr>
      <vt:lpstr>soup kitchens</vt:lpstr>
      <vt:lpstr>prison with treadmill</vt:lpstr>
      <vt:lpstr>women’s prison</vt:lpstr>
      <vt:lpstr>emigration</vt:lpstr>
      <vt:lpstr>New York 1905</vt:lpstr>
      <vt:lpstr>Mediterranean 2015 </vt:lpstr>
      <vt:lpstr>private responses </vt:lpstr>
      <vt:lpstr>‘charitable visiting’</vt:lpstr>
      <vt:lpstr>PowerPoint Presentation</vt:lpstr>
      <vt:lpstr>political responses </vt:lpstr>
      <vt:lpstr>trade union movement</vt:lpstr>
      <vt:lpstr>women’s emancipation</vt:lpstr>
      <vt:lpstr>how to explain poverty?</vt:lpstr>
      <vt:lpstr>central question: who is responsible for social problems?</vt:lpstr>
      <vt:lpstr>Charitable helping (spontaneous)</vt:lpstr>
      <vt:lpstr>Charitable helping  (systematic, “modern”)</vt:lpstr>
      <vt:lpstr>Charity Organisation Society (London 1969, USA 1877…)</vt:lpstr>
      <vt:lpstr>professionalisation of social work </vt:lpstr>
      <vt:lpstr>professionalisation of social work (2)</vt:lpstr>
      <vt:lpstr>Settlement houses</vt:lpstr>
      <vt:lpstr>Clement Attlee (1883 – 1967) UK Prime Minister 1945 - 1951</vt:lpstr>
      <vt:lpstr>social work as a professional activity means </vt:lpstr>
      <vt:lpstr>Political considerations</vt:lpstr>
      <vt:lpstr>Capitalism determines the limits of welfare: the “Speenhamland” experience</vt:lpstr>
      <vt:lpstr>Thomas Malthus (1766-1834) promoter of “radical liberalism”</vt:lpstr>
      <vt:lpstr>Whose problem is it?</vt:lpstr>
      <vt:lpstr>PowerPoint Presentation</vt:lpstr>
      <vt:lpstr>PowerPoint Presentation</vt:lpstr>
      <vt:lpstr>Otto von Bismarck (1815-1898)</vt:lpstr>
      <vt:lpstr>German external unification</vt:lpstr>
      <vt:lpstr>German internal unification</vt:lpstr>
      <vt:lpstr>PowerPoint Presentation</vt:lpstr>
      <vt:lpstr>Internal conflicts associated with industrialisation</vt:lpstr>
      <vt:lpstr>Bismarck: compromise between care and control: limited state involvement in welfare - subsidiarity</vt:lpstr>
      <vt:lpstr>Compulsory (private) insurance in Germany  (first world-wide)  “to reconcile the working classes to the authority of the state.”</vt:lpstr>
      <vt:lpstr>Principle of subsidiarity (reciprocal obligations)</vt:lpstr>
      <vt:lpstr>Subsidiarity – view of society</vt:lpstr>
      <vt:lpstr>Subsidiarity as a core principle in Catholic social teaching 1931</vt:lpstr>
      <vt:lpstr>Subsidiarity as a core principle in Catholic social teaching 1991</vt:lpstr>
      <vt:lpstr>John Paul II 1991</vt:lpstr>
      <vt:lpstr>Social democratic states  (Nordic countries)</vt:lpstr>
      <vt:lpstr>Emphasis on equality</vt:lpstr>
      <vt:lpstr>The Welfare State as a System Stratification </vt:lpstr>
      <vt:lpstr>3 modern versions of citizenship</vt:lpstr>
      <vt:lpstr>Different forms of citizenship</vt:lpstr>
      <vt:lpstr>PowerPoint Presentation</vt:lpstr>
      <vt:lpstr>PowerPoint Presentation</vt:lpstr>
      <vt:lpstr>PowerPoint Presentation</vt:lpstr>
      <vt:lpstr>PowerPoint Presentation</vt:lpstr>
      <vt:lpstr>PowerPoint Presentation</vt:lpstr>
      <vt:lpstr>contrast in citizenship</vt:lpstr>
      <vt:lpstr>contrast in citizenship</vt:lpstr>
      <vt:lpstr>Renewed support for public welfare after World War II in Europe – motives:</vt:lpstr>
      <vt:lpstr>De-commodification  (Esping-Andersen)</vt:lpstr>
      <vt:lpstr>PowerPoint Presentation</vt:lpstr>
      <vt:lpstr>UK – the Beveridge Plan (1943)  (departure from liberalism)</vt:lpstr>
      <vt:lpstr>Welfare under Soviet Communism</vt:lpstr>
      <vt:lpstr>“Welfare” in the USA</vt:lpstr>
      <vt:lpstr>USA President Grover Cleveland’s response to starving farmers 1887:</vt:lpstr>
      <vt:lpstr> President Clinton 1996: “workfare not welfare” “Personal Responsibility and Work Opportunity Reconciliation Act” (PRWORA), </vt:lpstr>
      <vt:lpstr>Social expenditure in % of GDP </vt:lpstr>
      <vt:lpstr>PowerPoint Presentation</vt:lpstr>
      <vt:lpstr>2nd ‘disembedding’ of social relations in neo-liberal political regimes  (Thatcherism, Reagonomics)</vt:lpstr>
      <vt:lpstr>”Third Way” welfare politics  (Clinton, Blair, Schröder)</vt:lpstr>
      <vt:lpstr>Neo-liberalism</vt:lpstr>
      <vt:lpstr>neo-liberalism</vt:lpstr>
      <vt:lpstr>PowerPoint Presentation</vt:lpstr>
      <vt:lpstr>PowerPoint Presentation</vt:lpstr>
      <vt:lpstr>New reality– New welfare</vt:lpstr>
      <vt:lpstr>Introducing a new logic - ”From rights to resources”</vt:lpstr>
      <vt:lpstr>PowerPoint Presentation</vt:lpstr>
      <vt:lpstr>How ?</vt:lpstr>
      <vt:lpstr>Examples</vt:lpstr>
      <vt:lpstr>PowerPoint Presentation</vt:lpstr>
      <vt:lpstr>Read extracts from:  </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WLorenz</dc:creator>
  <cp:lastModifiedBy>Lorenz A. Walter</cp:lastModifiedBy>
  <cp:revision>110</cp:revision>
  <cp:lastPrinted>2015-07-27T07:30:59Z</cp:lastPrinted>
  <dcterms:created xsi:type="dcterms:W3CDTF">2015-07-25T08:06:27Z</dcterms:created>
  <dcterms:modified xsi:type="dcterms:W3CDTF">2017-10-01T17:01:36Z</dcterms:modified>
</cp:coreProperties>
</file>