
<file path=[Content_Types].xml><?xml version="1.0" encoding="utf-8"?>
<Types xmlns="http://schemas.openxmlformats.org/package/2006/content-types">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94" r:id="rId3"/>
    <p:sldId id="379" r:id="rId4"/>
    <p:sldId id="380" r:id="rId5"/>
    <p:sldId id="395" r:id="rId6"/>
    <p:sldId id="274" r:id="rId7"/>
    <p:sldId id="417" r:id="rId8"/>
    <p:sldId id="418" r:id="rId9"/>
    <p:sldId id="415" r:id="rId10"/>
    <p:sldId id="419" r:id="rId11"/>
    <p:sldId id="257" r:id="rId12"/>
    <p:sldId id="258" r:id="rId13"/>
    <p:sldId id="260" r:id="rId14"/>
    <p:sldId id="261" r:id="rId15"/>
    <p:sldId id="262" r:id="rId16"/>
    <p:sldId id="263" r:id="rId17"/>
    <p:sldId id="315" r:id="rId18"/>
    <p:sldId id="314" r:id="rId19"/>
    <p:sldId id="317" r:id="rId20"/>
    <p:sldId id="318" r:id="rId21"/>
    <p:sldId id="319" r:id="rId22"/>
    <p:sldId id="320" r:id="rId23"/>
    <p:sldId id="441" r:id="rId24"/>
    <p:sldId id="442" r:id="rId25"/>
    <p:sldId id="266" r:id="rId26"/>
    <p:sldId id="265" r:id="rId27"/>
    <p:sldId id="396" r:id="rId28"/>
    <p:sldId id="397" r:id="rId29"/>
    <p:sldId id="398" r:id="rId30"/>
    <p:sldId id="399" r:id="rId31"/>
    <p:sldId id="400" r:id="rId32"/>
    <p:sldId id="401" r:id="rId33"/>
    <p:sldId id="327" r:id="rId34"/>
    <p:sldId id="333" r:id="rId35"/>
    <p:sldId id="328" r:id="rId36"/>
    <p:sldId id="334" r:id="rId37"/>
    <p:sldId id="335" r:id="rId38"/>
    <p:sldId id="336" r:id="rId39"/>
    <p:sldId id="337" r:id="rId40"/>
    <p:sldId id="303" r:id="rId41"/>
    <p:sldId id="420" r:id="rId42"/>
    <p:sldId id="421" r:id="rId43"/>
    <p:sldId id="426" r:id="rId44"/>
    <p:sldId id="44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489" autoAdjust="0"/>
    <p:restoredTop sz="94681"/>
  </p:normalViewPr>
  <p:slideViewPr>
    <p:cSldViewPr snapToGrid="0" snapToObjects="1">
      <p:cViewPr varScale="1">
        <p:scale>
          <a:sx n="47" d="100"/>
          <a:sy n="47" d="100"/>
        </p:scale>
        <p:origin x="80" y="4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 A. Walter" userId="f0b34736-958b-40d0-b05e-67362fccc785" providerId="ADAL" clId="{B3D0F89E-90BE-44F5-968B-9584756E55A5}"/>
    <pc:docChg chg="custSel addSld delSld modSld">
      <pc:chgData name="Lorenz A. Walter" userId="f0b34736-958b-40d0-b05e-67362fccc785" providerId="ADAL" clId="{B3D0F89E-90BE-44F5-968B-9584756E55A5}" dt="2022-02-14T13:49:19.672" v="19"/>
      <pc:docMkLst>
        <pc:docMk/>
      </pc:docMkLst>
      <pc:sldChg chg="addSp delSp modSp mod modClrScheme chgLayout">
        <pc:chgData name="Lorenz A. Walter" userId="f0b34736-958b-40d0-b05e-67362fccc785" providerId="ADAL" clId="{B3D0F89E-90BE-44F5-968B-9584756E55A5}" dt="2022-02-14T13:42:41.718" v="16" actId="14100"/>
        <pc:sldMkLst>
          <pc:docMk/>
          <pc:sldMk cId="1056139045" sldId="265"/>
        </pc:sldMkLst>
        <pc:spChg chg="del">
          <ac:chgData name="Lorenz A. Walter" userId="f0b34736-958b-40d0-b05e-67362fccc785" providerId="ADAL" clId="{B3D0F89E-90BE-44F5-968B-9584756E55A5}" dt="2022-02-14T13:42:18.325" v="12" actId="700"/>
          <ac:spMkLst>
            <pc:docMk/>
            <pc:sldMk cId="1056139045" sldId="265"/>
            <ac:spMk id="2" creationId="{00000000-0000-0000-0000-000000000000}"/>
          </ac:spMkLst>
        </pc:spChg>
        <pc:picChg chg="add mod">
          <ac:chgData name="Lorenz A. Walter" userId="f0b34736-958b-40d0-b05e-67362fccc785" providerId="ADAL" clId="{B3D0F89E-90BE-44F5-968B-9584756E55A5}" dt="2022-02-14T13:42:41.718" v="16" actId="14100"/>
          <ac:picMkLst>
            <pc:docMk/>
            <pc:sldMk cId="1056139045" sldId="265"/>
            <ac:picMk id="3" creationId="{4C0117CE-AA6E-4FD0-B162-88ED108C2F6A}"/>
          </ac:picMkLst>
        </pc:picChg>
        <pc:picChg chg="del mod ord">
          <ac:chgData name="Lorenz A. Walter" userId="f0b34736-958b-40d0-b05e-67362fccc785" providerId="ADAL" clId="{B3D0F89E-90BE-44F5-968B-9584756E55A5}" dt="2022-02-14T13:42:24.032" v="13" actId="478"/>
          <ac:picMkLst>
            <pc:docMk/>
            <pc:sldMk cId="1056139045" sldId="265"/>
            <ac:picMk id="4" creationId="{00000000-0000-0000-0000-000000000000}"/>
          </ac:picMkLst>
        </pc:picChg>
      </pc:sldChg>
      <pc:sldChg chg="addSp delSp modSp mod modClrScheme chgLayout">
        <pc:chgData name="Lorenz A. Walter" userId="f0b34736-958b-40d0-b05e-67362fccc785" providerId="ADAL" clId="{B3D0F89E-90BE-44F5-968B-9584756E55A5}" dt="2022-02-14T13:49:19.672" v="19"/>
        <pc:sldMkLst>
          <pc:docMk/>
          <pc:sldMk cId="1576586860" sldId="266"/>
        </pc:sldMkLst>
        <pc:spChg chg="del">
          <ac:chgData name="Lorenz A. Walter" userId="f0b34736-958b-40d0-b05e-67362fccc785" providerId="ADAL" clId="{B3D0F89E-90BE-44F5-968B-9584756E55A5}" dt="2022-02-14T13:49:16.353" v="18" actId="700"/>
          <ac:spMkLst>
            <pc:docMk/>
            <pc:sldMk cId="1576586860" sldId="266"/>
            <ac:spMk id="2" creationId="{00000000-0000-0000-0000-000000000000}"/>
          </ac:spMkLst>
        </pc:spChg>
        <pc:spChg chg="add del mod">
          <ac:chgData name="Lorenz A. Walter" userId="f0b34736-958b-40d0-b05e-67362fccc785" providerId="ADAL" clId="{B3D0F89E-90BE-44F5-968B-9584756E55A5}" dt="2022-02-14T13:49:16.353" v="18" actId="700"/>
          <ac:spMkLst>
            <pc:docMk/>
            <pc:sldMk cId="1576586860" sldId="266"/>
            <ac:spMk id="5" creationId="{47612F6F-94A3-4DCD-B8C2-C377CE90FEC9}"/>
          </ac:spMkLst>
        </pc:spChg>
        <pc:picChg chg="del">
          <ac:chgData name="Lorenz A. Walter" userId="f0b34736-958b-40d0-b05e-67362fccc785" providerId="ADAL" clId="{B3D0F89E-90BE-44F5-968B-9584756E55A5}" dt="2022-02-14T13:49:10.631" v="17" actId="478"/>
          <ac:picMkLst>
            <pc:docMk/>
            <pc:sldMk cId="1576586860" sldId="266"/>
            <ac:picMk id="4" creationId="{00000000-0000-0000-0000-000000000000}"/>
          </ac:picMkLst>
        </pc:picChg>
        <pc:picChg chg="add">
          <ac:chgData name="Lorenz A. Walter" userId="f0b34736-958b-40d0-b05e-67362fccc785" providerId="ADAL" clId="{B3D0F89E-90BE-44F5-968B-9584756E55A5}" dt="2022-02-14T13:49:19.672" v="19"/>
          <ac:picMkLst>
            <pc:docMk/>
            <pc:sldMk cId="1576586860" sldId="266"/>
            <ac:picMk id="6" creationId="{CACDCE95-555D-4436-9499-2D406E70DD86}"/>
          </ac:picMkLst>
        </pc:picChg>
      </pc:sldChg>
      <pc:sldChg chg="del">
        <pc:chgData name="Lorenz A. Walter" userId="f0b34736-958b-40d0-b05e-67362fccc785" providerId="ADAL" clId="{B3D0F89E-90BE-44F5-968B-9584756E55A5}" dt="2022-02-14T13:38:40.797" v="9" actId="47"/>
        <pc:sldMkLst>
          <pc:docMk/>
          <pc:sldMk cId="27758884" sldId="356"/>
        </pc:sldMkLst>
      </pc:sldChg>
      <pc:sldChg chg="addSp delSp modSp new mod modClrScheme chgLayout">
        <pc:chgData name="Lorenz A. Walter" userId="f0b34736-958b-40d0-b05e-67362fccc785" providerId="ADAL" clId="{B3D0F89E-90BE-44F5-968B-9584756E55A5}" dt="2022-02-14T13:37:05.268" v="8" actId="14100"/>
        <pc:sldMkLst>
          <pc:docMk/>
          <pc:sldMk cId="1428402398" sldId="441"/>
        </pc:sldMkLst>
        <pc:spChg chg="del mod ord">
          <ac:chgData name="Lorenz A. Walter" userId="f0b34736-958b-40d0-b05e-67362fccc785" providerId="ADAL" clId="{B3D0F89E-90BE-44F5-968B-9584756E55A5}" dt="2022-02-14T13:36:29.209" v="2" actId="700"/>
          <ac:spMkLst>
            <pc:docMk/>
            <pc:sldMk cId="1428402398" sldId="441"/>
            <ac:spMk id="2" creationId="{EEB14A5A-1012-4E66-B5A6-D8572022519B}"/>
          </ac:spMkLst>
        </pc:spChg>
        <pc:spChg chg="del">
          <ac:chgData name="Lorenz A. Walter" userId="f0b34736-958b-40d0-b05e-67362fccc785" providerId="ADAL" clId="{B3D0F89E-90BE-44F5-968B-9584756E55A5}" dt="2022-02-14T13:36:18.878" v="1"/>
          <ac:spMkLst>
            <pc:docMk/>
            <pc:sldMk cId="1428402398" sldId="441"/>
            <ac:spMk id="3" creationId="{142434C0-ADFC-43A9-993A-DD6D1A7CFB44}"/>
          </ac:spMkLst>
        </pc:spChg>
        <pc:spChg chg="add del mod ord">
          <ac:chgData name="Lorenz A. Walter" userId="f0b34736-958b-40d0-b05e-67362fccc785" providerId="ADAL" clId="{B3D0F89E-90BE-44F5-968B-9584756E55A5}" dt="2022-02-14T13:36:37.810" v="3" actId="700"/>
          <ac:spMkLst>
            <pc:docMk/>
            <pc:sldMk cId="1428402398" sldId="441"/>
            <ac:spMk id="5" creationId="{5B6B10A9-261D-4F29-B53E-23D8BCEFB6AB}"/>
          </ac:spMkLst>
        </pc:spChg>
        <pc:spChg chg="add del mod ord">
          <ac:chgData name="Lorenz A. Walter" userId="f0b34736-958b-40d0-b05e-67362fccc785" providerId="ADAL" clId="{B3D0F89E-90BE-44F5-968B-9584756E55A5}" dt="2022-02-14T13:36:37.810" v="3" actId="700"/>
          <ac:spMkLst>
            <pc:docMk/>
            <pc:sldMk cId="1428402398" sldId="441"/>
            <ac:spMk id="6" creationId="{363C680D-1F02-494E-AA07-BFBA4732E74B}"/>
          </ac:spMkLst>
        </pc:spChg>
        <pc:picChg chg="add mod ord">
          <ac:chgData name="Lorenz A. Walter" userId="f0b34736-958b-40d0-b05e-67362fccc785" providerId="ADAL" clId="{B3D0F89E-90BE-44F5-968B-9584756E55A5}" dt="2022-02-14T13:37:05.268" v="8" actId="14100"/>
          <ac:picMkLst>
            <pc:docMk/>
            <pc:sldMk cId="1428402398" sldId="441"/>
            <ac:picMk id="4" creationId="{5A156C0F-1350-4C95-921F-7EDD5C840B57}"/>
          </ac:picMkLst>
        </pc:picChg>
      </pc:sldChg>
      <pc:sldChg chg="addSp new">
        <pc:chgData name="Lorenz A. Walter" userId="f0b34736-958b-40d0-b05e-67362fccc785" providerId="ADAL" clId="{B3D0F89E-90BE-44F5-968B-9584756E55A5}" dt="2022-02-14T13:40:19.256" v="11"/>
        <pc:sldMkLst>
          <pc:docMk/>
          <pc:sldMk cId="808312784" sldId="442"/>
        </pc:sldMkLst>
        <pc:picChg chg="add">
          <ac:chgData name="Lorenz A. Walter" userId="f0b34736-958b-40d0-b05e-67362fccc785" providerId="ADAL" clId="{B3D0F89E-90BE-44F5-968B-9584756E55A5}" dt="2022-02-14T13:40:19.256" v="11"/>
          <ac:picMkLst>
            <pc:docMk/>
            <pc:sldMk cId="808312784" sldId="442"/>
            <ac:picMk id="2" creationId="{A8292389-D0D0-40E0-B6FA-EE8682811C7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38BDE-7B2A-1445-AF50-A412B995816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9E9F77B0-90E0-D74E-9493-5EECD14BAC9E}">
      <dgm:prSet phldrT="[Text]" custT="1"/>
      <dgm:spPr/>
      <dgm:t>
        <a:bodyPr/>
        <a:lstStyle/>
        <a:p>
          <a:r>
            <a:rPr lang="en-GB" sz="2400" b="1" dirty="0"/>
            <a:t>demography</a:t>
          </a:r>
          <a:r>
            <a:rPr lang="en-GB" sz="2400" dirty="0"/>
            <a:t> </a:t>
          </a:r>
          <a:r>
            <a:rPr lang="en-GB" sz="1900" dirty="0"/>
            <a:t>(life expectancy, drop in fertility, migration)</a:t>
          </a:r>
        </a:p>
      </dgm:t>
    </dgm:pt>
    <dgm:pt modelId="{1465D5BB-6E00-544A-AA5B-390AAC6B8905}" type="parTrans" cxnId="{55BCB868-1D4D-454C-BF76-8B124AD4FFBD}">
      <dgm:prSet/>
      <dgm:spPr/>
      <dgm:t>
        <a:bodyPr/>
        <a:lstStyle/>
        <a:p>
          <a:endParaRPr lang="en-GB"/>
        </a:p>
      </dgm:t>
    </dgm:pt>
    <dgm:pt modelId="{99FF2D99-C9BC-5E43-8B13-45154E375663}" type="sibTrans" cxnId="{55BCB868-1D4D-454C-BF76-8B124AD4FFBD}">
      <dgm:prSet/>
      <dgm:spPr>
        <a:solidFill>
          <a:schemeClr val="accent1">
            <a:lumMod val="50000"/>
          </a:schemeClr>
        </a:solidFill>
      </dgm:spPr>
      <dgm:t>
        <a:bodyPr/>
        <a:lstStyle/>
        <a:p>
          <a:endParaRPr lang="en-GB"/>
        </a:p>
      </dgm:t>
    </dgm:pt>
    <dgm:pt modelId="{B3D8DE2B-7A47-5141-ACE7-6B89032159D4}">
      <dgm:prSet phldrT="[Text]" custT="1"/>
      <dgm:spPr>
        <a:gradFill rotWithShape="0">
          <a:gsLst>
            <a:gs pos="0">
              <a:schemeClr val="accent1">
                <a:hueOff val="0"/>
                <a:satOff val="0"/>
                <a:lumOff val="0"/>
                <a:alphaOff val="0"/>
                <a:satMod val="103000"/>
                <a:lumMod val="102000"/>
                <a:tint val="94000"/>
              </a:schemeClr>
            </a:gs>
            <a:gs pos="92000">
              <a:schemeClr val="bg1">
                <a:lumMod val="0"/>
                <a:lumOff val="100000"/>
              </a:schemeClr>
            </a:gs>
            <a:gs pos="100000">
              <a:schemeClr val="accent1">
                <a:hueOff val="0"/>
                <a:satOff val="0"/>
                <a:lumOff val="0"/>
                <a:alphaOff val="0"/>
                <a:lumMod val="99000"/>
                <a:satMod val="120000"/>
                <a:shade val="78000"/>
              </a:schemeClr>
            </a:gs>
          </a:gsLst>
          <a:lin ang="9000000" scaled="0"/>
        </a:gradFill>
      </dgm:spPr>
      <dgm:t>
        <a:bodyPr/>
        <a:lstStyle/>
        <a:p>
          <a:r>
            <a:rPr lang="en-GB" sz="2800" b="1" dirty="0"/>
            <a:t>economic globalisation </a:t>
          </a:r>
          <a:r>
            <a:rPr lang="en-GB" sz="1700" dirty="0"/>
            <a:t>(competition, precarious contracts, reduced labour force)</a:t>
          </a:r>
        </a:p>
      </dgm:t>
    </dgm:pt>
    <dgm:pt modelId="{CBB71273-AF61-234B-AE1B-EC3F2FEBB01A}" type="parTrans" cxnId="{50B46C77-BBB0-044A-960B-98E64D931607}">
      <dgm:prSet/>
      <dgm:spPr/>
      <dgm:t>
        <a:bodyPr/>
        <a:lstStyle/>
        <a:p>
          <a:endParaRPr lang="en-GB"/>
        </a:p>
      </dgm:t>
    </dgm:pt>
    <dgm:pt modelId="{3DC27CB0-2EAD-FB42-9EBB-19616F2B6FC6}" type="sibTrans" cxnId="{50B46C77-BBB0-044A-960B-98E64D931607}">
      <dgm:prSet/>
      <dgm:spPr>
        <a:gradFill rotWithShape="0">
          <a:gsLst>
            <a:gs pos="0">
              <a:schemeClr val="accent1">
                <a:tint val="60000"/>
                <a:hueOff val="0"/>
                <a:satOff val="0"/>
                <a:lumOff val="0"/>
                <a:satMod val="103000"/>
                <a:lumMod val="102000"/>
                <a:tint val="94000"/>
                <a:alpha val="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dgm:spPr>
      <dgm:t>
        <a:bodyPr/>
        <a:lstStyle/>
        <a:p>
          <a:endParaRPr lang="en-GB"/>
        </a:p>
      </dgm:t>
    </dgm:pt>
    <dgm:pt modelId="{B3E75C00-485B-C249-8E46-B8095C3E0EF6}">
      <dgm:prSet phldrT="[Text]" custT="1"/>
      <dgm:spPr>
        <a:gradFill rotWithShape="0">
          <a:gsLst>
            <a:gs pos="0">
              <a:schemeClr val="accent1">
                <a:hueOff val="0"/>
                <a:satOff val="0"/>
                <a:alphaOff val="0"/>
                <a:satMod val="103000"/>
                <a:tint val="94000"/>
                <a:lumMod val="2000"/>
                <a:lumOff val="98000"/>
              </a:schemeClr>
            </a:gs>
            <a:gs pos="100000">
              <a:schemeClr val="accent1">
                <a:hueOff val="0"/>
                <a:satOff val="0"/>
                <a:lumOff val="0"/>
                <a:alphaOff val="0"/>
                <a:lumMod val="99000"/>
                <a:satMod val="120000"/>
                <a:shade val="78000"/>
              </a:schemeClr>
            </a:gs>
          </a:gsLst>
        </a:gradFill>
      </dgm:spPr>
      <dgm:t>
        <a:bodyPr/>
        <a:lstStyle/>
        <a:p>
          <a:r>
            <a:rPr lang="en-GB" sz="2400" b="1" dirty="0"/>
            <a:t>liberalisation politics </a:t>
          </a:r>
          <a:r>
            <a:rPr lang="en-GB" sz="1900" dirty="0"/>
            <a:t>(reduction of spending, management and privatisation  </a:t>
          </a:r>
        </a:p>
      </dgm:t>
    </dgm:pt>
    <dgm:pt modelId="{5D6988FA-D62C-EE4B-8D0F-63EEA58C654F}" type="parTrans" cxnId="{A87F1C11-94A0-4046-B10D-BB2BCBC726FB}">
      <dgm:prSet/>
      <dgm:spPr/>
      <dgm:t>
        <a:bodyPr/>
        <a:lstStyle/>
        <a:p>
          <a:endParaRPr lang="en-GB"/>
        </a:p>
      </dgm:t>
    </dgm:pt>
    <dgm:pt modelId="{165E98BB-7551-A148-BF5B-A2A0AAEEA9D8}" type="sibTrans" cxnId="{A87F1C11-94A0-4046-B10D-BB2BCBC726FB}">
      <dgm:prSet/>
      <dgm:spPr>
        <a:gradFill rotWithShape="0">
          <a:gsLst>
            <a:gs pos="0">
              <a:schemeClr val="accent1">
                <a:tint val="60000"/>
                <a:hueOff val="0"/>
                <a:satOff val="0"/>
                <a:lumOff val="0"/>
                <a:satMod val="103000"/>
                <a:lumMod val="102000"/>
                <a:tint val="94000"/>
                <a:alpha val="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gradFill>
      </dgm:spPr>
      <dgm:t>
        <a:bodyPr/>
        <a:lstStyle/>
        <a:p>
          <a:endParaRPr lang="en-GB"/>
        </a:p>
      </dgm:t>
    </dgm:pt>
    <dgm:pt modelId="{5FF447AA-1296-5244-987B-CCB793FABB14}" type="pres">
      <dgm:prSet presAssocID="{4A238BDE-7B2A-1445-AF50-A412B9958168}" presName="cycle" presStyleCnt="0">
        <dgm:presLayoutVars>
          <dgm:dir/>
          <dgm:resizeHandles val="exact"/>
        </dgm:presLayoutVars>
      </dgm:prSet>
      <dgm:spPr/>
    </dgm:pt>
    <dgm:pt modelId="{0A1DF1F6-764F-E840-BF4B-671A1762BB66}" type="pres">
      <dgm:prSet presAssocID="{9E9F77B0-90E0-D74E-9493-5EECD14BAC9E}" presName="node" presStyleLbl="node1" presStyleIdx="0" presStyleCnt="3">
        <dgm:presLayoutVars>
          <dgm:bulletEnabled val="1"/>
        </dgm:presLayoutVars>
      </dgm:prSet>
      <dgm:spPr/>
    </dgm:pt>
    <dgm:pt modelId="{05CE0C15-8C12-8C49-8469-5F7D6E9537CE}" type="pres">
      <dgm:prSet presAssocID="{99FF2D99-C9BC-5E43-8B13-45154E375663}" presName="sibTrans" presStyleLbl="sibTrans2D1" presStyleIdx="0" presStyleCnt="3"/>
      <dgm:spPr/>
    </dgm:pt>
    <dgm:pt modelId="{D178A439-8A14-EC41-A335-A6E013203B02}" type="pres">
      <dgm:prSet presAssocID="{99FF2D99-C9BC-5E43-8B13-45154E375663}" presName="connectorText" presStyleLbl="sibTrans2D1" presStyleIdx="0" presStyleCnt="3"/>
      <dgm:spPr/>
    </dgm:pt>
    <dgm:pt modelId="{C1AB54FF-5367-6E40-B19E-8DCDE9351023}" type="pres">
      <dgm:prSet presAssocID="{B3D8DE2B-7A47-5141-ACE7-6B89032159D4}" presName="node" presStyleLbl="node1" presStyleIdx="1" presStyleCnt="3" custScaleX="109809">
        <dgm:presLayoutVars>
          <dgm:bulletEnabled val="1"/>
        </dgm:presLayoutVars>
      </dgm:prSet>
      <dgm:spPr/>
    </dgm:pt>
    <dgm:pt modelId="{194976ED-CB25-DC45-B071-5E5146E625C7}" type="pres">
      <dgm:prSet presAssocID="{3DC27CB0-2EAD-FB42-9EBB-19616F2B6FC6}" presName="sibTrans" presStyleLbl="sibTrans2D1" presStyleIdx="1" presStyleCnt="3"/>
      <dgm:spPr/>
    </dgm:pt>
    <dgm:pt modelId="{271162E6-7826-204E-BC12-C348FDD16FA2}" type="pres">
      <dgm:prSet presAssocID="{3DC27CB0-2EAD-FB42-9EBB-19616F2B6FC6}" presName="connectorText" presStyleLbl="sibTrans2D1" presStyleIdx="1" presStyleCnt="3"/>
      <dgm:spPr/>
    </dgm:pt>
    <dgm:pt modelId="{F4136C81-266C-2B4C-BB77-3E9B2E966567}" type="pres">
      <dgm:prSet presAssocID="{B3E75C00-485B-C249-8E46-B8095C3E0EF6}" presName="node" presStyleLbl="node1" presStyleIdx="2" presStyleCnt="3">
        <dgm:presLayoutVars>
          <dgm:bulletEnabled val="1"/>
        </dgm:presLayoutVars>
      </dgm:prSet>
      <dgm:spPr/>
    </dgm:pt>
    <dgm:pt modelId="{48996823-9401-204D-A70C-5965B243357F}" type="pres">
      <dgm:prSet presAssocID="{165E98BB-7551-A148-BF5B-A2A0AAEEA9D8}" presName="sibTrans" presStyleLbl="sibTrans2D1" presStyleIdx="2" presStyleCnt="3"/>
      <dgm:spPr/>
    </dgm:pt>
    <dgm:pt modelId="{21069437-3C0A-0547-8A28-1C5D794379C4}" type="pres">
      <dgm:prSet presAssocID="{165E98BB-7551-A148-BF5B-A2A0AAEEA9D8}" presName="connectorText" presStyleLbl="sibTrans2D1" presStyleIdx="2" presStyleCnt="3"/>
      <dgm:spPr/>
    </dgm:pt>
  </dgm:ptLst>
  <dgm:cxnLst>
    <dgm:cxn modelId="{8DAD2504-4785-B743-82D7-CECD9712E5BC}" type="presOf" srcId="{165E98BB-7551-A148-BF5B-A2A0AAEEA9D8}" destId="{21069437-3C0A-0547-8A28-1C5D794379C4}" srcOrd="1" destOrd="0" presId="urn:microsoft.com/office/officeart/2005/8/layout/cycle2"/>
    <dgm:cxn modelId="{A87F1C11-94A0-4046-B10D-BB2BCBC726FB}" srcId="{4A238BDE-7B2A-1445-AF50-A412B9958168}" destId="{B3E75C00-485B-C249-8E46-B8095C3E0EF6}" srcOrd="2" destOrd="0" parTransId="{5D6988FA-D62C-EE4B-8D0F-63EEA58C654F}" sibTransId="{165E98BB-7551-A148-BF5B-A2A0AAEEA9D8}"/>
    <dgm:cxn modelId="{3A85A01C-012B-1A43-AE36-93667F439C15}" type="presOf" srcId="{99FF2D99-C9BC-5E43-8B13-45154E375663}" destId="{05CE0C15-8C12-8C49-8469-5F7D6E9537CE}" srcOrd="0" destOrd="0" presId="urn:microsoft.com/office/officeart/2005/8/layout/cycle2"/>
    <dgm:cxn modelId="{47EB131E-3942-894B-AF48-55C4FC94D414}" type="presOf" srcId="{B3E75C00-485B-C249-8E46-B8095C3E0EF6}" destId="{F4136C81-266C-2B4C-BB77-3E9B2E966567}" srcOrd="0" destOrd="0" presId="urn:microsoft.com/office/officeart/2005/8/layout/cycle2"/>
    <dgm:cxn modelId="{367EAE34-2BC3-F540-9883-8498E179CFA6}" type="presOf" srcId="{165E98BB-7551-A148-BF5B-A2A0AAEEA9D8}" destId="{48996823-9401-204D-A70C-5965B243357F}" srcOrd="0" destOrd="0" presId="urn:microsoft.com/office/officeart/2005/8/layout/cycle2"/>
    <dgm:cxn modelId="{34406F35-1342-9746-A7FB-D4D105A12EEB}" type="presOf" srcId="{9E9F77B0-90E0-D74E-9493-5EECD14BAC9E}" destId="{0A1DF1F6-764F-E840-BF4B-671A1762BB66}" srcOrd="0" destOrd="0" presId="urn:microsoft.com/office/officeart/2005/8/layout/cycle2"/>
    <dgm:cxn modelId="{55BCB868-1D4D-454C-BF76-8B124AD4FFBD}" srcId="{4A238BDE-7B2A-1445-AF50-A412B9958168}" destId="{9E9F77B0-90E0-D74E-9493-5EECD14BAC9E}" srcOrd="0" destOrd="0" parTransId="{1465D5BB-6E00-544A-AA5B-390AAC6B8905}" sibTransId="{99FF2D99-C9BC-5E43-8B13-45154E375663}"/>
    <dgm:cxn modelId="{4E7CFC68-8597-DA40-AB31-62D6E18DFB67}" type="presOf" srcId="{99FF2D99-C9BC-5E43-8B13-45154E375663}" destId="{D178A439-8A14-EC41-A335-A6E013203B02}" srcOrd="1" destOrd="0" presId="urn:microsoft.com/office/officeart/2005/8/layout/cycle2"/>
    <dgm:cxn modelId="{54D9FF4E-E5B3-AF48-888E-CC19417649EC}" type="presOf" srcId="{3DC27CB0-2EAD-FB42-9EBB-19616F2B6FC6}" destId="{271162E6-7826-204E-BC12-C348FDD16FA2}" srcOrd="1" destOrd="0" presId="urn:microsoft.com/office/officeart/2005/8/layout/cycle2"/>
    <dgm:cxn modelId="{50B46C77-BBB0-044A-960B-98E64D931607}" srcId="{4A238BDE-7B2A-1445-AF50-A412B9958168}" destId="{B3D8DE2B-7A47-5141-ACE7-6B89032159D4}" srcOrd="1" destOrd="0" parTransId="{CBB71273-AF61-234B-AE1B-EC3F2FEBB01A}" sibTransId="{3DC27CB0-2EAD-FB42-9EBB-19616F2B6FC6}"/>
    <dgm:cxn modelId="{44E3DD85-7E18-434E-AADD-3B0B961BBCBC}" type="presOf" srcId="{4A238BDE-7B2A-1445-AF50-A412B9958168}" destId="{5FF447AA-1296-5244-987B-CCB793FABB14}" srcOrd="0" destOrd="0" presId="urn:microsoft.com/office/officeart/2005/8/layout/cycle2"/>
    <dgm:cxn modelId="{613D67BB-8473-A74A-BD2D-377F357DB663}" type="presOf" srcId="{3DC27CB0-2EAD-FB42-9EBB-19616F2B6FC6}" destId="{194976ED-CB25-DC45-B071-5E5146E625C7}" srcOrd="0" destOrd="0" presId="urn:microsoft.com/office/officeart/2005/8/layout/cycle2"/>
    <dgm:cxn modelId="{3DBC05F8-8D1A-7A46-B465-BFA73B74311E}" type="presOf" srcId="{B3D8DE2B-7A47-5141-ACE7-6B89032159D4}" destId="{C1AB54FF-5367-6E40-B19E-8DCDE9351023}" srcOrd="0" destOrd="0" presId="urn:microsoft.com/office/officeart/2005/8/layout/cycle2"/>
    <dgm:cxn modelId="{C588F11A-8B9D-DF46-B19C-F13ACCD97823}" type="presParOf" srcId="{5FF447AA-1296-5244-987B-CCB793FABB14}" destId="{0A1DF1F6-764F-E840-BF4B-671A1762BB66}" srcOrd="0" destOrd="0" presId="urn:microsoft.com/office/officeart/2005/8/layout/cycle2"/>
    <dgm:cxn modelId="{2B1E6A8D-CA84-AE42-A159-DDF83E5855A3}" type="presParOf" srcId="{5FF447AA-1296-5244-987B-CCB793FABB14}" destId="{05CE0C15-8C12-8C49-8469-5F7D6E9537CE}" srcOrd="1" destOrd="0" presId="urn:microsoft.com/office/officeart/2005/8/layout/cycle2"/>
    <dgm:cxn modelId="{494BC1D0-9C42-4949-B4A9-89160323AC0A}" type="presParOf" srcId="{05CE0C15-8C12-8C49-8469-5F7D6E9537CE}" destId="{D178A439-8A14-EC41-A335-A6E013203B02}" srcOrd="0" destOrd="0" presId="urn:microsoft.com/office/officeart/2005/8/layout/cycle2"/>
    <dgm:cxn modelId="{B3706BE3-2E04-944A-A1C3-878BBD40813C}" type="presParOf" srcId="{5FF447AA-1296-5244-987B-CCB793FABB14}" destId="{C1AB54FF-5367-6E40-B19E-8DCDE9351023}" srcOrd="2" destOrd="0" presId="urn:microsoft.com/office/officeart/2005/8/layout/cycle2"/>
    <dgm:cxn modelId="{21C7848E-1DFB-1B4C-8EBA-01397A073023}" type="presParOf" srcId="{5FF447AA-1296-5244-987B-CCB793FABB14}" destId="{194976ED-CB25-DC45-B071-5E5146E625C7}" srcOrd="3" destOrd="0" presId="urn:microsoft.com/office/officeart/2005/8/layout/cycle2"/>
    <dgm:cxn modelId="{09D3B3DF-D388-EA41-8AC0-CCBC4405FD6C}" type="presParOf" srcId="{194976ED-CB25-DC45-B071-5E5146E625C7}" destId="{271162E6-7826-204E-BC12-C348FDD16FA2}" srcOrd="0" destOrd="0" presId="urn:microsoft.com/office/officeart/2005/8/layout/cycle2"/>
    <dgm:cxn modelId="{F34D6010-2FE0-7848-AA04-80DDD72F8439}" type="presParOf" srcId="{5FF447AA-1296-5244-987B-CCB793FABB14}" destId="{F4136C81-266C-2B4C-BB77-3E9B2E966567}" srcOrd="4" destOrd="0" presId="urn:microsoft.com/office/officeart/2005/8/layout/cycle2"/>
    <dgm:cxn modelId="{607600B3-EA3A-7144-90A9-F28CE48E30F3}" type="presParOf" srcId="{5FF447AA-1296-5244-987B-CCB793FABB14}" destId="{48996823-9401-204D-A70C-5965B243357F}" srcOrd="5" destOrd="0" presId="urn:microsoft.com/office/officeart/2005/8/layout/cycle2"/>
    <dgm:cxn modelId="{8E0D4EA9-2D4B-AD49-8908-7A38662BB35B}" type="presParOf" srcId="{48996823-9401-204D-A70C-5965B243357F}" destId="{21069437-3C0A-0547-8A28-1C5D794379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238BDE-7B2A-1445-AF50-A412B995816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9E9F77B0-90E0-D74E-9493-5EECD14BAC9E}">
      <dgm:prSet phldrT="[Text]" custT="1"/>
      <dgm:spPr/>
      <dgm:t>
        <a:bodyPr/>
        <a:lstStyle/>
        <a:p>
          <a:r>
            <a:rPr lang="en-GB" sz="2400" b="1" dirty="0"/>
            <a:t>demography</a:t>
          </a:r>
          <a:r>
            <a:rPr lang="en-GB" sz="2400" dirty="0"/>
            <a:t> </a:t>
          </a:r>
          <a:r>
            <a:rPr lang="en-GB" sz="1900" dirty="0"/>
            <a:t>(life expectancy, drop in fertility, migration)</a:t>
          </a:r>
        </a:p>
      </dgm:t>
    </dgm:pt>
    <dgm:pt modelId="{1465D5BB-6E00-544A-AA5B-390AAC6B8905}" type="parTrans" cxnId="{55BCB868-1D4D-454C-BF76-8B124AD4FFBD}">
      <dgm:prSet/>
      <dgm:spPr/>
      <dgm:t>
        <a:bodyPr/>
        <a:lstStyle/>
        <a:p>
          <a:endParaRPr lang="en-GB"/>
        </a:p>
      </dgm:t>
    </dgm:pt>
    <dgm:pt modelId="{99FF2D99-C9BC-5E43-8B13-45154E375663}" type="sibTrans" cxnId="{55BCB868-1D4D-454C-BF76-8B124AD4FFBD}">
      <dgm:prSet/>
      <dgm:spPr>
        <a:solidFill>
          <a:schemeClr val="accent1">
            <a:lumMod val="50000"/>
          </a:schemeClr>
        </a:solidFill>
      </dgm:spPr>
      <dgm:t>
        <a:bodyPr/>
        <a:lstStyle/>
        <a:p>
          <a:endParaRPr lang="en-GB"/>
        </a:p>
      </dgm:t>
    </dgm:pt>
    <dgm:pt modelId="{B3D8DE2B-7A47-5141-ACE7-6B89032159D4}">
      <dgm:prSet phldrT="[Text]" custT="1"/>
      <dgm:spPr/>
      <dgm:t>
        <a:bodyPr/>
        <a:lstStyle/>
        <a:p>
          <a:r>
            <a:rPr lang="en-GB" sz="2800" b="1" dirty="0"/>
            <a:t>economic globalisation </a:t>
          </a:r>
          <a:r>
            <a:rPr lang="en-GB" sz="1700" dirty="0"/>
            <a:t>(competition, precarious contracts, reduced labour force)</a:t>
          </a:r>
        </a:p>
      </dgm:t>
    </dgm:pt>
    <dgm:pt modelId="{CBB71273-AF61-234B-AE1B-EC3F2FEBB01A}" type="parTrans" cxnId="{50B46C77-BBB0-044A-960B-98E64D931607}">
      <dgm:prSet/>
      <dgm:spPr/>
      <dgm:t>
        <a:bodyPr/>
        <a:lstStyle/>
        <a:p>
          <a:endParaRPr lang="en-GB"/>
        </a:p>
      </dgm:t>
    </dgm:pt>
    <dgm:pt modelId="{3DC27CB0-2EAD-FB42-9EBB-19616F2B6FC6}" type="sibTrans" cxnId="{50B46C77-BBB0-044A-960B-98E64D931607}">
      <dgm:prSet/>
      <dgm:spPr>
        <a:solidFill>
          <a:schemeClr val="accent1">
            <a:lumMod val="50000"/>
          </a:schemeClr>
        </a:solidFill>
      </dgm:spPr>
      <dgm:t>
        <a:bodyPr/>
        <a:lstStyle/>
        <a:p>
          <a:endParaRPr lang="en-GB"/>
        </a:p>
      </dgm:t>
    </dgm:pt>
    <dgm:pt modelId="{B3E75C00-485B-C249-8E46-B8095C3E0EF6}">
      <dgm:prSet phldrT="[Text]" custT="1"/>
      <dgm:spPr>
        <a:gradFill flip="none" rotWithShape="1">
          <a:gsLst>
            <a:gs pos="0">
              <a:schemeClr val="accent1">
                <a:hueOff val="0"/>
                <a:satOff val="0"/>
                <a:lumOff val="0"/>
                <a:alphaOff val="0"/>
                <a:satMod val="103000"/>
                <a:lumMod val="102000"/>
                <a:tint val="94000"/>
              </a:schemeClr>
            </a:gs>
            <a:gs pos="99000">
              <a:schemeClr val="accent1">
                <a:hueOff val="0"/>
                <a:satOff val="0"/>
                <a:satMod val="110000"/>
                <a:shade val="100000"/>
                <a:alpha val="0"/>
                <a:lumMod val="0"/>
                <a:lumOff val="100000"/>
              </a:schemeClr>
            </a:gs>
            <a:gs pos="100000">
              <a:schemeClr val="accent1">
                <a:hueOff val="0"/>
                <a:satOff val="0"/>
                <a:lumOff val="0"/>
                <a:alphaOff val="0"/>
                <a:lumMod val="99000"/>
                <a:satMod val="120000"/>
                <a:shade val="78000"/>
              </a:schemeClr>
            </a:gs>
          </a:gsLst>
          <a:lin ang="19200000" scaled="0"/>
          <a:tileRect/>
        </a:gradFill>
      </dgm:spPr>
      <dgm:t>
        <a:bodyPr/>
        <a:lstStyle/>
        <a:p>
          <a:r>
            <a:rPr lang="en-GB" sz="2400" b="1" dirty="0"/>
            <a:t>liberalisation politics </a:t>
          </a:r>
          <a:r>
            <a:rPr lang="en-GB" sz="1900" dirty="0"/>
            <a:t>(reduction of spending, management and privatisation  </a:t>
          </a:r>
        </a:p>
      </dgm:t>
    </dgm:pt>
    <dgm:pt modelId="{5D6988FA-D62C-EE4B-8D0F-63EEA58C654F}" type="parTrans" cxnId="{A87F1C11-94A0-4046-B10D-BB2BCBC726FB}">
      <dgm:prSet/>
      <dgm:spPr/>
      <dgm:t>
        <a:bodyPr/>
        <a:lstStyle/>
        <a:p>
          <a:endParaRPr lang="en-GB"/>
        </a:p>
      </dgm:t>
    </dgm:pt>
    <dgm:pt modelId="{165E98BB-7551-A148-BF5B-A2A0AAEEA9D8}" type="sibTrans" cxnId="{A87F1C11-94A0-4046-B10D-BB2BCBC726FB}">
      <dgm:prSet/>
      <dgm:spPr>
        <a:gradFill rotWithShape="0">
          <a:gsLst>
            <a:gs pos="0">
              <a:schemeClr val="accent1">
                <a:tint val="60000"/>
                <a:hueOff val="0"/>
                <a:satOff val="0"/>
                <a:satMod val="103000"/>
                <a:tint val="94000"/>
                <a:alpha val="0"/>
                <a:lumMod val="0"/>
                <a:lumOff val="100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gradFill>
      </dgm:spPr>
      <dgm:t>
        <a:bodyPr/>
        <a:lstStyle/>
        <a:p>
          <a:endParaRPr lang="en-GB"/>
        </a:p>
      </dgm:t>
    </dgm:pt>
    <dgm:pt modelId="{5FF447AA-1296-5244-987B-CCB793FABB14}" type="pres">
      <dgm:prSet presAssocID="{4A238BDE-7B2A-1445-AF50-A412B9958168}" presName="cycle" presStyleCnt="0">
        <dgm:presLayoutVars>
          <dgm:dir/>
          <dgm:resizeHandles val="exact"/>
        </dgm:presLayoutVars>
      </dgm:prSet>
      <dgm:spPr/>
    </dgm:pt>
    <dgm:pt modelId="{0A1DF1F6-764F-E840-BF4B-671A1762BB66}" type="pres">
      <dgm:prSet presAssocID="{9E9F77B0-90E0-D74E-9493-5EECD14BAC9E}" presName="node" presStyleLbl="node1" presStyleIdx="0" presStyleCnt="3">
        <dgm:presLayoutVars>
          <dgm:bulletEnabled val="1"/>
        </dgm:presLayoutVars>
      </dgm:prSet>
      <dgm:spPr/>
    </dgm:pt>
    <dgm:pt modelId="{05CE0C15-8C12-8C49-8469-5F7D6E9537CE}" type="pres">
      <dgm:prSet presAssocID="{99FF2D99-C9BC-5E43-8B13-45154E375663}" presName="sibTrans" presStyleLbl="sibTrans2D1" presStyleIdx="0" presStyleCnt="3"/>
      <dgm:spPr/>
    </dgm:pt>
    <dgm:pt modelId="{D178A439-8A14-EC41-A335-A6E013203B02}" type="pres">
      <dgm:prSet presAssocID="{99FF2D99-C9BC-5E43-8B13-45154E375663}" presName="connectorText" presStyleLbl="sibTrans2D1" presStyleIdx="0" presStyleCnt="3"/>
      <dgm:spPr/>
    </dgm:pt>
    <dgm:pt modelId="{C1AB54FF-5367-6E40-B19E-8DCDE9351023}" type="pres">
      <dgm:prSet presAssocID="{B3D8DE2B-7A47-5141-ACE7-6B89032159D4}" presName="node" presStyleLbl="node1" presStyleIdx="1" presStyleCnt="3" custScaleX="109809">
        <dgm:presLayoutVars>
          <dgm:bulletEnabled val="1"/>
        </dgm:presLayoutVars>
      </dgm:prSet>
      <dgm:spPr/>
    </dgm:pt>
    <dgm:pt modelId="{194976ED-CB25-DC45-B071-5E5146E625C7}" type="pres">
      <dgm:prSet presAssocID="{3DC27CB0-2EAD-FB42-9EBB-19616F2B6FC6}" presName="sibTrans" presStyleLbl="sibTrans2D1" presStyleIdx="1" presStyleCnt="3"/>
      <dgm:spPr/>
    </dgm:pt>
    <dgm:pt modelId="{271162E6-7826-204E-BC12-C348FDD16FA2}" type="pres">
      <dgm:prSet presAssocID="{3DC27CB0-2EAD-FB42-9EBB-19616F2B6FC6}" presName="connectorText" presStyleLbl="sibTrans2D1" presStyleIdx="1" presStyleCnt="3"/>
      <dgm:spPr/>
    </dgm:pt>
    <dgm:pt modelId="{F4136C81-266C-2B4C-BB77-3E9B2E966567}" type="pres">
      <dgm:prSet presAssocID="{B3E75C00-485B-C249-8E46-B8095C3E0EF6}" presName="node" presStyleLbl="node1" presStyleIdx="2" presStyleCnt="3">
        <dgm:presLayoutVars>
          <dgm:bulletEnabled val="1"/>
        </dgm:presLayoutVars>
      </dgm:prSet>
      <dgm:spPr/>
    </dgm:pt>
    <dgm:pt modelId="{48996823-9401-204D-A70C-5965B243357F}" type="pres">
      <dgm:prSet presAssocID="{165E98BB-7551-A148-BF5B-A2A0AAEEA9D8}" presName="sibTrans" presStyleLbl="sibTrans2D1" presStyleIdx="2" presStyleCnt="3"/>
      <dgm:spPr/>
    </dgm:pt>
    <dgm:pt modelId="{21069437-3C0A-0547-8A28-1C5D794379C4}" type="pres">
      <dgm:prSet presAssocID="{165E98BB-7551-A148-BF5B-A2A0AAEEA9D8}" presName="connectorText" presStyleLbl="sibTrans2D1" presStyleIdx="2" presStyleCnt="3"/>
      <dgm:spPr/>
    </dgm:pt>
  </dgm:ptLst>
  <dgm:cxnLst>
    <dgm:cxn modelId="{EB5A0B06-123D-D845-8EB6-3E255E686347}" type="presOf" srcId="{B3D8DE2B-7A47-5141-ACE7-6B89032159D4}" destId="{C1AB54FF-5367-6E40-B19E-8DCDE9351023}" srcOrd="0" destOrd="0" presId="urn:microsoft.com/office/officeart/2005/8/layout/cycle2"/>
    <dgm:cxn modelId="{C686AF09-E36F-CC49-A3DE-06FE8F0B127D}" type="presOf" srcId="{99FF2D99-C9BC-5E43-8B13-45154E375663}" destId="{D178A439-8A14-EC41-A335-A6E013203B02}" srcOrd="1" destOrd="0" presId="urn:microsoft.com/office/officeart/2005/8/layout/cycle2"/>
    <dgm:cxn modelId="{A87F1C11-94A0-4046-B10D-BB2BCBC726FB}" srcId="{4A238BDE-7B2A-1445-AF50-A412B9958168}" destId="{B3E75C00-485B-C249-8E46-B8095C3E0EF6}" srcOrd="2" destOrd="0" parTransId="{5D6988FA-D62C-EE4B-8D0F-63EEA58C654F}" sibTransId="{165E98BB-7551-A148-BF5B-A2A0AAEEA9D8}"/>
    <dgm:cxn modelId="{D1369C33-9D9F-7342-BC6C-25B04BABB748}" type="presOf" srcId="{165E98BB-7551-A148-BF5B-A2A0AAEEA9D8}" destId="{48996823-9401-204D-A70C-5965B243357F}" srcOrd="0" destOrd="0" presId="urn:microsoft.com/office/officeart/2005/8/layout/cycle2"/>
    <dgm:cxn modelId="{14779467-4236-E749-8A60-5F5B4ABC1446}" type="presOf" srcId="{4A238BDE-7B2A-1445-AF50-A412B9958168}" destId="{5FF447AA-1296-5244-987B-CCB793FABB14}" srcOrd="0" destOrd="0" presId="urn:microsoft.com/office/officeart/2005/8/layout/cycle2"/>
    <dgm:cxn modelId="{55BCB868-1D4D-454C-BF76-8B124AD4FFBD}" srcId="{4A238BDE-7B2A-1445-AF50-A412B9958168}" destId="{9E9F77B0-90E0-D74E-9493-5EECD14BAC9E}" srcOrd="0" destOrd="0" parTransId="{1465D5BB-6E00-544A-AA5B-390AAC6B8905}" sibTransId="{99FF2D99-C9BC-5E43-8B13-45154E375663}"/>
    <dgm:cxn modelId="{EC64904C-C62C-4B4D-91AF-74C6728C7353}" type="presOf" srcId="{165E98BB-7551-A148-BF5B-A2A0AAEEA9D8}" destId="{21069437-3C0A-0547-8A28-1C5D794379C4}" srcOrd="1" destOrd="0" presId="urn:microsoft.com/office/officeart/2005/8/layout/cycle2"/>
    <dgm:cxn modelId="{F21E7A72-17B1-5E42-A2AD-10519AD6A8A9}" type="presOf" srcId="{99FF2D99-C9BC-5E43-8B13-45154E375663}" destId="{05CE0C15-8C12-8C49-8469-5F7D6E9537CE}" srcOrd="0" destOrd="0" presId="urn:microsoft.com/office/officeart/2005/8/layout/cycle2"/>
    <dgm:cxn modelId="{6E561E57-555F-6B41-A4E3-1E0583BD8123}" type="presOf" srcId="{9E9F77B0-90E0-D74E-9493-5EECD14BAC9E}" destId="{0A1DF1F6-764F-E840-BF4B-671A1762BB66}" srcOrd="0" destOrd="0" presId="urn:microsoft.com/office/officeart/2005/8/layout/cycle2"/>
    <dgm:cxn modelId="{50B46C77-BBB0-044A-960B-98E64D931607}" srcId="{4A238BDE-7B2A-1445-AF50-A412B9958168}" destId="{B3D8DE2B-7A47-5141-ACE7-6B89032159D4}" srcOrd="1" destOrd="0" parTransId="{CBB71273-AF61-234B-AE1B-EC3F2FEBB01A}" sibTransId="{3DC27CB0-2EAD-FB42-9EBB-19616F2B6FC6}"/>
    <dgm:cxn modelId="{5E76C6BD-95B3-4748-9086-ED7E3B1955D8}" type="presOf" srcId="{B3E75C00-485B-C249-8E46-B8095C3E0EF6}" destId="{F4136C81-266C-2B4C-BB77-3E9B2E966567}" srcOrd="0" destOrd="0" presId="urn:microsoft.com/office/officeart/2005/8/layout/cycle2"/>
    <dgm:cxn modelId="{EEA766E7-4BF3-E749-B6A8-35B1A939DEFB}" type="presOf" srcId="{3DC27CB0-2EAD-FB42-9EBB-19616F2B6FC6}" destId="{271162E6-7826-204E-BC12-C348FDD16FA2}" srcOrd="1" destOrd="0" presId="urn:microsoft.com/office/officeart/2005/8/layout/cycle2"/>
    <dgm:cxn modelId="{FE6D36ED-A821-5C43-A1CC-4432313091BE}" type="presOf" srcId="{3DC27CB0-2EAD-FB42-9EBB-19616F2B6FC6}" destId="{194976ED-CB25-DC45-B071-5E5146E625C7}" srcOrd="0" destOrd="0" presId="urn:microsoft.com/office/officeart/2005/8/layout/cycle2"/>
    <dgm:cxn modelId="{9CC1F28B-949E-A04E-B138-508289036494}" type="presParOf" srcId="{5FF447AA-1296-5244-987B-CCB793FABB14}" destId="{0A1DF1F6-764F-E840-BF4B-671A1762BB66}" srcOrd="0" destOrd="0" presId="urn:microsoft.com/office/officeart/2005/8/layout/cycle2"/>
    <dgm:cxn modelId="{80D2B4A2-9C5C-F84D-AB9F-D333041691F1}" type="presParOf" srcId="{5FF447AA-1296-5244-987B-CCB793FABB14}" destId="{05CE0C15-8C12-8C49-8469-5F7D6E9537CE}" srcOrd="1" destOrd="0" presId="urn:microsoft.com/office/officeart/2005/8/layout/cycle2"/>
    <dgm:cxn modelId="{BFCF1D73-75EF-6F4E-9801-A4D8CB686BE0}" type="presParOf" srcId="{05CE0C15-8C12-8C49-8469-5F7D6E9537CE}" destId="{D178A439-8A14-EC41-A335-A6E013203B02}" srcOrd="0" destOrd="0" presId="urn:microsoft.com/office/officeart/2005/8/layout/cycle2"/>
    <dgm:cxn modelId="{C515683E-9D88-774A-B7B2-2E466B725A4D}" type="presParOf" srcId="{5FF447AA-1296-5244-987B-CCB793FABB14}" destId="{C1AB54FF-5367-6E40-B19E-8DCDE9351023}" srcOrd="2" destOrd="0" presId="urn:microsoft.com/office/officeart/2005/8/layout/cycle2"/>
    <dgm:cxn modelId="{F240E41F-35E6-3549-A48F-9E942F3526D1}" type="presParOf" srcId="{5FF447AA-1296-5244-987B-CCB793FABB14}" destId="{194976ED-CB25-DC45-B071-5E5146E625C7}" srcOrd="3" destOrd="0" presId="urn:microsoft.com/office/officeart/2005/8/layout/cycle2"/>
    <dgm:cxn modelId="{F0195FA9-BA15-7D48-BCE7-2183F48DE855}" type="presParOf" srcId="{194976ED-CB25-DC45-B071-5E5146E625C7}" destId="{271162E6-7826-204E-BC12-C348FDD16FA2}" srcOrd="0" destOrd="0" presId="urn:microsoft.com/office/officeart/2005/8/layout/cycle2"/>
    <dgm:cxn modelId="{456042BB-B4A3-3C44-ACDA-0F198E1A7482}" type="presParOf" srcId="{5FF447AA-1296-5244-987B-CCB793FABB14}" destId="{F4136C81-266C-2B4C-BB77-3E9B2E966567}" srcOrd="4" destOrd="0" presId="urn:microsoft.com/office/officeart/2005/8/layout/cycle2"/>
    <dgm:cxn modelId="{BC596EE0-6368-7444-B44B-34A452D39C6A}" type="presParOf" srcId="{5FF447AA-1296-5244-987B-CCB793FABB14}" destId="{48996823-9401-204D-A70C-5965B243357F}" srcOrd="5" destOrd="0" presId="urn:microsoft.com/office/officeart/2005/8/layout/cycle2"/>
    <dgm:cxn modelId="{AB22DFF2-39E3-9741-8940-70EC40DDF0A0}" type="presParOf" srcId="{48996823-9401-204D-A70C-5965B243357F}" destId="{21069437-3C0A-0547-8A28-1C5D794379C4}" srcOrd="0" destOrd="0" presId="urn:microsoft.com/office/officeart/2005/8/layout/cycle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238BDE-7B2A-1445-AF50-A412B995816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9E9F77B0-90E0-D74E-9493-5EECD14BAC9E}">
      <dgm:prSet phldrT="[Text]" custT="1"/>
      <dgm:spPr/>
      <dgm:t>
        <a:bodyPr/>
        <a:lstStyle/>
        <a:p>
          <a:r>
            <a:rPr lang="en-GB" sz="2400" b="1" dirty="0"/>
            <a:t>demography</a:t>
          </a:r>
          <a:r>
            <a:rPr lang="en-GB" sz="2400" dirty="0"/>
            <a:t> </a:t>
          </a:r>
          <a:r>
            <a:rPr lang="en-GB" sz="1900" dirty="0"/>
            <a:t>(life expectancy, drop in fertility, migration)</a:t>
          </a:r>
        </a:p>
      </dgm:t>
    </dgm:pt>
    <dgm:pt modelId="{1465D5BB-6E00-544A-AA5B-390AAC6B8905}" type="parTrans" cxnId="{55BCB868-1D4D-454C-BF76-8B124AD4FFBD}">
      <dgm:prSet/>
      <dgm:spPr/>
      <dgm:t>
        <a:bodyPr/>
        <a:lstStyle/>
        <a:p>
          <a:endParaRPr lang="en-GB"/>
        </a:p>
      </dgm:t>
    </dgm:pt>
    <dgm:pt modelId="{99FF2D99-C9BC-5E43-8B13-45154E375663}" type="sibTrans" cxnId="{55BCB868-1D4D-454C-BF76-8B124AD4FFBD}">
      <dgm:prSet/>
      <dgm:spPr>
        <a:solidFill>
          <a:schemeClr val="accent1">
            <a:lumMod val="50000"/>
          </a:schemeClr>
        </a:solidFill>
      </dgm:spPr>
      <dgm:t>
        <a:bodyPr/>
        <a:lstStyle/>
        <a:p>
          <a:endParaRPr lang="en-GB"/>
        </a:p>
      </dgm:t>
    </dgm:pt>
    <dgm:pt modelId="{B3D8DE2B-7A47-5141-ACE7-6B89032159D4}">
      <dgm:prSet phldrT="[Text]" custT="1"/>
      <dgm:spPr/>
      <dgm:t>
        <a:bodyPr/>
        <a:lstStyle/>
        <a:p>
          <a:r>
            <a:rPr lang="en-GB" sz="2800" b="1" dirty="0"/>
            <a:t>economic globalisation </a:t>
          </a:r>
          <a:r>
            <a:rPr lang="en-GB" sz="1700" dirty="0"/>
            <a:t>(competition, precarious contracts, reduced labour force)</a:t>
          </a:r>
        </a:p>
      </dgm:t>
    </dgm:pt>
    <dgm:pt modelId="{CBB71273-AF61-234B-AE1B-EC3F2FEBB01A}" type="parTrans" cxnId="{50B46C77-BBB0-044A-960B-98E64D931607}">
      <dgm:prSet/>
      <dgm:spPr/>
      <dgm:t>
        <a:bodyPr/>
        <a:lstStyle/>
        <a:p>
          <a:endParaRPr lang="en-GB"/>
        </a:p>
      </dgm:t>
    </dgm:pt>
    <dgm:pt modelId="{3DC27CB0-2EAD-FB42-9EBB-19616F2B6FC6}" type="sibTrans" cxnId="{50B46C77-BBB0-044A-960B-98E64D931607}">
      <dgm:prSet/>
      <dgm:spPr>
        <a:solidFill>
          <a:schemeClr val="accent1">
            <a:lumMod val="50000"/>
          </a:schemeClr>
        </a:solidFill>
      </dgm:spPr>
      <dgm:t>
        <a:bodyPr/>
        <a:lstStyle/>
        <a:p>
          <a:endParaRPr lang="en-GB"/>
        </a:p>
      </dgm:t>
    </dgm:pt>
    <dgm:pt modelId="{B3E75C00-485B-C249-8E46-B8095C3E0EF6}">
      <dgm:prSet phldrT="[Text]" custT="1"/>
      <dgm:spPr/>
      <dgm:t>
        <a:bodyPr/>
        <a:lstStyle/>
        <a:p>
          <a:r>
            <a:rPr lang="en-GB" sz="2400" b="1" dirty="0"/>
            <a:t>liberalisation politics </a:t>
          </a:r>
          <a:r>
            <a:rPr lang="en-GB" sz="1900" dirty="0"/>
            <a:t>(reduction of spending, management and privatisation  </a:t>
          </a:r>
        </a:p>
      </dgm:t>
    </dgm:pt>
    <dgm:pt modelId="{5D6988FA-D62C-EE4B-8D0F-63EEA58C654F}" type="parTrans" cxnId="{A87F1C11-94A0-4046-B10D-BB2BCBC726FB}">
      <dgm:prSet/>
      <dgm:spPr/>
      <dgm:t>
        <a:bodyPr/>
        <a:lstStyle/>
        <a:p>
          <a:endParaRPr lang="en-GB"/>
        </a:p>
      </dgm:t>
    </dgm:pt>
    <dgm:pt modelId="{165E98BB-7551-A148-BF5B-A2A0AAEEA9D8}" type="sibTrans" cxnId="{A87F1C11-94A0-4046-B10D-BB2BCBC726FB}">
      <dgm:prSet/>
      <dgm:spPr>
        <a:solidFill>
          <a:schemeClr val="accent1">
            <a:lumMod val="50000"/>
          </a:schemeClr>
        </a:solidFill>
      </dgm:spPr>
      <dgm:t>
        <a:bodyPr/>
        <a:lstStyle/>
        <a:p>
          <a:endParaRPr lang="en-GB"/>
        </a:p>
      </dgm:t>
    </dgm:pt>
    <dgm:pt modelId="{5FF447AA-1296-5244-987B-CCB793FABB14}" type="pres">
      <dgm:prSet presAssocID="{4A238BDE-7B2A-1445-AF50-A412B9958168}" presName="cycle" presStyleCnt="0">
        <dgm:presLayoutVars>
          <dgm:dir/>
          <dgm:resizeHandles val="exact"/>
        </dgm:presLayoutVars>
      </dgm:prSet>
      <dgm:spPr/>
    </dgm:pt>
    <dgm:pt modelId="{0A1DF1F6-764F-E840-BF4B-671A1762BB66}" type="pres">
      <dgm:prSet presAssocID="{9E9F77B0-90E0-D74E-9493-5EECD14BAC9E}" presName="node" presStyleLbl="node1" presStyleIdx="0" presStyleCnt="3">
        <dgm:presLayoutVars>
          <dgm:bulletEnabled val="1"/>
        </dgm:presLayoutVars>
      </dgm:prSet>
      <dgm:spPr/>
    </dgm:pt>
    <dgm:pt modelId="{05CE0C15-8C12-8C49-8469-5F7D6E9537CE}" type="pres">
      <dgm:prSet presAssocID="{99FF2D99-C9BC-5E43-8B13-45154E375663}" presName="sibTrans" presStyleLbl="sibTrans2D1" presStyleIdx="0" presStyleCnt="3"/>
      <dgm:spPr/>
    </dgm:pt>
    <dgm:pt modelId="{D178A439-8A14-EC41-A335-A6E013203B02}" type="pres">
      <dgm:prSet presAssocID="{99FF2D99-C9BC-5E43-8B13-45154E375663}" presName="connectorText" presStyleLbl="sibTrans2D1" presStyleIdx="0" presStyleCnt="3"/>
      <dgm:spPr/>
    </dgm:pt>
    <dgm:pt modelId="{C1AB54FF-5367-6E40-B19E-8DCDE9351023}" type="pres">
      <dgm:prSet presAssocID="{B3D8DE2B-7A47-5141-ACE7-6B89032159D4}" presName="node" presStyleLbl="node1" presStyleIdx="1" presStyleCnt="3" custScaleX="109809">
        <dgm:presLayoutVars>
          <dgm:bulletEnabled val="1"/>
        </dgm:presLayoutVars>
      </dgm:prSet>
      <dgm:spPr/>
    </dgm:pt>
    <dgm:pt modelId="{194976ED-CB25-DC45-B071-5E5146E625C7}" type="pres">
      <dgm:prSet presAssocID="{3DC27CB0-2EAD-FB42-9EBB-19616F2B6FC6}" presName="sibTrans" presStyleLbl="sibTrans2D1" presStyleIdx="1" presStyleCnt="3"/>
      <dgm:spPr/>
    </dgm:pt>
    <dgm:pt modelId="{271162E6-7826-204E-BC12-C348FDD16FA2}" type="pres">
      <dgm:prSet presAssocID="{3DC27CB0-2EAD-FB42-9EBB-19616F2B6FC6}" presName="connectorText" presStyleLbl="sibTrans2D1" presStyleIdx="1" presStyleCnt="3"/>
      <dgm:spPr/>
    </dgm:pt>
    <dgm:pt modelId="{F4136C81-266C-2B4C-BB77-3E9B2E966567}" type="pres">
      <dgm:prSet presAssocID="{B3E75C00-485B-C249-8E46-B8095C3E0EF6}" presName="node" presStyleLbl="node1" presStyleIdx="2" presStyleCnt="3">
        <dgm:presLayoutVars>
          <dgm:bulletEnabled val="1"/>
        </dgm:presLayoutVars>
      </dgm:prSet>
      <dgm:spPr/>
    </dgm:pt>
    <dgm:pt modelId="{48996823-9401-204D-A70C-5965B243357F}" type="pres">
      <dgm:prSet presAssocID="{165E98BB-7551-A148-BF5B-A2A0AAEEA9D8}" presName="sibTrans" presStyleLbl="sibTrans2D1" presStyleIdx="2" presStyleCnt="3"/>
      <dgm:spPr/>
    </dgm:pt>
    <dgm:pt modelId="{21069437-3C0A-0547-8A28-1C5D794379C4}" type="pres">
      <dgm:prSet presAssocID="{165E98BB-7551-A148-BF5B-A2A0AAEEA9D8}" presName="connectorText" presStyleLbl="sibTrans2D1" presStyleIdx="2" presStyleCnt="3"/>
      <dgm:spPr/>
    </dgm:pt>
  </dgm:ptLst>
  <dgm:cxnLst>
    <dgm:cxn modelId="{A87F1C11-94A0-4046-B10D-BB2BCBC726FB}" srcId="{4A238BDE-7B2A-1445-AF50-A412B9958168}" destId="{B3E75C00-485B-C249-8E46-B8095C3E0EF6}" srcOrd="2" destOrd="0" parTransId="{5D6988FA-D62C-EE4B-8D0F-63EEA58C654F}" sibTransId="{165E98BB-7551-A148-BF5B-A2A0AAEEA9D8}"/>
    <dgm:cxn modelId="{E6461129-1B3C-9B4B-9825-53CEBD3D2C63}" type="presOf" srcId="{4A238BDE-7B2A-1445-AF50-A412B9958168}" destId="{5FF447AA-1296-5244-987B-CCB793FABB14}" srcOrd="0" destOrd="0" presId="urn:microsoft.com/office/officeart/2005/8/layout/cycle2"/>
    <dgm:cxn modelId="{576CD843-9716-4E4C-9B89-A5624C5463E0}" type="presOf" srcId="{3DC27CB0-2EAD-FB42-9EBB-19616F2B6FC6}" destId="{271162E6-7826-204E-BC12-C348FDD16FA2}" srcOrd="1" destOrd="0" presId="urn:microsoft.com/office/officeart/2005/8/layout/cycle2"/>
    <dgm:cxn modelId="{55BCB868-1D4D-454C-BF76-8B124AD4FFBD}" srcId="{4A238BDE-7B2A-1445-AF50-A412B9958168}" destId="{9E9F77B0-90E0-D74E-9493-5EECD14BAC9E}" srcOrd="0" destOrd="0" parTransId="{1465D5BB-6E00-544A-AA5B-390AAC6B8905}" sibTransId="{99FF2D99-C9BC-5E43-8B13-45154E375663}"/>
    <dgm:cxn modelId="{AAB91077-993B-8B46-9086-35F5493C7371}" type="presOf" srcId="{165E98BB-7551-A148-BF5B-A2A0AAEEA9D8}" destId="{48996823-9401-204D-A70C-5965B243357F}" srcOrd="0" destOrd="0" presId="urn:microsoft.com/office/officeart/2005/8/layout/cycle2"/>
    <dgm:cxn modelId="{50B46C77-BBB0-044A-960B-98E64D931607}" srcId="{4A238BDE-7B2A-1445-AF50-A412B9958168}" destId="{B3D8DE2B-7A47-5141-ACE7-6B89032159D4}" srcOrd="1" destOrd="0" parTransId="{CBB71273-AF61-234B-AE1B-EC3F2FEBB01A}" sibTransId="{3DC27CB0-2EAD-FB42-9EBB-19616F2B6FC6}"/>
    <dgm:cxn modelId="{2E6D7485-461C-CC49-948C-4C439979EB9B}" type="presOf" srcId="{B3E75C00-485B-C249-8E46-B8095C3E0EF6}" destId="{F4136C81-266C-2B4C-BB77-3E9B2E966567}" srcOrd="0" destOrd="0" presId="urn:microsoft.com/office/officeart/2005/8/layout/cycle2"/>
    <dgm:cxn modelId="{B861B8A5-23B4-4741-B3E0-33BE57CA79EF}" type="presOf" srcId="{B3D8DE2B-7A47-5141-ACE7-6B89032159D4}" destId="{C1AB54FF-5367-6E40-B19E-8DCDE9351023}" srcOrd="0" destOrd="0" presId="urn:microsoft.com/office/officeart/2005/8/layout/cycle2"/>
    <dgm:cxn modelId="{60061DAA-19AD-9146-8DBD-0971F569B700}" type="presOf" srcId="{9E9F77B0-90E0-D74E-9493-5EECD14BAC9E}" destId="{0A1DF1F6-764F-E840-BF4B-671A1762BB66}" srcOrd="0" destOrd="0" presId="urn:microsoft.com/office/officeart/2005/8/layout/cycle2"/>
    <dgm:cxn modelId="{09554EBA-9FEE-3045-9346-333D0B989F31}" type="presOf" srcId="{165E98BB-7551-A148-BF5B-A2A0AAEEA9D8}" destId="{21069437-3C0A-0547-8A28-1C5D794379C4}" srcOrd="1" destOrd="0" presId="urn:microsoft.com/office/officeart/2005/8/layout/cycle2"/>
    <dgm:cxn modelId="{EF0966C8-4873-5D41-80C1-F2CC05C0971F}" type="presOf" srcId="{99FF2D99-C9BC-5E43-8B13-45154E375663}" destId="{05CE0C15-8C12-8C49-8469-5F7D6E9537CE}" srcOrd="0" destOrd="0" presId="urn:microsoft.com/office/officeart/2005/8/layout/cycle2"/>
    <dgm:cxn modelId="{28CF18CC-4DEA-AB4C-933D-907AD512404C}" type="presOf" srcId="{3DC27CB0-2EAD-FB42-9EBB-19616F2B6FC6}" destId="{194976ED-CB25-DC45-B071-5E5146E625C7}" srcOrd="0" destOrd="0" presId="urn:microsoft.com/office/officeart/2005/8/layout/cycle2"/>
    <dgm:cxn modelId="{D068ADF7-7CB6-7C4F-BE5E-B56005E477BA}" type="presOf" srcId="{99FF2D99-C9BC-5E43-8B13-45154E375663}" destId="{D178A439-8A14-EC41-A335-A6E013203B02}" srcOrd="1" destOrd="0" presId="urn:microsoft.com/office/officeart/2005/8/layout/cycle2"/>
    <dgm:cxn modelId="{5FDDBC4E-23CC-6047-9456-A3E612FCA703}" type="presParOf" srcId="{5FF447AA-1296-5244-987B-CCB793FABB14}" destId="{0A1DF1F6-764F-E840-BF4B-671A1762BB66}" srcOrd="0" destOrd="0" presId="urn:microsoft.com/office/officeart/2005/8/layout/cycle2"/>
    <dgm:cxn modelId="{D6E08654-4590-3C44-B06F-59D91FD5DCCA}" type="presParOf" srcId="{5FF447AA-1296-5244-987B-CCB793FABB14}" destId="{05CE0C15-8C12-8C49-8469-5F7D6E9537CE}" srcOrd="1" destOrd="0" presId="urn:microsoft.com/office/officeart/2005/8/layout/cycle2"/>
    <dgm:cxn modelId="{4C5C7DBF-9BEC-FB45-BF36-B0B1DF04D444}" type="presParOf" srcId="{05CE0C15-8C12-8C49-8469-5F7D6E9537CE}" destId="{D178A439-8A14-EC41-A335-A6E013203B02}" srcOrd="0" destOrd="0" presId="urn:microsoft.com/office/officeart/2005/8/layout/cycle2"/>
    <dgm:cxn modelId="{DDBF9D77-7001-9740-A2FB-44437C98A164}" type="presParOf" srcId="{5FF447AA-1296-5244-987B-CCB793FABB14}" destId="{C1AB54FF-5367-6E40-B19E-8DCDE9351023}" srcOrd="2" destOrd="0" presId="urn:microsoft.com/office/officeart/2005/8/layout/cycle2"/>
    <dgm:cxn modelId="{99A49876-C2BC-A845-AF21-4E88492E9636}" type="presParOf" srcId="{5FF447AA-1296-5244-987B-CCB793FABB14}" destId="{194976ED-CB25-DC45-B071-5E5146E625C7}" srcOrd="3" destOrd="0" presId="urn:microsoft.com/office/officeart/2005/8/layout/cycle2"/>
    <dgm:cxn modelId="{34EEAD07-9CC6-0D4A-8C15-1D9296B023F4}" type="presParOf" srcId="{194976ED-CB25-DC45-B071-5E5146E625C7}" destId="{271162E6-7826-204E-BC12-C348FDD16FA2}" srcOrd="0" destOrd="0" presId="urn:microsoft.com/office/officeart/2005/8/layout/cycle2"/>
    <dgm:cxn modelId="{F7801829-62CB-AF49-B174-61455769780B}" type="presParOf" srcId="{5FF447AA-1296-5244-987B-CCB793FABB14}" destId="{F4136C81-266C-2B4C-BB77-3E9B2E966567}" srcOrd="4" destOrd="0" presId="urn:microsoft.com/office/officeart/2005/8/layout/cycle2"/>
    <dgm:cxn modelId="{7D447186-DC8A-8B4B-8432-032796234C94}" type="presParOf" srcId="{5FF447AA-1296-5244-987B-CCB793FABB14}" destId="{48996823-9401-204D-A70C-5965B243357F}" srcOrd="5" destOrd="0" presId="urn:microsoft.com/office/officeart/2005/8/layout/cycle2"/>
    <dgm:cxn modelId="{8612B735-54DE-644F-ABCF-93F2DA09262A}" type="presParOf" srcId="{48996823-9401-204D-A70C-5965B243357F}" destId="{21069437-3C0A-0547-8A28-1C5D794379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238BDE-7B2A-1445-AF50-A412B9958168}"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GB"/>
        </a:p>
      </dgm:t>
    </dgm:pt>
    <dgm:pt modelId="{9E9F77B0-90E0-D74E-9493-5EECD14BAC9E}">
      <dgm:prSet phldrT="[Text]" custT="1"/>
      <dgm:spPr/>
      <dgm:t>
        <a:bodyPr/>
        <a:lstStyle/>
        <a:p>
          <a:r>
            <a:rPr lang="en-GB" sz="2400" b="1" dirty="0"/>
            <a:t>demography</a:t>
          </a:r>
          <a:r>
            <a:rPr lang="en-GB" sz="2400" dirty="0"/>
            <a:t> </a:t>
          </a:r>
          <a:r>
            <a:rPr lang="en-GB" sz="1900" dirty="0"/>
            <a:t>(life expectancy, drop in fertility, migration)</a:t>
          </a:r>
        </a:p>
      </dgm:t>
    </dgm:pt>
    <dgm:pt modelId="{1465D5BB-6E00-544A-AA5B-390AAC6B8905}" type="parTrans" cxnId="{55BCB868-1D4D-454C-BF76-8B124AD4FFBD}">
      <dgm:prSet/>
      <dgm:spPr/>
      <dgm:t>
        <a:bodyPr/>
        <a:lstStyle/>
        <a:p>
          <a:endParaRPr lang="en-GB"/>
        </a:p>
      </dgm:t>
    </dgm:pt>
    <dgm:pt modelId="{99FF2D99-C9BC-5E43-8B13-45154E375663}" type="sibTrans" cxnId="{55BCB868-1D4D-454C-BF76-8B124AD4FFBD}">
      <dgm:prSet/>
      <dgm:spPr/>
      <dgm:t>
        <a:bodyPr/>
        <a:lstStyle/>
        <a:p>
          <a:endParaRPr lang="en-GB"/>
        </a:p>
      </dgm:t>
    </dgm:pt>
    <dgm:pt modelId="{B3D8DE2B-7A47-5141-ACE7-6B89032159D4}">
      <dgm:prSet phldrT="[Text]" custT="1"/>
      <dgm:spPr/>
      <dgm:t>
        <a:bodyPr/>
        <a:lstStyle/>
        <a:p>
          <a:r>
            <a:rPr lang="en-GB" sz="2800" b="1" dirty="0"/>
            <a:t>economic globalisation </a:t>
          </a:r>
          <a:r>
            <a:rPr lang="en-GB" sz="1700" dirty="0"/>
            <a:t>(competition, precarious contracts, reduced labour force)</a:t>
          </a:r>
        </a:p>
      </dgm:t>
    </dgm:pt>
    <dgm:pt modelId="{CBB71273-AF61-234B-AE1B-EC3F2FEBB01A}" type="parTrans" cxnId="{50B46C77-BBB0-044A-960B-98E64D931607}">
      <dgm:prSet/>
      <dgm:spPr/>
      <dgm:t>
        <a:bodyPr/>
        <a:lstStyle/>
        <a:p>
          <a:endParaRPr lang="en-GB"/>
        </a:p>
      </dgm:t>
    </dgm:pt>
    <dgm:pt modelId="{3DC27CB0-2EAD-FB42-9EBB-19616F2B6FC6}" type="sibTrans" cxnId="{50B46C77-BBB0-044A-960B-98E64D931607}">
      <dgm:prSet/>
      <dgm:spPr/>
      <dgm:t>
        <a:bodyPr/>
        <a:lstStyle/>
        <a:p>
          <a:endParaRPr lang="en-GB"/>
        </a:p>
      </dgm:t>
    </dgm:pt>
    <dgm:pt modelId="{B3E75C00-485B-C249-8E46-B8095C3E0EF6}">
      <dgm:prSet phldrT="[Text]" custT="1"/>
      <dgm:spPr/>
      <dgm:t>
        <a:bodyPr/>
        <a:lstStyle/>
        <a:p>
          <a:r>
            <a:rPr lang="en-GB" sz="2400" b="1" dirty="0"/>
            <a:t>liberalisation politics </a:t>
          </a:r>
          <a:r>
            <a:rPr lang="en-GB" sz="1900" dirty="0"/>
            <a:t>(reduction of spending, management and privatisation  </a:t>
          </a:r>
        </a:p>
      </dgm:t>
    </dgm:pt>
    <dgm:pt modelId="{5D6988FA-D62C-EE4B-8D0F-63EEA58C654F}" type="parTrans" cxnId="{A87F1C11-94A0-4046-B10D-BB2BCBC726FB}">
      <dgm:prSet/>
      <dgm:spPr/>
      <dgm:t>
        <a:bodyPr/>
        <a:lstStyle/>
        <a:p>
          <a:endParaRPr lang="en-GB"/>
        </a:p>
      </dgm:t>
    </dgm:pt>
    <dgm:pt modelId="{165E98BB-7551-A148-BF5B-A2A0AAEEA9D8}" type="sibTrans" cxnId="{A87F1C11-94A0-4046-B10D-BB2BCBC726FB}">
      <dgm:prSet/>
      <dgm:spPr/>
      <dgm:t>
        <a:bodyPr/>
        <a:lstStyle/>
        <a:p>
          <a:endParaRPr lang="en-GB"/>
        </a:p>
      </dgm:t>
    </dgm:pt>
    <dgm:pt modelId="{5FF447AA-1296-5244-987B-CCB793FABB14}" type="pres">
      <dgm:prSet presAssocID="{4A238BDE-7B2A-1445-AF50-A412B9958168}" presName="cycle" presStyleCnt="0">
        <dgm:presLayoutVars>
          <dgm:dir/>
          <dgm:resizeHandles val="exact"/>
        </dgm:presLayoutVars>
      </dgm:prSet>
      <dgm:spPr/>
    </dgm:pt>
    <dgm:pt modelId="{0A1DF1F6-764F-E840-BF4B-671A1762BB66}" type="pres">
      <dgm:prSet presAssocID="{9E9F77B0-90E0-D74E-9493-5EECD14BAC9E}" presName="node" presStyleLbl="node1" presStyleIdx="0" presStyleCnt="3">
        <dgm:presLayoutVars>
          <dgm:bulletEnabled val="1"/>
        </dgm:presLayoutVars>
      </dgm:prSet>
      <dgm:spPr/>
    </dgm:pt>
    <dgm:pt modelId="{05CE0C15-8C12-8C49-8469-5F7D6E9537CE}" type="pres">
      <dgm:prSet presAssocID="{99FF2D99-C9BC-5E43-8B13-45154E375663}" presName="sibTrans" presStyleLbl="sibTrans2D1" presStyleIdx="0" presStyleCnt="3"/>
      <dgm:spPr/>
    </dgm:pt>
    <dgm:pt modelId="{D178A439-8A14-EC41-A335-A6E013203B02}" type="pres">
      <dgm:prSet presAssocID="{99FF2D99-C9BC-5E43-8B13-45154E375663}" presName="connectorText" presStyleLbl="sibTrans2D1" presStyleIdx="0" presStyleCnt="3"/>
      <dgm:spPr/>
    </dgm:pt>
    <dgm:pt modelId="{C1AB54FF-5367-6E40-B19E-8DCDE9351023}" type="pres">
      <dgm:prSet presAssocID="{B3D8DE2B-7A47-5141-ACE7-6B89032159D4}" presName="node" presStyleLbl="node1" presStyleIdx="1" presStyleCnt="3" custScaleX="109809">
        <dgm:presLayoutVars>
          <dgm:bulletEnabled val="1"/>
        </dgm:presLayoutVars>
      </dgm:prSet>
      <dgm:spPr/>
    </dgm:pt>
    <dgm:pt modelId="{194976ED-CB25-DC45-B071-5E5146E625C7}" type="pres">
      <dgm:prSet presAssocID="{3DC27CB0-2EAD-FB42-9EBB-19616F2B6FC6}" presName="sibTrans" presStyleLbl="sibTrans2D1" presStyleIdx="1" presStyleCnt="3"/>
      <dgm:spPr/>
    </dgm:pt>
    <dgm:pt modelId="{271162E6-7826-204E-BC12-C348FDD16FA2}" type="pres">
      <dgm:prSet presAssocID="{3DC27CB0-2EAD-FB42-9EBB-19616F2B6FC6}" presName="connectorText" presStyleLbl="sibTrans2D1" presStyleIdx="1" presStyleCnt="3"/>
      <dgm:spPr/>
    </dgm:pt>
    <dgm:pt modelId="{F4136C81-266C-2B4C-BB77-3E9B2E966567}" type="pres">
      <dgm:prSet presAssocID="{B3E75C00-485B-C249-8E46-B8095C3E0EF6}" presName="node" presStyleLbl="node1" presStyleIdx="2" presStyleCnt="3">
        <dgm:presLayoutVars>
          <dgm:bulletEnabled val="1"/>
        </dgm:presLayoutVars>
      </dgm:prSet>
      <dgm:spPr/>
    </dgm:pt>
    <dgm:pt modelId="{48996823-9401-204D-A70C-5965B243357F}" type="pres">
      <dgm:prSet presAssocID="{165E98BB-7551-A148-BF5B-A2A0AAEEA9D8}" presName="sibTrans" presStyleLbl="sibTrans2D1" presStyleIdx="2" presStyleCnt="3"/>
      <dgm:spPr/>
    </dgm:pt>
    <dgm:pt modelId="{21069437-3C0A-0547-8A28-1C5D794379C4}" type="pres">
      <dgm:prSet presAssocID="{165E98BB-7551-A148-BF5B-A2A0AAEEA9D8}" presName="connectorText" presStyleLbl="sibTrans2D1" presStyleIdx="2" presStyleCnt="3"/>
      <dgm:spPr/>
    </dgm:pt>
  </dgm:ptLst>
  <dgm:cxnLst>
    <dgm:cxn modelId="{A87F1C11-94A0-4046-B10D-BB2BCBC726FB}" srcId="{4A238BDE-7B2A-1445-AF50-A412B9958168}" destId="{B3E75C00-485B-C249-8E46-B8095C3E0EF6}" srcOrd="2" destOrd="0" parTransId="{5D6988FA-D62C-EE4B-8D0F-63EEA58C654F}" sibTransId="{165E98BB-7551-A148-BF5B-A2A0AAEEA9D8}"/>
    <dgm:cxn modelId="{9BA02217-C932-F94C-90C1-B3846B43D509}" type="presOf" srcId="{B3E75C00-485B-C249-8E46-B8095C3E0EF6}" destId="{F4136C81-266C-2B4C-BB77-3E9B2E966567}" srcOrd="0" destOrd="0" presId="urn:microsoft.com/office/officeart/2005/8/layout/cycle2"/>
    <dgm:cxn modelId="{933F8E21-63D5-ED40-A5A7-B49163A8A8D0}" type="presOf" srcId="{9E9F77B0-90E0-D74E-9493-5EECD14BAC9E}" destId="{0A1DF1F6-764F-E840-BF4B-671A1762BB66}" srcOrd="0" destOrd="0" presId="urn:microsoft.com/office/officeart/2005/8/layout/cycle2"/>
    <dgm:cxn modelId="{20B18B24-FF2A-EA42-BC90-9CEC5227800A}" type="presOf" srcId="{165E98BB-7551-A148-BF5B-A2A0AAEEA9D8}" destId="{48996823-9401-204D-A70C-5965B243357F}" srcOrd="0" destOrd="0" presId="urn:microsoft.com/office/officeart/2005/8/layout/cycle2"/>
    <dgm:cxn modelId="{D8FA0337-D1EA-5E47-9A69-D2E9B05A584F}" type="presOf" srcId="{4A238BDE-7B2A-1445-AF50-A412B9958168}" destId="{5FF447AA-1296-5244-987B-CCB793FABB14}" srcOrd="0" destOrd="0" presId="urn:microsoft.com/office/officeart/2005/8/layout/cycle2"/>
    <dgm:cxn modelId="{55BCB868-1D4D-454C-BF76-8B124AD4FFBD}" srcId="{4A238BDE-7B2A-1445-AF50-A412B9958168}" destId="{9E9F77B0-90E0-D74E-9493-5EECD14BAC9E}" srcOrd="0" destOrd="0" parTransId="{1465D5BB-6E00-544A-AA5B-390AAC6B8905}" sibTransId="{99FF2D99-C9BC-5E43-8B13-45154E375663}"/>
    <dgm:cxn modelId="{C6120B6C-95C6-D644-AC86-9D70BDB2D987}" type="presOf" srcId="{99FF2D99-C9BC-5E43-8B13-45154E375663}" destId="{05CE0C15-8C12-8C49-8469-5F7D6E9537CE}" srcOrd="0" destOrd="0" presId="urn:microsoft.com/office/officeart/2005/8/layout/cycle2"/>
    <dgm:cxn modelId="{0D1A2777-932B-584A-83FE-B035512ED43B}" type="presOf" srcId="{B3D8DE2B-7A47-5141-ACE7-6B89032159D4}" destId="{C1AB54FF-5367-6E40-B19E-8DCDE9351023}" srcOrd="0" destOrd="0" presId="urn:microsoft.com/office/officeart/2005/8/layout/cycle2"/>
    <dgm:cxn modelId="{50B46C77-BBB0-044A-960B-98E64D931607}" srcId="{4A238BDE-7B2A-1445-AF50-A412B9958168}" destId="{B3D8DE2B-7A47-5141-ACE7-6B89032159D4}" srcOrd="1" destOrd="0" parTransId="{CBB71273-AF61-234B-AE1B-EC3F2FEBB01A}" sibTransId="{3DC27CB0-2EAD-FB42-9EBB-19616F2B6FC6}"/>
    <dgm:cxn modelId="{6046A3A5-B6BA-2B41-A22F-84F1268BAD79}" type="presOf" srcId="{3DC27CB0-2EAD-FB42-9EBB-19616F2B6FC6}" destId="{271162E6-7826-204E-BC12-C348FDD16FA2}" srcOrd="1" destOrd="0" presId="urn:microsoft.com/office/officeart/2005/8/layout/cycle2"/>
    <dgm:cxn modelId="{BBDB19AE-383E-604F-B145-6499F269DC51}" type="presOf" srcId="{165E98BB-7551-A148-BF5B-A2A0AAEEA9D8}" destId="{21069437-3C0A-0547-8A28-1C5D794379C4}" srcOrd="1" destOrd="0" presId="urn:microsoft.com/office/officeart/2005/8/layout/cycle2"/>
    <dgm:cxn modelId="{5B8782BE-CF7A-934A-A23F-8418EC4BDD0B}" type="presOf" srcId="{99FF2D99-C9BC-5E43-8B13-45154E375663}" destId="{D178A439-8A14-EC41-A335-A6E013203B02}" srcOrd="1" destOrd="0" presId="urn:microsoft.com/office/officeart/2005/8/layout/cycle2"/>
    <dgm:cxn modelId="{59ADDAE5-6FBD-6E48-BBAD-63A2A6F702D1}" type="presOf" srcId="{3DC27CB0-2EAD-FB42-9EBB-19616F2B6FC6}" destId="{194976ED-CB25-DC45-B071-5E5146E625C7}" srcOrd="0" destOrd="0" presId="urn:microsoft.com/office/officeart/2005/8/layout/cycle2"/>
    <dgm:cxn modelId="{9812C769-A56E-5A4C-B61C-F2E839973B49}" type="presParOf" srcId="{5FF447AA-1296-5244-987B-CCB793FABB14}" destId="{0A1DF1F6-764F-E840-BF4B-671A1762BB66}" srcOrd="0" destOrd="0" presId="urn:microsoft.com/office/officeart/2005/8/layout/cycle2"/>
    <dgm:cxn modelId="{47A1BD2A-888F-4F48-872F-12D548146228}" type="presParOf" srcId="{5FF447AA-1296-5244-987B-CCB793FABB14}" destId="{05CE0C15-8C12-8C49-8469-5F7D6E9537CE}" srcOrd="1" destOrd="0" presId="urn:microsoft.com/office/officeart/2005/8/layout/cycle2"/>
    <dgm:cxn modelId="{21B1E516-CE3C-914C-8E4F-08521689A07E}" type="presParOf" srcId="{05CE0C15-8C12-8C49-8469-5F7D6E9537CE}" destId="{D178A439-8A14-EC41-A335-A6E013203B02}" srcOrd="0" destOrd="0" presId="urn:microsoft.com/office/officeart/2005/8/layout/cycle2"/>
    <dgm:cxn modelId="{98CF8A87-AC09-EE4B-A4D8-8B01331A67C8}" type="presParOf" srcId="{5FF447AA-1296-5244-987B-CCB793FABB14}" destId="{C1AB54FF-5367-6E40-B19E-8DCDE9351023}" srcOrd="2" destOrd="0" presId="urn:microsoft.com/office/officeart/2005/8/layout/cycle2"/>
    <dgm:cxn modelId="{4583E8C8-EB60-6145-8E61-D30A52232BC9}" type="presParOf" srcId="{5FF447AA-1296-5244-987B-CCB793FABB14}" destId="{194976ED-CB25-DC45-B071-5E5146E625C7}" srcOrd="3" destOrd="0" presId="urn:microsoft.com/office/officeart/2005/8/layout/cycle2"/>
    <dgm:cxn modelId="{EAFCEC00-5F4E-EE40-86B3-3A2BDA5C4A0B}" type="presParOf" srcId="{194976ED-CB25-DC45-B071-5E5146E625C7}" destId="{271162E6-7826-204E-BC12-C348FDD16FA2}" srcOrd="0" destOrd="0" presId="urn:microsoft.com/office/officeart/2005/8/layout/cycle2"/>
    <dgm:cxn modelId="{FAE61BAB-28D1-E44C-B0F5-E9B72F5E99C4}" type="presParOf" srcId="{5FF447AA-1296-5244-987B-CCB793FABB14}" destId="{F4136C81-266C-2B4C-BB77-3E9B2E966567}" srcOrd="4" destOrd="0" presId="urn:microsoft.com/office/officeart/2005/8/layout/cycle2"/>
    <dgm:cxn modelId="{67DA7CEA-3D73-294B-BEFF-DBA90A1FCEDC}" type="presParOf" srcId="{5FF447AA-1296-5244-987B-CCB793FABB14}" destId="{48996823-9401-204D-A70C-5965B243357F}" srcOrd="5" destOrd="0" presId="urn:microsoft.com/office/officeart/2005/8/layout/cycle2"/>
    <dgm:cxn modelId="{5C8417C3-A784-5940-9609-F6D3B3A40AEA}" type="presParOf" srcId="{48996823-9401-204D-A70C-5965B243357F}" destId="{21069437-3C0A-0547-8A28-1C5D794379C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1F6-764F-E840-BF4B-671A1762BB66}">
      <dsp:nvSpPr>
        <dsp:cNvPr id="0" name=""/>
        <dsp:cNvSpPr/>
      </dsp:nvSpPr>
      <dsp:spPr>
        <a:xfrm>
          <a:off x="3880229" y="816"/>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demography</a:t>
          </a:r>
          <a:r>
            <a:rPr lang="en-GB" sz="2400" kern="1200" dirty="0"/>
            <a:t> </a:t>
          </a:r>
          <a:r>
            <a:rPr lang="en-GB" sz="1900" kern="1200" dirty="0"/>
            <a:t>(life expectancy, drop in fertility, migration)</a:t>
          </a:r>
        </a:p>
      </dsp:txBody>
      <dsp:txXfrm>
        <a:off x="4264846" y="385433"/>
        <a:ext cx="1857098" cy="1857098"/>
      </dsp:txXfrm>
    </dsp:sp>
    <dsp:sp modelId="{05CE0C15-8C12-8C49-8469-5F7D6E9537CE}">
      <dsp:nvSpPr>
        <dsp:cNvPr id="0" name=""/>
        <dsp:cNvSpPr/>
      </dsp:nvSpPr>
      <dsp:spPr>
        <a:xfrm rot="3600000">
          <a:off x="5820940" y="2550107"/>
          <a:ext cx="684020" cy="886387"/>
        </a:xfrm>
        <a:prstGeom prst="rightArrow">
          <a:avLst>
            <a:gd name="adj1" fmla="val 60000"/>
            <a:gd name="adj2" fmla="val 5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5872242" y="2638527"/>
        <a:ext cx="478814" cy="531833"/>
      </dsp:txXfrm>
    </dsp:sp>
    <dsp:sp modelId="{C1AB54FF-5367-6E40-B19E-8DCDE9351023}">
      <dsp:nvSpPr>
        <dsp:cNvPr id="0" name=""/>
        <dsp:cNvSpPr/>
      </dsp:nvSpPr>
      <dsp:spPr>
        <a:xfrm>
          <a:off x="5724361" y="3418050"/>
          <a:ext cx="2883949" cy="2626332"/>
        </a:xfrm>
        <a:prstGeom prst="ellipse">
          <a:avLst/>
        </a:prstGeom>
        <a:gradFill rotWithShape="0">
          <a:gsLst>
            <a:gs pos="0">
              <a:schemeClr val="accent1">
                <a:hueOff val="0"/>
                <a:satOff val="0"/>
                <a:lumOff val="0"/>
                <a:alphaOff val="0"/>
                <a:satMod val="103000"/>
                <a:lumMod val="102000"/>
                <a:tint val="94000"/>
              </a:schemeClr>
            </a:gs>
            <a:gs pos="92000">
              <a:schemeClr val="bg1">
                <a:lumMod val="0"/>
                <a:lumOff val="100000"/>
              </a:schemeClr>
            </a:gs>
            <a:gs pos="100000">
              <a:schemeClr val="accent1">
                <a:hueOff val="0"/>
                <a:satOff val="0"/>
                <a:lumOff val="0"/>
                <a:alphaOff val="0"/>
                <a:lumMod val="99000"/>
                <a:satMod val="120000"/>
                <a:shade val="78000"/>
              </a:schemeClr>
            </a:gs>
          </a:gsLst>
          <a:lin ang="90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economic globalisation </a:t>
          </a:r>
          <a:r>
            <a:rPr lang="en-GB" sz="1700" kern="1200" dirty="0"/>
            <a:t>(competition, precarious contracts, reduced labour force)</a:t>
          </a:r>
        </a:p>
      </dsp:txBody>
      <dsp:txXfrm>
        <a:off x="6146706" y="3802667"/>
        <a:ext cx="2039259" cy="1857098"/>
      </dsp:txXfrm>
    </dsp:sp>
    <dsp:sp modelId="{194976ED-CB25-DC45-B071-5E5146E625C7}">
      <dsp:nvSpPr>
        <dsp:cNvPr id="0" name=""/>
        <dsp:cNvSpPr/>
      </dsp:nvSpPr>
      <dsp:spPr>
        <a:xfrm rot="10800000">
          <a:off x="4831306" y="4288023"/>
          <a:ext cx="631092" cy="886387"/>
        </a:xfrm>
        <a:prstGeom prst="rightArrow">
          <a:avLst>
            <a:gd name="adj1" fmla="val 60000"/>
            <a:gd name="adj2" fmla="val 50000"/>
          </a:avLst>
        </a:prstGeom>
        <a:gradFill rotWithShape="0">
          <a:gsLst>
            <a:gs pos="0">
              <a:schemeClr val="accent1">
                <a:tint val="60000"/>
                <a:hueOff val="0"/>
                <a:satOff val="0"/>
                <a:lumOff val="0"/>
                <a:satMod val="103000"/>
                <a:lumMod val="102000"/>
                <a:tint val="94000"/>
                <a:alpha val="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rot="10800000">
        <a:off x="5020634" y="4465300"/>
        <a:ext cx="441764" cy="531833"/>
      </dsp:txXfrm>
    </dsp:sp>
    <dsp:sp modelId="{F4136C81-266C-2B4C-BB77-3E9B2E966567}">
      <dsp:nvSpPr>
        <dsp:cNvPr id="0" name=""/>
        <dsp:cNvSpPr/>
      </dsp:nvSpPr>
      <dsp:spPr>
        <a:xfrm>
          <a:off x="1907288" y="3418050"/>
          <a:ext cx="2626332" cy="2626332"/>
        </a:xfrm>
        <a:prstGeom prst="ellipse">
          <a:avLst/>
        </a:prstGeom>
        <a:gradFill rotWithShape="0">
          <a:gsLst>
            <a:gs pos="0">
              <a:schemeClr val="accent1">
                <a:hueOff val="0"/>
                <a:satOff val="0"/>
                <a:alphaOff val="0"/>
                <a:satMod val="103000"/>
                <a:tint val="94000"/>
                <a:lumMod val="2000"/>
                <a:lumOff val="98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liberalisation politics </a:t>
          </a:r>
          <a:r>
            <a:rPr lang="en-GB" sz="1900" kern="1200" dirty="0"/>
            <a:t>(reduction of spending, management and privatisation  </a:t>
          </a:r>
        </a:p>
      </dsp:txBody>
      <dsp:txXfrm>
        <a:off x="2291905" y="3802667"/>
        <a:ext cx="1857098" cy="1857098"/>
      </dsp:txXfrm>
    </dsp:sp>
    <dsp:sp modelId="{48996823-9401-204D-A70C-5965B243357F}">
      <dsp:nvSpPr>
        <dsp:cNvPr id="0" name=""/>
        <dsp:cNvSpPr/>
      </dsp:nvSpPr>
      <dsp:spPr>
        <a:xfrm rot="18000000">
          <a:off x="3847348" y="2596547"/>
          <a:ext cx="699361" cy="886387"/>
        </a:xfrm>
        <a:prstGeom prst="rightArrow">
          <a:avLst>
            <a:gd name="adj1" fmla="val 60000"/>
            <a:gd name="adj2" fmla="val 50000"/>
          </a:avLst>
        </a:prstGeom>
        <a:gradFill rotWithShape="0">
          <a:gsLst>
            <a:gs pos="0">
              <a:schemeClr val="accent1">
                <a:tint val="60000"/>
                <a:hueOff val="0"/>
                <a:satOff val="0"/>
                <a:lumOff val="0"/>
                <a:satMod val="103000"/>
                <a:lumMod val="102000"/>
                <a:tint val="94000"/>
                <a:alpha val="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899800" y="2864674"/>
        <a:ext cx="489553" cy="531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1F6-764F-E840-BF4B-671A1762BB66}">
      <dsp:nvSpPr>
        <dsp:cNvPr id="0" name=""/>
        <dsp:cNvSpPr/>
      </dsp:nvSpPr>
      <dsp:spPr>
        <a:xfrm>
          <a:off x="3880229" y="816"/>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demography</a:t>
          </a:r>
          <a:r>
            <a:rPr lang="en-GB" sz="2400" kern="1200" dirty="0"/>
            <a:t> </a:t>
          </a:r>
          <a:r>
            <a:rPr lang="en-GB" sz="1900" kern="1200" dirty="0"/>
            <a:t>(life expectancy, drop in fertility, migration)</a:t>
          </a:r>
        </a:p>
      </dsp:txBody>
      <dsp:txXfrm>
        <a:off x="4264846" y="385433"/>
        <a:ext cx="1857098" cy="1857098"/>
      </dsp:txXfrm>
    </dsp:sp>
    <dsp:sp modelId="{05CE0C15-8C12-8C49-8469-5F7D6E9537CE}">
      <dsp:nvSpPr>
        <dsp:cNvPr id="0" name=""/>
        <dsp:cNvSpPr/>
      </dsp:nvSpPr>
      <dsp:spPr>
        <a:xfrm rot="3600000">
          <a:off x="5820940" y="2550107"/>
          <a:ext cx="684020" cy="886387"/>
        </a:xfrm>
        <a:prstGeom prst="rightArrow">
          <a:avLst>
            <a:gd name="adj1" fmla="val 60000"/>
            <a:gd name="adj2" fmla="val 5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5872242" y="2638527"/>
        <a:ext cx="478814" cy="531833"/>
      </dsp:txXfrm>
    </dsp:sp>
    <dsp:sp modelId="{C1AB54FF-5367-6E40-B19E-8DCDE9351023}">
      <dsp:nvSpPr>
        <dsp:cNvPr id="0" name=""/>
        <dsp:cNvSpPr/>
      </dsp:nvSpPr>
      <dsp:spPr>
        <a:xfrm>
          <a:off x="5724361" y="3418050"/>
          <a:ext cx="2883949"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economic globalisation </a:t>
          </a:r>
          <a:r>
            <a:rPr lang="en-GB" sz="1700" kern="1200" dirty="0"/>
            <a:t>(competition, precarious contracts, reduced labour force)</a:t>
          </a:r>
        </a:p>
      </dsp:txBody>
      <dsp:txXfrm>
        <a:off x="6146706" y="3802667"/>
        <a:ext cx="2039259" cy="1857098"/>
      </dsp:txXfrm>
    </dsp:sp>
    <dsp:sp modelId="{194976ED-CB25-DC45-B071-5E5146E625C7}">
      <dsp:nvSpPr>
        <dsp:cNvPr id="0" name=""/>
        <dsp:cNvSpPr/>
      </dsp:nvSpPr>
      <dsp:spPr>
        <a:xfrm rot="10800000">
          <a:off x="4831306" y="4288023"/>
          <a:ext cx="631092" cy="886387"/>
        </a:xfrm>
        <a:prstGeom prst="rightArrow">
          <a:avLst>
            <a:gd name="adj1" fmla="val 60000"/>
            <a:gd name="adj2" fmla="val 5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rot="10800000">
        <a:off x="5020634" y="4465300"/>
        <a:ext cx="441764" cy="531833"/>
      </dsp:txXfrm>
    </dsp:sp>
    <dsp:sp modelId="{F4136C81-266C-2B4C-BB77-3E9B2E966567}">
      <dsp:nvSpPr>
        <dsp:cNvPr id="0" name=""/>
        <dsp:cNvSpPr/>
      </dsp:nvSpPr>
      <dsp:spPr>
        <a:xfrm>
          <a:off x="1907288" y="3418050"/>
          <a:ext cx="2626332" cy="2626332"/>
        </a:xfrm>
        <a:prstGeom prst="ellipse">
          <a:avLst/>
        </a:prstGeom>
        <a:gradFill flip="none" rotWithShape="1">
          <a:gsLst>
            <a:gs pos="0">
              <a:schemeClr val="accent1">
                <a:hueOff val="0"/>
                <a:satOff val="0"/>
                <a:lumOff val="0"/>
                <a:alphaOff val="0"/>
                <a:satMod val="103000"/>
                <a:lumMod val="102000"/>
                <a:tint val="94000"/>
              </a:schemeClr>
            </a:gs>
            <a:gs pos="99000">
              <a:schemeClr val="accent1">
                <a:hueOff val="0"/>
                <a:satOff val="0"/>
                <a:satMod val="110000"/>
                <a:shade val="100000"/>
                <a:alpha val="0"/>
                <a:lumMod val="0"/>
                <a:lumOff val="100000"/>
              </a:schemeClr>
            </a:gs>
            <a:gs pos="100000">
              <a:schemeClr val="accent1">
                <a:hueOff val="0"/>
                <a:satOff val="0"/>
                <a:lumOff val="0"/>
                <a:alphaOff val="0"/>
                <a:lumMod val="99000"/>
                <a:satMod val="120000"/>
                <a:shade val="78000"/>
              </a:schemeClr>
            </a:gs>
          </a:gsLst>
          <a:lin ang="19200000" scaled="0"/>
          <a:tileRect/>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liberalisation politics </a:t>
          </a:r>
          <a:r>
            <a:rPr lang="en-GB" sz="1900" kern="1200" dirty="0"/>
            <a:t>(reduction of spending, management and privatisation  </a:t>
          </a:r>
        </a:p>
      </dsp:txBody>
      <dsp:txXfrm>
        <a:off x="2291905" y="3802667"/>
        <a:ext cx="1857098" cy="1857098"/>
      </dsp:txXfrm>
    </dsp:sp>
    <dsp:sp modelId="{48996823-9401-204D-A70C-5965B243357F}">
      <dsp:nvSpPr>
        <dsp:cNvPr id="0" name=""/>
        <dsp:cNvSpPr/>
      </dsp:nvSpPr>
      <dsp:spPr>
        <a:xfrm rot="18000000">
          <a:off x="3847348" y="2596547"/>
          <a:ext cx="699361" cy="886387"/>
        </a:xfrm>
        <a:prstGeom prst="rightArrow">
          <a:avLst>
            <a:gd name="adj1" fmla="val 60000"/>
            <a:gd name="adj2" fmla="val 50000"/>
          </a:avLst>
        </a:prstGeom>
        <a:gradFill rotWithShape="0">
          <a:gsLst>
            <a:gs pos="0">
              <a:schemeClr val="accent1">
                <a:tint val="60000"/>
                <a:hueOff val="0"/>
                <a:satOff val="0"/>
                <a:satMod val="103000"/>
                <a:tint val="94000"/>
                <a:alpha val="0"/>
                <a:lumMod val="0"/>
                <a:lumOff val="100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899800" y="2864674"/>
        <a:ext cx="489553" cy="5318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1F6-764F-E840-BF4B-671A1762BB66}">
      <dsp:nvSpPr>
        <dsp:cNvPr id="0" name=""/>
        <dsp:cNvSpPr/>
      </dsp:nvSpPr>
      <dsp:spPr>
        <a:xfrm>
          <a:off x="3880229" y="816"/>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demography</a:t>
          </a:r>
          <a:r>
            <a:rPr lang="en-GB" sz="2400" kern="1200" dirty="0"/>
            <a:t> </a:t>
          </a:r>
          <a:r>
            <a:rPr lang="en-GB" sz="1900" kern="1200" dirty="0"/>
            <a:t>(life expectancy, drop in fertility, migration)</a:t>
          </a:r>
        </a:p>
      </dsp:txBody>
      <dsp:txXfrm>
        <a:off x="4264846" y="385433"/>
        <a:ext cx="1857098" cy="1857098"/>
      </dsp:txXfrm>
    </dsp:sp>
    <dsp:sp modelId="{05CE0C15-8C12-8C49-8469-5F7D6E9537CE}">
      <dsp:nvSpPr>
        <dsp:cNvPr id="0" name=""/>
        <dsp:cNvSpPr/>
      </dsp:nvSpPr>
      <dsp:spPr>
        <a:xfrm rot="3600000">
          <a:off x="5820940" y="2550107"/>
          <a:ext cx="684020" cy="886387"/>
        </a:xfrm>
        <a:prstGeom prst="rightArrow">
          <a:avLst>
            <a:gd name="adj1" fmla="val 60000"/>
            <a:gd name="adj2" fmla="val 5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5872242" y="2638527"/>
        <a:ext cx="478814" cy="531833"/>
      </dsp:txXfrm>
    </dsp:sp>
    <dsp:sp modelId="{C1AB54FF-5367-6E40-B19E-8DCDE9351023}">
      <dsp:nvSpPr>
        <dsp:cNvPr id="0" name=""/>
        <dsp:cNvSpPr/>
      </dsp:nvSpPr>
      <dsp:spPr>
        <a:xfrm>
          <a:off x="5724361" y="3418050"/>
          <a:ext cx="2883949"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economic globalisation </a:t>
          </a:r>
          <a:r>
            <a:rPr lang="en-GB" sz="1700" kern="1200" dirty="0"/>
            <a:t>(competition, precarious contracts, reduced labour force)</a:t>
          </a:r>
        </a:p>
      </dsp:txBody>
      <dsp:txXfrm>
        <a:off x="6146706" y="3802667"/>
        <a:ext cx="2039259" cy="1857098"/>
      </dsp:txXfrm>
    </dsp:sp>
    <dsp:sp modelId="{194976ED-CB25-DC45-B071-5E5146E625C7}">
      <dsp:nvSpPr>
        <dsp:cNvPr id="0" name=""/>
        <dsp:cNvSpPr/>
      </dsp:nvSpPr>
      <dsp:spPr>
        <a:xfrm rot="10800000">
          <a:off x="4831306" y="4288023"/>
          <a:ext cx="631092" cy="886387"/>
        </a:xfrm>
        <a:prstGeom prst="rightArrow">
          <a:avLst>
            <a:gd name="adj1" fmla="val 60000"/>
            <a:gd name="adj2" fmla="val 5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rot="10800000">
        <a:off x="5020634" y="4465300"/>
        <a:ext cx="441764" cy="531833"/>
      </dsp:txXfrm>
    </dsp:sp>
    <dsp:sp modelId="{F4136C81-266C-2B4C-BB77-3E9B2E966567}">
      <dsp:nvSpPr>
        <dsp:cNvPr id="0" name=""/>
        <dsp:cNvSpPr/>
      </dsp:nvSpPr>
      <dsp:spPr>
        <a:xfrm>
          <a:off x="1907288" y="3418050"/>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liberalisation politics </a:t>
          </a:r>
          <a:r>
            <a:rPr lang="en-GB" sz="1900" kern="1200" dirty="0"/>
            <a:t>(reduction of spending, management and privatisation  </a:t>
          </a:r>
        </a:p>
      </dsp:txBody>
      <dsp:txXfrm>
        <a:off x="2291905" y="3802667"/>
        <a:ext cx="1857098" cy="1857098"/>
      </dsp:txXfrm>
    </dsp:sp>
    <dsp:sp modelId="{48996823-9401-204D-A70C-5965B243357F}">
      <dsp:nvSpPr>
        <dsp:cNvPr id="0" name=""/>
        <dsp:cNvSpPr/>
      </dsp:nvSpPr>
      <dsp:spPr>
        <a:xfrm rot="18000000">
          <a:off x="3847348" y="2596547"/>
          <a:ext cx="699361" cy="886387"/>
        </a:xfrm>
        <a:prstGeom prst="rightArrow">
          <a:avLst>
            <a:gd name="adj1" fmla="val 60000"/>
            <a:gd name="adj2" fmla="val 50000"/>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899800" y="2864674"/>
        <a:ext cx="489553" cy="5318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DF1F6-764F-E840-BF4B-671A1762BB66}">
      <dsp:nvSpPr>
        <dsp:cNvPr id="0" name=""/>
        <dsp:cNvSpPr/>
      </dsp:nvSpPr>
      <dsp:spPr>
        <a:xfrm>
          <a:off x="3880229" y="816"/>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demography</a:t>
          </a:r>
          <a:r>
            <a:rPr lang="en-GB" sz="2400" kern="1200" dirty="0"/>
            <a:t> </a:t>
          </a:r>
          <a:r>
            <a:rPr lang="en-GB" sz="1900" kern="1200" dirty="0"/>
            <a:t>(life expectancy, drop in fertility, migration)</a:t>
          </a:r>
        </a:p>
      </dsp:txBody>
      <dsp:txXfrm>
        <a:off x="4264846" y="385433"/>
        <a:ext cx="1857098" cy="1857098"/>
      </dsp:txXfrm>
    </dsp:sp>
    <dsp:sp modelId="{05CE0C15-8C12-8C49-8469-5F7D6E9537CE}">
      <dsp:nvSpPr>
        <dsp:cNvPr id="0" name=""/>
        <dsp:cNvSpPr/>
      </dsp:nvSpPr>
      <dsp:spPr>
        <a:xfrm rot="3600000">
          <a:off x="5820940" y="2550107"/>
          <a:ext cx="684020"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5872242" y="2638527"/>
        <a:ext cx="478814" cy="531833"/>
      </dsp:txXfrm>
    </dsp:sp>
    <dsp:sp modelId="{C1AB54FF-5367-6E40-B19E-8DCDE9351023}">
      <dsp:nvSpPr>
        <dsp:cNvPr id="0" name=""/>
        <dsp:cNvSpPr/>
      </dsp:nvSpPr>
      <dsp:spPr>
        <a:xfrm>
          <a:off x="5724361" y="3418050"/>
          <a:ext cx="2883949"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b="1" kern="1200" dirty="0"/>
            <a:t>economic globalisation </a:t>
          </a:r>
          <a:r>
            <a:rPr lang="en-GB" sz="1700" kern="1200" dirty="0"/>
            <a:t>(competition, precarious contracts, reduced labour force)</a:t>
          </a:r>
        </a:p>
      </dsp:txBody>
      <dsp:txXfrm>
        <a:off x="6146706" y="3802667"/>
        <a:ext cx="2039259" cy="1857098"/>
      </dsp:txXfrm>
    </dsp:sp>
    <dsp:sp modelId="{194976ED-CB25-DC45-B071-5E5146E625C7}">
      <dsp:nvSpPr>
        <dsp:cNvPr id="0" name=""/>
        <dsp:cNvSpPr/>
      </dsp:nvSpPr>
      <dsp:spPr>
        <a:xfrm rot="10800000">
          <a:off x="4831306" y="4288023"/>
          <a:ext cx="631092"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rot="10800000">
        <a:off x="5020634" y="4465300"/>
        <a:ext cx="441764" cy="531833"/>
      </dsp:txXfrm>
    </dsp:sp>
    <dsp:sp modelId="{F4136C81-266C-2B4C-BB77-3E9B2E966567}">
      <dsp:nvSpPr>
        <dsp:cNvPr id="0" name=""/>
        <dsp:cNvSpPr/>
      </dsp:nvSpPr>
      <dsp:spPr>
        <a:xfrm>
          <a:off x="1907288" y="3418050"/>
          <a:ext cx="2626332" cy="262633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t>liberalisation politics </a:t>
          </a:r>
          <a:r>
            <a:rPr lang="en-GB" sz="1900" kern="1200" dirty="0"/>
            <a:t>(reduction of spending, management and privatisation  </a:t>
          </a:r>
        </a:p>
      </dsp:txBody>
      <dsp:txXfrm>
        <a:off x="2291905" y="3802667"/>
        <a:ext cx="1857098" cy="1857098"/>
      </dsp:txXfrm>
    </dsp:sp>
    <dsp:sp modelId="{48996823-9401-204D-A70C-5965B243357F}">
      <dsp:nvSpPr>
        <dsp:cNvPr id="0" name=""/>
        <dsp:cNvSpPr/>
      </dsp:nvSpPr>
      <dsp:spPr>
        <a:xfrm rot="18000000">
          <a:off x="3847348" y="2596547"/>
          <a:ext cx="699361" cy="88638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GB" sz="3800" kern="1200"/>
        </a:p>
      </dsp:txBody>
      <dsp:txXfrm>
        <a:off x="3899800" y="2864674"/>
        <a:ext cx="489553" cy="53183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B17D4-5051-084C-B91D-CD2CE4537447}" type="datetimeFigureOut">
              <a:rPr lang="en-GB" smtClean="0"/>
              <a:t>14/02/2022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122D1-46E5-5F40-A7E1-6868B11661BA}" type="slidenum">
              <a:rPr lang="en-GB" smtClean="0"/>
              <a:t>‹#›</a:t>
            </a:fld>
            <a:endParaRPr lang="en-GB"/>
          </a:p>
        </p:txBody>
      </p:sp>
    </p:spTree>
    <p:extLst>
      <p:ext uri="{BB962C8B-B14F-4D97-AF65-F5344CB8AC3E}">
        <p14:creationId xmlns:p14="http://schemas.microsoft.com/office/powerpoint/2010/main" val="82164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454EE-EEA6-418E-A9B9-19173F2E74ED}" type="slidenum">
              <a:rPr lang="en-US" smtClean="0"/>
              <a:t>2</a:t>
            </a:fld>
            <a:endParaRPr lang="en-US"/>
          </a:p>
        </p:txBody>
      </p:sp>
    </p:spTree>
    <p:extLst>
      <p:ext uri="{BB962C8B-B14F-4D97-AF65-F5344CB8AC3E}">
        <p14:creationId xmlns:p14="http://schemas.microsoft.com/office/powerpoint/2010/main" val="2684708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21C8DA-4086-8C47-B855-6719E75E9A87}" type="datetimeFigureOut">
              <a:rPr lang="en-GB" smtClean="0"/>
              <a:t>14/02/2022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84989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21C8DA-4086-8C47-B855-6719E75E9A87}" type="datetimeFigureOut">
              <a:rPr lang="en-GB" smtClean="0"/>
              <a:t>14/02/2022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117283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21C8DA-4086-8C47-B855-6719E75E9A87}" type="datetimeFigureOut">
              <a:rPr lang="en-GB" smtClean="0"/>
              <a:t>14/02/2022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89751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21C8DA-4086-8C47-B855-6719E75E9A87}" type="datetimeFigureOut">
              <a:rPr lang="en-GB" smtClean="0"/>
              <a:t>14/02/2022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1249847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21C8DA-4086-8C47-B855-6719E75E9A87}" type="datetimeFigureOut">
              <a:rPr lang="en-GB" smtClean="0"/>
              <a:t>14/02/2022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165396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21C8DA-4086-8C47-B855-6719E75E9A87}" type="datetimeFigureOut">
              <a:rPr lang="en-GB" smtClean="0"/>
              <a:t>14/02/2022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1237126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21C8DA-4086-8C47-B855-6719E75E9A87}" type="datetimeFigureOut">
              <a:rPr lang="en-GB" smtClean="0"/>
              <a:t>14/02/2022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456146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21C8DA-4086-8C47-B855-6719E75E9A87}" type="datetimeFigureOut">
              <a:rPr lang="en-GB" smtClean="0"/>
              <a:t>14/02/2022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208451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1C8DA-4086-8C47-B855-6719E75E9A87}" type="datetimeFigureOut">
              <a:rPr lang="en-GB" smtClean="0"/>
              <a:t>14/02/2022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444447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1C8DA-4086-8C47-B855-6719E75E9A87}" type="datetimeFigureOut">
              <a:rPr lang="en-GB" smtClean="0"/>
              <a:t>14/02/2022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880588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21C8DA-4086-8C47-B855-6719E75E9A87}" type="datetimeFigureOut">
              <a:rPr lang="en-GB" smtClean="0"/>
              <a:t>14/02/2022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1F5B9C-0FA7-F24F-BEBE-F82460632505}" type="slidenum">
              <a:rPr lang="en-GB" smtClean="0"/>
              <a:t>‹#›</a:t>
            </a:fld>
            <a:endParaRPr lang="en-GB"/>
          </a:p>
        </p:txBody>
      </p:sp>
    </p:spTree>
    <p:extLst>
      <p:ext uri="{BB962C8B-B14F-4D97-AF65-F5344CB8AC3E}">
        <p14:creationId xmlns:p14="http://schemas.microsoft.com/office/powerpoint/2010/main" val="1733696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1C8DA-4086-8C47-B855-6719E75E9A87}" type="datetimeFigureOut">
              <a:rPr lang="en-GB" smtClean="0"/>
              <a:t>14/02/2022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1F5B9C-0FA7-F24F-BEBE-F82460632505}" type="slidenum">
              <a:rPr lang="en-GB" smtClean="0"/>
              <a:t>‹#›</a:t>
            </a:fld>
            <a:endParaRPr lang="en-GB"/>
          </a:p>
        </p:txBody>
      </p:sp>
    </p:spTree>
    <p:extLst>
      <p:ext uri="{BB962C8B-B14F-4D97-AF65-F5344CB8AC3E}">
        <p14:creationId xmlns:p14="http://schemas.microsoft.com/office/powerpoint/2010/main" val="934583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Microsoft_Word_Document.docx"/><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Word_Document1.docx"/><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Microsoft_Word_Document2.docx"/><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Word_Document3.docx"/><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Word_Document4.docx"/><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Word_Document5.docx"/><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Social welfare systems </a:t>
            </a:r>
            <a:r>
              <a:rPr lang="en-GB"/>
              <a:t>in Europe (3)</a:t>
            </a:r>
            <a:endParaRPr lang="en-GB" dirty="0"/>
          </a:p>
        </p:txBody>
      </p:sp>
      <p:sp>
        <p:nvSpPr>
          <p:cNvPr id="3" name="Subtitle 2"/>
          <p:cNvSpPr>
            <a:spLocks noGrp="1"/>
          </p:cNvSpPr>
          <p:nvPr>
            <p:ph type="subTitle" idx="1"/>
          </p:nvPr>
        </p:nvSpPr>
        <p:spPr/>
        <p:txBody>
          <a:bodyPr/>
          <a:lstStyle/>
          <a:p>
            <a:r>
              <a:rPr lang="en-GB" dirty="0"/>
              <a:t>Walter Lorenz</a:t>
            </a:r>
          </a:p>
        </p:txBody>
      </p:sp>
    </p:spTree>
    <p:extLst>
      <p:ext uri="{BB962C8B-B14F-4D97-AF65-F5344CB8AC3E}">
        <p14:creationId xmlns:p14="http://schemas.microsoft.com/office/powerpoint/2010/main" val="924629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FE74B-CA49-40E8-A4CD-4904B344F023}"/>
              </a:ext>
            </a:extLst>
          </p:cNvPr>
          <p:cNvSpPr>
            <a:spLocks noGrp="1"/>
          </p:cNvSpPr>
          <p:nvPr>
            <p:ph type="title"/>
          </p:nvPr>
        </p:nvSpPr>
        <p:spPr/>
        <p:txBody>
          <a:bodyPr>
            <a:normAutofit fontScale="90000"/>
          </a:bodyPr>
          <a:lstStyle/>
          <a:p>
            <a:pPr algn="ctr"/>
            <a:r>
              <a:rPr lang="de-AT"/>
              <a:t>Shared characteristics of </a:t>
            </a:r>
            <a:br>
              <a:rPr lang="de-AT"/>
            </a:br>
            <a:r>
              <a:rPr lang="de-AT"/>
              <a:t>CEE member states of EU (Transition Economies)</a:t>
            </a:r>
            <a:br>
              <a:rPr lang="de-AT"/>
            </a:br>
            <a:r>
              <a:rPr lang="en-US" sz="2200"/>
              <a:t>STANISŁAWA GOLINOWSKASource: Polish Sociological Review, 2009, No. 166 (2009), pp. 273-296</a:t>
            </a:r>
            <a:endParaRPr lang="en-GB"/>
          </a:p>
        </p:txBody>
      </p:sp>
      <p:sp>
        <p:nvSpPr>
          <p:cNvPr id="3" name="Content Placeholder 2">
            <a:extLst>
              <a:ext uri="{FF2B5EF4-FFF2-40B4-BE49-F238E27FC236}">
                <a16:creationId xmlns:a16="http://schemas.microsoft.com/office/drawing/2014/main" id="{01CCA2F6-A389-4080-96CE-0F223FB6C22F}"/>
              </a:ext>
            </a:extLst>
          </p:cNvPr>
          <p:cNvSpPr>
            <a:spLocks noGrp="1"/>
          </p:cNvSpPr>
          <p:nvPr>
            <p:ph idx="1"/>
          </p:nvPr>
        </p:nvSpPr>
        <p:spPr>
          <a:xfrm>
            <a:off x="838200" y="1825624"/>
            <a:ext cx="10515600" cy="5032375"/>
          </a:xfrm>
        </p:spPr>
        <p:txBody>
          <a:bodyPr>
            <a:normAutofit lnSpcReduction="10000"/>
          </a:bodyPr>
          <a:lstStyle/>
          <a:p>
            <a:r>
              <a:rPr lang="de-AT"/>
              <a:t>High dynamic of demographic changes</a:t>
            </a:r>
          </a:p>
          <a:p>
            <a:r>
              <a:rPr lang="de-AT"/>
              <a:t>Bigger labour market problems (unemployment, emigration)</a:t>
            </a:r>
          </a:p>
          <a:p>
            <a:r>
              <a:rPr lang="de-AT"/>
              <a:t>Difficulties in keeping „welfare promises“ stemming from former regime in areas of pensions, disability, health protection</a:t>
            </a:r>
          </a:p>
          <a:p>
            <a:r>
              <a:rPr lang="de-AT"/>
              <a:t>Encouraging individual responsibility and initiative, using expert advice without becoming authoritarian</a:t>
            </a:r>
          </a:p>
          <a:p>
            <a:r>
              <a:rPr lang="de-AT"/>
              <a:t>Vulnerability of non-governmental organisations to mis-management and corruption</a:t>
            </a:r>
          </a:p>
          <a:p>
            <a:r>
              <a:rPr lang="de-AT"/>
              <a:t>High education aspirations of young generation</a:t>
            </a:r>
          </a:p>
          <a:p>
            <a:r>
              <a:rPr lang="de-AT"/>
              <a:t>Growing problems of social exclusion</a:t>
            </a:r>
          </a:p>
          <a:p>
            <a:r>
              <a:rPr lang="de-AT"/>
              <a:t>Low trust in formal institutions</a:t>
            </a:r>
            <a:endParaRPr lang="en-GB"/>
          </a:p>
        </p:txBody>
      </p:sp>
    </p:spTree>
    <p:extLst>
      <p:ext uri="{BB962C8B-B14F-4D97-AF65-F5344CB8AC3E}">
        <p14:creationId xmlns:p14="http://schemas.microsoft.com/office/powerpoint/2010/main" val="412433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Demographic challenges</a:t>
            </a:r>
          </a:p>
        </p:txBody>
      </p:sp>
      <p:sp>
        <p:nvSpPr>
          <p:cNvPr id="3" name="Content Placeholder 2"/>
          <p:cNvSpPr>
            <a:spLocks noGrp="1"/>
          </p:cNvSpPr>
          <p:nvPr>
            <p:ph idx="1"/>
          </p:nvPr>
        </p:nvSpPr>
        <p:spPr/>
        <p:txBody>
          <a:bodyPr/>
          <a:lstStyle/>
          <a:p>
            <a:r>
              <a:rPr lang="en-GB" dirty="0"/>
              <a:t>Changes in family structure: e.g. UK Twenty years ago, nearly 80 percent of women with children were in married couples; today the figure is just barely over 50 percent. The proportion of lone mothers has risen to nearly 30 percent,</a:t>
            </a:r>
          </a:p>
          <a:p>
            <a:r>
              <a:rPr lang="en-GB" dirty="0"/>
              <a:t>Ageing population: </a:t>
            </a:r>
          </a:p>
          <a:p>
            <a:endParaRPr lang="en-GB" dirty="0"/>
          </a:p>
        </p:txBody>
      </p:sp>
    </p:spTree>
    <p:extLst>
      <p:ext uri="{BB962C8B-B14F-4D97-AF65-F5344CB8AC3E}">
        <p14:creationId xmlns:p14="http://schemas.microsoft.com/office/powerpoint/2010/main" val="13480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Life expectancy in Europe for those born 2017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2174" y="1690688"/>
            <a:ext cx="7400422" cy="5058238"/>
          </a:xfrm>
        </p:spPr>
      </p:pic>
    </p:spTree>
    <p:extLst>
      <p:ext uri="{BB962C8B-B14F-4D97-AF65-F5344CB8AC3E}">
        <p14:creationId xmlns:p14="http://schemas.microsoft.com/office/powerpoint/2010/main" val="1468071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5406"/>
          </a:xfrm>
        </p:spPr>
        <p:txBody>
          <a:bodyPr/>
          <a:lstStyle/>
          <a:p>
            <a:r>
              <a:rPr lang="en-GB" dirty="0"/>
              <a:t>Percentage of population over 65</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0938" y="1483976"/>
            <a:ext cx="5620764" cy="4825991"/>
          </a:xfrm>
        </p:spPr>
      </p:pic>
    </p:spTree>
    <p:extLst>
      <p:ext uri="{BB962C8B-B14F-4D97-AF65-F5344CB8AC3E}">
        <p14:creationId xmlns:p14="http://schemas.microsoft.com/office/powerpoint/2010/main" val="71030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GB" sz="3600" dirty="0"/>
              <a:t>% increase in &gt;65 population from 2006-2016</a:t>
            </a:r>
          </a:p>
        </p:txBody>
      </p:sp>
      <p:pic>
        <p:nvPicPr>
          <p:cNvPr id="4" name="Content Placeholder 3"/>
          <p:cNvPicPr>
            <a:picLocks noGrp="1" noChangeAspect="1"/>
          </p:cNvPicPr>
          <p:nvPr>
            <p:ph idx="1"/>
          </p:nvPr>
        </p:nvPicPr>
        <p:blipFill>
          <a:blip r:embed="rId2"/>
          <a:stretch>
            <a:fillRect/>
          </a:stretch>
        </p:blipFill>
        <p:spPr>
          <a:xfrm>
            <a:off x="967740" y="947713"/>
            <a:ext cx="10256520" cy="7300462"/>
          </a:xfrm>
          <a:prstGeom prst="rect">
            <a:avLst/>
          </a:prstGeom>
        </p:spPr>
      </p:pic>
    </p:spTree>
    <p:extLst>
      <p:ext uri="{BB962C8B-B14F-4D97-AF65-F5344CB8AC3E}">
        <p14:creationId xmlns:p14="http://schemas.microsoft.com/office/powerpoint/2010/main" val="1951197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Old age dependency ratio (65+/15-64)</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9578" y="1603879"/>
            <a:ext cx="4664723" cy="5062928"/>
          </a:xfrm>
        </p:spPr>
      </p:pic>
    </p:spTree>
    <p:extLst>
      <p:ext uri="{BB962C8B-B14F-4D97-AF65-F5344CB8AC3E}">
        <p14:creationId xmlns:p14="http://schemas.microsoft.com/office/powerpoint/2010/main" val="1705059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265"/>
            <a:ext cx="10515600" cy="1325563"/>
          </a:xfrm>
        </p:spPr>
        <p:txBody>
          <a:bodyPr/>
          <a:lstStyle/>
          <a:p>
            <a:r>
              <a:rPr lang="en-GB" dirty="0"/>
              <a:t>EU population age / sex</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3905" y="1193546"/>
            <a:ext cx="10067516" cy="5290381"/>
          </a:xfrm>
        </p:spPr>
      </p:pic>
    </p:spTree>
    <p:extLst>
      <p:ext uri="{BB962C8B-B14F-4D97-AF65-F5344CB8AC3E}">
        <p14:creationId xmlns:p14="http://schemas.microsoft.com/office/powerpoint/2010/main" val="909230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51" y="531381"/>
            <a:ext cx="10515600" cy="898410"/>
          </a:xfrm>
        </p:spPr>
        <p:txBody>
          <a:bodyPr>
            <a:normAutofit fontScale="90000"/>
          </a:bodyPr>
          <a:lstStyle/>
          <a:p>
            <a:r>
              <a:rPr lang="en-US"/>
              <a:t>Distribution of EU immigrant population by residence country, 2014, %</a:t>
            </a:r>
            <a:br>
              <a:rPr lang="en-US"/>
            </a:br>
            <a:endParaRPr lang="en-GB" dirty="0"/>
          </a:p>
        </p:txBody>
      </p:sp>
      <p:pic>
        <p:nvPicPr>
          <p:cNvPr id="4" name="Content Placeholder 3"/>
          <p:cNvPicPr>
            <a:picLocks noGrp="1" noChangeAspect="1"/>
          </p:cNvPicPr>
          <p:nvPr>
            <p:ph idx="1"/>
          </p:nvPr>
        </p:nvPicPr>
        <p:blipFill>
          <a:blip r:embed="rId2"/>
          <a:stretch>
            <a:fillRect/>
          </a:stretch>
        </p:blipFill>
        <p:spPr>
          <a:xfrm>
            <a:off x="2543695" y="1429791"/>
            <a:ext cx="6124643" cy="5238542"/>
          </a:xfrm>
          <a:prstGeom prst="rect">
            <a:avLst/>
          </a:prstGeom>
        </p:spPr>
      </p:pic>
    </p:spTree>
    <p:extLst>
      <p:ext uri="{BB962C8B-B14F-4D97-AF65-F5344CB8AC3E}">
        <p14:creationId xmlns:p14="http://schemas.microsoft.com/office/powerpoint/2010/main" val="203946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3889612" y="0"/>
            <a:ext cx="4887913" cy="6918325"/>
          </a:xfrm>
          <a:prstGeom prst="rect">
            <a:avLst/>
          </a:prstGeom>
        </p:spPr>
      </p:pic>
    </p:spTree>
    <p:extLst>
      <p:ext uri="{BB962C8B-B14F-4D97-AF65-F5344CB8AC3E}">
        <p14:creationId xmlns:p14="http://schemas.microsoft.com/office/powerpoint/2010/main" val="1039378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6CEE-F3DF-7A42-8B48-AC6B80661E4D}"/>
              </a:ext>
            </a:extLst>
          </p:cNvPr>
          <p:cNvSpPr>
            <a:spLocks noGrp="1"/>
          </p:cNvSpPr>
          <p:nvPr>
            <p:ph type="title"/>
          </p:nvPr>
        </p:nvSpPr>
        <p:spPr/>
        <p:txBody>
          <a:bodyPr/>
          <a:lstStyle/>
          <a:p>
            <a:r>
              <a:rPr lang="en-GB" dirty="0"/>
              <a:t>Economic changes:</a:t>
            </a:r>
          </a:p>
        </p:txBody>
      </p:sp>
      <p:sp>
        <p:nvSpPr>
          <p:cNvPr id="3" name="Content Placeholder 2">
            <a:extLst>
              <a:ext uri="{FF2B5EF4-FFF2-40B4-BE49-F238E27FC236}">
                <a16:creationId xmlns:a16="http://schemas.microsoft.com/office/drawing/2014/main" id="{7160BC6E-6A62-4E43-B1F5-FA481C372F30}"/>
              </a:ext>
            </a:extLst>
          </p:cNvPr>
          <p:cNvSpPr>
            <a:spLocks noGrp="1"/>
          </p:cNvSpPr>
          <p:nvPr>
            <p:ph idx="1"/>
          </p:nvPr>
        </p:nvSpPr>
        <p:spPr/>
        <p:txBody>
          <a:bodyPr/>
          <a:lstStyle/>
          <a:p>
            <a:r>
              <a:rPr lang="en-GB" dirty="0"/>
              <a:t>Economic globalisation, combined with EU policies, emphasises competitiveness, free market principles</a:t>
            </a:r>
          </a:p>
          <a:p>
            <a:r>
              <a:rPr lang="en-GB" dirty="0"/>
              <a:t>Restricts autonomous social policy making by nation states</a:t>
            </a:r>
          </a:p>
          <a:p>
            <a:r>
              <a:rPr lang="en-GB" dirty="0"/>
              <a:t>Results: growing discrepancy between rich and poor (“poverty gap”: </a:t>
            </a:r>
            <a:r>
              <a:rPr lang="en-GB" i="1" dirty="0"/>
              <a:t>“</a:t>
            </a:r>
            <a:r>
              <a:rPr lang="de-DE" i="1" dirty="0"/>
              <a:t>The </a:t>
            </a:r>
            <a:r>
              <a:rPr lang="de-DE" i="1" dirty="0" err="1"/>
              <a:t>poverty</a:t>
            </a:r>
            <a:r>
              <a:rPr lang="de-DE" i="1" dirty="0"/>
              <a:t> </a:t>
            </a:r>
            <a:r>
              <a:rPr lang="de-DE" i="1" dirty="0" err="1"/>
              <a:t>gap</a:t>
            </a:r>
            <a:r>
              <a:rPr lang="de-DE" i="1" dirty="0"/>
              <a:t> </a:t>
            </a:r>
            <a:r>
              <a:rPr lang="de-DE" i="1" dirty="0" err="1"/>
              <a:t>is</a:t>
            </a:r>
            <a:r>
              <a:rPr lang="de-DE" i="1" dirty="0"/>
              <a:t> </a:t>
            </a:r>
            <a:r>
              <a:rPr lang="de-DE" i="1" dirty="0" err="1"/>
              <a:t>the</a:t>
            </a:r>
            <a:r>
              <a:rPr lang="de-DE" i="1" dirty="0"/>
              <a:t> </a:t>
            </a:r>
            <a:r>
              <a:rPr lang="de-DE" i="1" dirty="0" err="1"/>
              <a:t>ratio</a:t>
            </a:r>
            <a:r>
              <a:rPr lang="de-DE" i="1" dirty="0"/>
              <a:t> </a:t>
            </a:r>
            <a:r>
              <a:rPr lang="de-DE" i="1" dirty="0" err="1"/>
              <a:t>by</a:t>
            </a:r>
            <a:r>
              <a:rPr lang="de-DE" i="1" dirty="0"/>
              <a:t> </a:t>
            </a:r>
            <a:r>
              <a:rPr lang="de-DE" i="1" dirty="0" err="1"/>
              <a:t>which</a:t>
            </a:r>
            <a:r>
              <a:rPr lang="de-DE" i="1" dirty="0"/>
              <a:t> </a:t>
            </a:r>
            <a:r>
              <a:rPr lang="de-DE" i="1" dirty="0" err="1"/>
              <a:t>the</a:t>
            </a:r>
            <a:r>
              <a:rPr lang="de-DE" i="1" dirty="0"/>
              <a:t> </a:t>
            </a:r>
            <a:r>
              <a:rPr lang="de-DE" i="1" dirty="0" err="1"/>
              <a:t>mean</a:t>
            </a:r>
            <a:r>
              <a:rPr lang="de-DE" i="1" dirty="0"/>
              <a:t> </a:t>
            </a:r>
            <a:r>
              <a:rPr lang="de-DE" i="1" dirty="0" err="1"/>
              <a:t>income</a:t>
            </a:r>
            <a:r>
              <a:rPr lang="de-DE" i="1" dirty="0"/>
              <a:t> </a:t>
            </a:r>
            <a:r>
              <a:rPr lang="de-DE" i="1" dirty="0" err="1"/>
              <a:t>of</a:t>
            </a:r>
            <a:r>
              <a:rPr lang="de-DE" i="1" dirty="0"/>
              <a:t> </a:t>
            </a:r>
            <a:r>
              <a:rPr lang="de-DE" i="1" dirty="0" err="1"/>
              <a:t>the</a:t>
            </a:r>
            <a:r>
              <a:rPr lang="de-DE" i="1" dirty="0"/>
              <a:t> </a:t>
            </a:r>
            <a:r>
              <a:rPr lang="de-DE" i="1" dirty="0" err="1"/>
              <a:t>poor</a:t>
            </a:r>
            <a:r>
              <a:rPr lang="de-DE" i="1" dirty="0"/>
              <a:t> falls </a:t>
            </a:r>
            <a:r>
              <a:rPr lang="de-DE" i="1" dirty="0" err="1"/>
              <a:t>below</a:t>
            </a:r>
            <a:r>
              <a:rPr lang="de-DE" i="1" dirty="0"/>
              <a:t> </a:t>
            </a:r>
            <a:r>
              <a:rPr lang="de-DE" i="1" dirty="0" err="1"/>
              <a:t>the</a:t>
            </a:r>
            <a:r>
              <a:rPr lang="de-DE" i="1" dirty="0"/>
              <a:t> </a:t>
            </a:r>
            <a:r>
              <a:rPr lang="de-DE" i="1" dirty="0" err="1"/>
              <a:t>poverty</a:t>
            </a:r>
            <a:r>
              <a:rPr lang="de-DE" i="1" dirty="0"/>
              <a:t> </a:t>
            </a:r>
            <a:r>
              <a:rPr lang="de-DE" i="1" dirty="0" err="1"/>
              <a:t>line</a:t>
            </a:r>
            <a:r>
              <a:rPr lang="de-DE" i="1" dirty="0"/>
              <a:t>. The </a:t>
            </a:r>
            <a:r>
              <a:rPr lang="de-DE" i="1" dirty="0" err="1"/>
              <a:t>poverty</a:t>
            </a:r>
            <a:r>
              <a:rPr lang="de-DE" i="1" dirty="0"/>
              <a:t> </a:t>
            </a:r>
            <a:r>
              <a:rPr lang="de-DE" i="1" dirty="0" err="1"/>
              <a:t>line</a:t>
            </a:r>
            <a:r>
              <a:rPr lang="de-DE" i="1" dirty="0"/>
              <a:t> </a:t>
            </a:r>
            <a:r>
              <a:rPr lang="de-DE" i="1" dirty="0" err="1"/>
              <a:t>is</a:t>
            </a:r>
            <a:r>
              <a:rPr lang="de-DE" i="1" dirty="0"/>
              <a:t> </a:t>
            </a:r>
            <a:r>
              <a:rPr lang="de-DE" i="1" dirty="0" err="1"/>
              <a:t>defined</a:t>
            </a:r>
            <a:r>
              <a:rPr lang="de-DE" i="1" dirty="0"/>
              <a:t> </a:t>
            </a:r>
            <a:r>
              <a:rPr lang="de-DE" i="1" dirty="0" err="1"/>
              <a:t>as</a:t>
            </a:r>
            <a:r>
              <a:rPr lang="de-DE" i="1" dirty="0"/>
              <a:t> half </a:t>
            </a:r>
            <a:r>
              <a:rPr lang="de-DE" i="1" dirty="0" err="1"/>
              <a:t>the</a:t>
            </a:r>
            <a:r>
              <a:rPr lang="de-DE" i="1" dirty="0"/>
              <a:t> median </a:t>
            </a:r>
            <a:r>
              <a:rPr lang="de-DE" i="1" dirty="0" err="1"/>
              <a:t>household</a:t>
            </a:r>
            <a:r>
              <a:rPr lang="de-DE" i="1" dirty="0"/>
              <a:t> </a:t>
            </a:r>
            <a:r>
              <a:rPr lang="de-DE" i="1" dirty="0" err="1"/>
              <a:t>income</a:t>
            </a:r>
            <a:r>
              <a:rPr lang="de-DE" i="1" dirty="0"/>
              <a:t> </a:t>
            </a:r>
            <a:r>
              <a:rPr lang="de-DE" i="1" dirty="0" err="1"/>
              <a:t>of</a:t>
            </a:r>
            <a:r>
              <a:rPr lang="de-DE" i="1" dirty="0"/>
              <a:t> </a:t>
            </a:r>
            <a:r>
              <a:rPr lang="de-DE" i="1" dirty="0" err="1"/>
              <a:t>the</a:t>
            </a:r>
            <a:r>
              <a:rPr lang="de-DE" i="1" dirty="0"/>
              <a:t> total </a:t>
            </a:r>
            <a:r>
              <a:rPr lang="de-DE" i="1" dirty="0" err="1"/>
              <a:t>population</a:t>
            </a:r>
            <a:r>
              <a:rPr lang="de-DE" i="1" dirty="0"/>
              <a:t>. The </a:t>
            </a:r>
            <a:r>
              <a:rPr lang="de-DE" i="1" dirty="0" err="1"/>
              <a:t>poverty</a:t>
            </a:r>
            <a:r>
              <a:rPr lang="de-DE" i="1" dirty="0"/>
              <a:t> </a:t>
            </a:r>
            <a:r>
              <a:rPr lang="de-DE" i="1" dirty="0" err="1"/>
              <a:t>gap</a:t>
            </a:r>
            <a:r>
              <a:rPr lang="de-DE" i="1" dirty="0"/>
              <a:t> </a:t>
            </a:r>
            <a:r>
              <a:rPr lang="de-DE" i="1" dirty="0" err="1"/>
              <a:t>helps</a:t>
            </a:r>
            <a:r>
              <a:rPr lang="de-DE" i="1" dirty="0"/>
              <a:t> </a:t>
            </a:r>
            <a:r>
              <a:rPr lang="de-DE" i="1" dirty="0" err="1"/>
              <a:t>refine</a:t>
            </a:r>
            <a:r>
              <a:rPr lang="de-DE" i="1" dirty="0"/>
              <a:t> </a:t>
            </a:r>
            <a:r>
              <a:rPr lang="de-DE" i="1" dirty="0" err="1"/>
              <a:t>the</a:t>
            </a:r>
            <a:r>
              <a:rPr lang="de-DE" i="1" dirty="0"/>
              <a:t> </a:t>
            </a:r>
            <a:r>
              <a:rPr lang="de-DE" i="1" dirty="0" err="1"/>
              <a:t>poverty</a:t>
            </a:r>
            <a:r>
              <a:rPr lang="de-DE" i="1" dirty="0"/>
              <a:t> rate </a:t>
            </a:r>
            <a:r>
              <a:rPr lang="de-DE" i="1" dirty="0" err="1"/>
              <a:t>by</a:t>
            </a:r>
            <a:r>
              <a:rPr lang="de-DE" i="1" dirty="0"/>
              <a:t> </a:t>
            </a:r>
            <a:r>
              <a:rPr lang="de-DE" i="1" dirty="0" err="1"/>
              <a:t>providing</a:t>
            </a:r>
            <a:r>
              <a:rPr lang="de-DE" i="1" dirty="0"/>
              <a:t> an </a:t>
            </a:r>
            <a:r>
              <a:rPr lang="de-DE" i="1" dirty="0" err="1"/>
              <a:t>indication</a:t>
            </a:r>
            <a:r>
              <a:rPr lang="de-DE" i="1" dirty="0"/>
              <a:t> </a:t>
            </a:r>
            <a:r>
              <a:rPr lang="de-DE" i="1" dirty="0" err="1"/>
              <a:t>of</a:t>
            </a:r>
            <a:r>
              <a:rPr lang="de-DE" i="1" dirty="0"/>
              <a:t> </a:t>
            </a:r>
            <a:r>
              <a:rPr lang="de-DE" i="1" dirty="0" err="1"/>
              <a:t>the</a:t>
            </a:r>
            <a:r>
              <a:rPr lang="de-DE" i="1" dirty="0"/>
              <a:t> </a:t>
            </a:r>
            <a:r>
              <a:rPr lang="de-DE" i="1" dirty="0" err="1"/>
              <a:t>poverty</a:t>
            </a:r>
            <a:r>
              <a:rPr lang="de-DE" i="1" dirty="0"/>
              <a:t> </a:t>
            </a:r>
            <a:r>
              <a:rPr lang="de-DE" i="1" dirty="0" err="1"/>
              <a:t>level</a:t>
            </a:r>
            <a:r>
              <a:rPr lang="de-DE" i="1" dirty="0"/>
              <a:t> in a </a:t>
            </a:r>
            <a:r>
              <a:rPr lang="de-DE" i="1" dirty="0" err="1"/>
              <a:t>country</a:t>
            </a:r>
            <a:r>
              <a:rPr lang="de-DE" i="1" dirty="0"/>
              <a:t>. This </a:t>
            </a:r>
            <a:r>
              <a:rPr lang="de-DE" i="1" dirty="0" err="1"/>
              <a:t>indicator</a:t>
            </a:r>
            <a:r>
              <a:rPr lang="de-DE" i="1" dirty="0"/>
              <a:t> </a:t>
            </a:r>
            <a:r>
              <a:rPr lang="de-DE" i="1" dirty="0" err="1"/>
              <a:t>is</a:t>
            </a:r>
            <a:r>
              <a:rPr lang="de-DE" i="1" dirty="0"/>
              <a:t> </a:t>
            </a:r>
            <a:r>
              <a:rPr lang="de-DE" i="1" dirty="0" err="1"/>
              <a:t>measured</a:t>
            </a:r>
            <a:r>
              <a:rPr lang="de-DE" i="1" dirty="0"/>
              <a:t> </a:t>
            </a:r>
            <a:r>
              <a:rPr lang="de-DE" i="1" dirty="0" err="1"/>
              <a:t>for</a:t>
            </a:r>
            <a:r>
              <a:rPr lang="de-DE" i="1" dirty="0"/>
              <a:t> </a:t>
            </a:r>
            <a:r>
              <a:rPr lang="de-DE" i="1" dirty="0" err="1"/>
              <a:t>the</a:t>
            </a:r>
            <a:r>
              <a:rPr lang="de-DE" i="1" dirty="0"/>
              <a:t> total </a:t>
            </a:r>
            <a:r>
              <a:rPr lang="de-DE" i="1" dirty="0" err="1"/>
              <a:t>population</a:t>
            </a:r>
            <a:r>
              <a:rPr lang="de-DE" i="1" dirty="0"/>
              <a:t>, </a:t>
            </a:r>
            <a:r>
              <a:rPr lang="de-DE" i="1" dirty="0" err="1"/>
              <a:t>as</a:t>
            </a:r>
            <a:r>
              <a:rPr lang="de-DE" i="1" dirty="0"/>
              <a:t> </a:t>
            </a:r>
            <a:r>
              <a:rPr lang="de-DE" i="1" dirty="0" err="1"/>
              <a:t>well</a:t>
            </a:r>
            <a:r>
              <a:rPr lang="de-DE" i="1" dirty="0"/>
              <a:t> </a:t>
            </a:r>
            <a:r>
              <a:rPr lang="de-DE" i="1" dirty="0" err="1"/>
              <a:t>as</a:t>
            </a:r>
            <a:r>
              <a:rPr lang="de-DE" i="1" dirty="0"/>
              <a:t> </a:t>
            </a:r>
            <a:r>
              <a:rPr lang="de-DE" i="1" dirty="0" err="1"/>
              <a:t>for</a:t>
            </a:r>
            <a:r>
              <a:rPr lang="de-DE" i="1" dirty="0"/>
              <a:t> </a:t>
            </a:r>
            <a:r>
              <a:rPr lang="de-DE" i="1" dirty="0" err="1"/>
              <a:t>people</a:t>
            </a:r>
            <a:r>
              <a:rPr lang="de-DE" i="1" dirty="0"/>
              <a:t> </a:t>
            </a:r>
            <a:r>
              <a:rPr lang="de-DE" i="1" dirty="0" err="1"/>
              <a:t>aged</a:t>
            </a:r>
            <a:r>
              <a:rPr lang="de-DE" i="1" dirty="0"/>
              <a:t> 18-65 </a:t>
            </a:r>
            <a:r>
              <a:rPr lang="de-DE" i="1" dirty="0" err="1"/>
              <a:t>years</a:t>
            </a:r>
            <a:r>
              <a:rPr lang="de-DE" i="1" dirty="0"/>
              <a:t> </a:t>
            </a:r>
            <a:r>
              <a:rPr lang="de-DE" i="1" dirty="0" err="1"/>
              <a:t>and</a:t>
            </a:r>
            <a:r>
              <a:rPr lang="de-DE" i="1" dirty="0"/>
              <a:t> </a:t>
            </a:r>
            <a:r>
              <a:rPr lang="de-DE" i="1" dirty="0" err="1"/>
              <a:t>people</a:t>
            </a:r>
            <a:r>
              <a:rPr lang="de-DE" i="1" dirty="0"/>
              <a:t> </a:t>
            </a:r>
            <a:r>
              <a:rPr lang="de-DE" i="1" dirty="0" err="1"/>
              <a:t>over</a:t>
            </a:r>
            <a:r>
              <a:rPr lang="de-DE" i="1" dirty="0"/>
              <a:t> 65.“</a:t>
            </a:r>
            <a:endParaRPr lang="en-GB" i="1" dirty="0"/>
          </a:p>
        </p:txBody>
      </p:sp>
    </p:spTree>
    <p:extLst>
      <p:ext uri="{BB962C8B-B14F-4D97-AF65-F5344CB8AC3E}">
        <p14:creationId xmlns:p14="http://schemas.microsoft.com/office/powerpoint/2010/main" val="360935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3447"/>
          </a:xfrm>
        </p:spPr>
        <p:txBody>
          <a:bodyPr>
            <a:normAutofit/>
          </a:bodyPr>
          <a:lstStyle/>
          <a:p>
            <a:r>
              <a:rPr lang="en-GB" sz="4000" dirty="0"/>
              <a:t>Decline of the Western post-WW2 Welfare State</a:t>
            </a:r>
          </a:p>
        </p:txBody>
      </p:sp>
      <p:sp>
        <p:nvSpPr>
          <p:cNvPr id="3" name="Content Placeholder 2"/>
          <p:cNvSpPr>
            <a:spLocks noGrp="1"/>
          </p:cNvSpPr>
          <p:nvPr>
            <p:ph idx="1"/>
          </p:nvPr>
        </p:nvSpPr>
        <p:spPr>
          <a:xfrm>
            <a:off x="838200" y="1259872"/>
            <a:ext cx="10515600" cy="5474303"/>
          </a:xfrm>
        </p:spPr>
        <p:txBody>
          <a:bodyPr>
            <a:normAutofit fontScale="77500" lnSpcReduction="20000"/>
          </a:bodyPr>
          <a:lstStyle/>
          <a:p>
            <a:pPr marL="0" indent="0">
              <a:buNone/>
            </a:pPr>
            <a:r>
              <a:rPr lang="en-GB" dirty="0"/>
              <a:t>1970s Oil crisis, rising unemployment, state budget deficits, </a:t>
            </a:r>
          </a:p>
          <a:p>
            <a:pPr marL="0" indent="0">
              <a:buNone/>
            </a:pPr>
            <a:r>
              <a:rPr lang="en-GB" dirty="0"/>
              <a:t>1981 crisis of the welfare state declared: no longer a (profitable) investment in stability and integration in the future of society, but seen as a burden, costs exceeded benefits, therefore cutting back on benefits (declared as “too generous”)</a:t>
            </a:r>
          </a:p>
          <a:p>
            <a:pPr marL="0" indent="0">
              <a:buNone/>
            </a:pPr>
            <a:r>
              <a:rPr lang="en-GB" dirty="0"/>
              <a:t>1989: collapse of the Soviet Union, end of Communism in Europe, end of competition between “really existing socialism” in the East and “social market capitalism” in the West.</a:t>
            </a:r>
          </a:p>
          <a:p>
            <a:pPr marL="0" indent="0">
              <a:buNone/>
            </a:pPr>
            <a:r>
              <a:rPr lang="en-GB" dirty="0"/>
              <a:t>1990s: Margaret Thatcher / Ronald  Reagan: “workfare, not welfare”: welfare benefits conditional on willingness to work; privatisation of public services; “less government”; New Public Management as instrument for cost cutting.</a:t>
            </a:r>
          </a:p>
          <a:p>
            <a:pPr marL="0" indent="0">
              <a:buNone/>
            </a:pPr>
            <a:r>
              <a:rPr lang="en-GB" dirty="0"/>
              <a:t>2002: </a:t>
            </a:r>
            <a:r>
              <a:rPr lang="en-GB" dirty="0" err="1"/>
              <a:t>Schröder</a:t>
            </a:r>
            <a:r>
              <a:rPr lang="en-GB" dirty="0"/>
              <a:t> Chancellor Germany: Hartz Reform: social benefits severely reduced and made conditional on “activation” programmes</a:t>
            </a:r>
          </a:p>
          <a:p>
            <a:pPr marL="0" indent="0">
              <a:buNone/>
            </a:pPr>
            <a:r>
              <a:rPr lang="en-GB" dirty="0"/>
              <a:t>Globalisation and the reduction of import taxes enforces competition so that firms have an incentive to move to low-wage, low social contribution countries to cut production costs, leading to higher unemployment in countries with good welfare insurance systems;</a:t>
            </a:r>
          </a:p>
          <a:p>
            <a:pPr marL="0" indent="0">
              <a:buNone/>
            </a:pPr>
            <a:r>
              <a:rPr lang="en-GB" dirty="0"/>
              <a:t>International competition under unequal workers’ rights conditions forces the reduction of welfare benefit structures and causes de-regulation with more precarious working conditions (less job security, less benefits, more temporary jobs (“the working poor”)</a:t>
            </a:r>
          </a:p>
        </p:txBody>
      </p:sp>
      <p:sp>
        <p:nvSpPr>
          <p:cNvPr id="4" name="Rectangle 3">
            <a:extLst>
              <a:ext uri="{FF2B5EF4-FFF2-40B4-BE49-F238E27FC236}">
                <a16:creationId xmlns:a16="http://schemas.microsoft.com/office/drawing/2014/main" id="{16C15F2A-60F7-4A92-BB5C-878682AC4671}"/>
              </a:ext>
            </a:extLst>
          </p:cNvPr>
          <p:cNvSpPr/>
          <p:nvPr/>
        </p:nvSpPr>
        <p:spPr>
          <a:xfrm flipV="1">
            <a:off x="9842500" y="4425851"/>
            <a:ext cx="1943100" cy="369332"/>
          </a:xfrm>
          <a:prstGeom prst="rect">
            <a:avLst/>
          </a:prstGeom>
        </p:spPr>
        <p:txBody>
          <a:bodyPr wrap="square">
            <a:spAutoFit/>
          </a:bodyPr>
          <a:lstStyle/>
          <a:p>
            <a:endParaRPr lang="en-US" b="1" dirty="0"/>
          </a:p>
        </p:txBody>
      </p:sp>
    </p:spTree>
    <p:extLst>
      <p:ext uri="{BB962C8B-B14F-4D97-AF65-F5344CB8AC3E}">
        <p14:creationId xmlns:p14="http://schemas.microsoft.com/office/powerpoint/2010/main" val="264778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D681B3-5A86-0E4F-9CD7-775A48ADE56E}"/>
              </a:ext>
            </a:extLst>
          </p:cNvPr>
          <p:cNvPicPr>
            <a:picLocks noGrp="1" noChangeAspect="1"/>
          </p:cNvPicPr>
          <p:nvPr>
            <p:ph idx="1"/>
          </p:nvPr>
        </p:nvPicPr>
        <p:blipFill>
          <a:blip r:embed="rId2"/>
          <a:stretch>
            <a:fillRect/>
          </a:stretch>
        </p:blipFill>
        <p:spPr>
          <a:xfrm>
            <a:off x="1539661" y="1112321"/>
            <a:ext cx="8861367" cy="5380554"/>
          </a:xfrm>
          <a:ln>
            <a:solidFill>
              <a:srgbClr val="C00000"/>
            </a:solidFill>
          </a:ln>
        </p:spPr>
      </p:pic>
      <p:sp>
        <p:nvSpPr>
          <p:cNvPr id="2" name="Title 1">
            <a:extLst>
              <a:ext uri="{FF2B5EF4-FFF2-40B4-BE49-F238E27FC236}">
                <a16:creationId xmlns:a16="http://schemas.microsoft.com/office/drawing/2014/main" id="{571C4CF5-A4E8-FE47-970D-30A43A8DF93D}"/>
              </a:ext>
            </a:extLst>
          </p:cNvPr>
          <p:cNvSpPr>
            <a:spLocks noGrp="1"/>
          </p:cNvSpPr>
          <p:nvPr>
            <p:ph type="title"/>
          </p:nvPr>
        </p:nvSpPr>
        <p:spPr>
          <a:xfrm>
            <a:off x="838200" y="365125"/>
            <a:ext cx="10515600" cy="893735"/>
          </a:xfrm>
        </p:spPr>
        <p:txBody>
          <a:bodyPr/>
          <a:lstStyle/>
          <a:p>
            <a:r>
              <a:rPr lang="en-GB" dirty="0"/>
              <a:t>Poverty gap according to OECD 2015</a:t>
            </a:r>
          </a:p>
        </p:txBody>
      </p:sp>
    </p:spTree>
    <p:extLst>
      <p:ext uri="{BB962C8B-B14F-4D97-AF65-F5344CB8AC3E}">
        <p14:creationId xmlns:p14="http://schemas.microsoft.com/office/powerpoint/2010/main" val="3062380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905D-22E7-D440-B620-61330A8ED056}"/>
              </a:ext>
            </a:extLst>
          </p:cNvPr>
          <p:cNvSpPr>
            <a:spLocks noGrp="1"/>
          </p:cNvSpPr>
          <p:nvPr>
            <p:ph type="title"/>
          </p:nvPr>
        </p:nvSpPr>
        <p:spPr/>
        <p:txBody>
          <a:bodyPr/>
          <a:lstStyle/>
          <a:p>
            <a:r>
              <a:rPr lang="en-GB" dirty="0"/>
              <a:t>Poverty rate</a:t>
            </a:r>
          </a:p>
        </p:txBody>
      </p:sp>
      <p:pic>
        <p:nvPicPr>
          <p:cNvPr id="5" name="Content Placeholder 4">
            <a:extLst>
              <a:ext uri="{FF2B5EF4-FFF2-40B4-BE49-F238E27FC236}">
                <a16:creationId xmlns:a16="http://schemas.microsoft.com/office/drawing/2014/main" id="{80D9CC2C-86CC-5341-8F8E-C4C8BF844B72}"/>
              </a:ext>
            </a:extLst>
          </p:cNvPr>
          <p:cNvPicPr>
            <a:picLocks noGrp="1" noChangeAspect="1"/>
          </p:cNvPicPr>
          <p:nvPr>
            <p:ph idx="1"/>
          </p:nvPr>
        </p:nvPicPr>
        <p:blipFill>
          <a:blip r:embed="rId2"/>
          <a:stretch>
            <a:fillRect/>
          </a:stretch>
        </p:blipFill>
        <p:spPr>
          <a:xfrm>
            <a:off x="1712422" y="1276529"/>
            <a:ext cx="8861367" cy="5508090"/>
          </a:xfrm>
        </p:spPr>
      </p:pic>
    </p:spTree>
    <p:extLst>
      <p:ext uri="{BB962C8B-B14F-4D97-AF65-F5344CB8AC3E}">
        <p14:creationId xmlns:p14="http://schemas.microsoft.com/office/powerpoint/2010/main" val="1857617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DE5A3-6063-F843-833F-1E7B6B947FBE}"/>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353FEDF-8C4C-2C43-90E7-B0B8BA530D2A}"/>
              </a:ext>
            </a:extLst>
          </p:cNvPr>
          <p:cNvPicPr>
            <a:picLocks noGrp="1" noChangeAspect="1"/>
          </p:cNvPicPr>
          <p:nvPr>
            <p:ph idx="1"/>
          </p:nvPr>
        </p:nvPicPr>
        <p:blipFill>
          <a:blip r:embed="rId2"/>
          <a:stretch>
            <a:fillRect/>
          </a:stretch>
        </p:blipFill>
        <p:spPr>
          <a:xfrm>
            <a:off x="2360815" y="395578"/>
            <a:ext cx="6799809" cy="6564115"/>
          </a:xfrm>
        </p:spPr>
      </p:pic>
    </p:spTree>
    <p:extLst>
      <p:ext uri="{BB962C8B-B14F-4D97-AF65-F5344CB8AC3E}">
        <p14:creationId xmlns:p14="http://schemas.microsoft.com/office/powerpoint/2010/main" val="1513315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A156C0F-1350-4C95-921F-7EDD5C840B57}"/>
              </a:ext>
            </a:extLst>
          </p:cNvPr>
          <p:cNvPicPr>
            <a:picLocks noGrp="1" noChangeAspect="1"/>
          </p:cNvPicPr>
          <p:nvPr>
            <p:ph sz="half" idx="4294967295"/>
          </p:nvPr>
        </p:nvPicPr>
        <p:blipFill>
          <a:blip r:embed="rId2"/>
          <a:stretch>
            <a:fillRect/>
          </a:stretch>
        </p:blipFill>
        <p:spPr>
          <a:xfrm>
            <a:off x="1981199" y="0"/>
            <a:ext cx="8077201" cy="6731000"/>
          </a:xfrm>
          <a:prstGeom prst="rect">
            <a:avLst/>
          </a:prstGeom>
        </p:spPr>
      </p:pic>
    </p:spTree>
    <p:extLst>
      <p:ext uri="{BB962C8B-B14F-4D97-AF65-F5344CB8AC3E}">
        <p14:creationId xmlns:p14="http://schemas.microsoft.com/office/powerpoint/2010/main" val="1428402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92389-D0D0-40E0-B6FA-EE8682811C7F}"/>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808312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CDCE95-555D-4436-9499-2D406E70DD86}"/>
              </a:ext>
            </a:extLst>
          </p:cNvPr>
          <p:cNvPicPr>
            <a:picLocks noChangeAspect="1"/>
          </p:cNvPicPr>
          <p:nvPr/>
        </p:nvPicPr>
        <p:blipFill>
          <a:blip r:embed="rId2"/>
          <a:stretch>
            <a:fillRect/>
          </a:stretch>
        </p:blipFill>
        <p:spPr>
          <a:xfrm>
            <a:off x="3351795" y="0"/>
            <a:ext cx="5488409" cy="6858000"/>
          </a:xfrm>
          <a:prstGeom prst="rect">
            <a:avLst/>
          </a:prstGeom>
        </p:spPr>
      </p:pic>
    </p:spTree>
    <p:extLst>
      <p:ext uri="{BB962C8B-B14F-4D97-AF65-F5344CB8AC3E}">
        <p14:creationId xmlns:p14="http://schemas.microsoft.com/office/powerpoint/2010/main" val="1576586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117CE-AA6E-4FD0-B162-88ED108C2F6A}"/>
              </a:ext>
            </a:extLst>
          </p:cNvPr>
          <p:cNvPicPr>
            <a:picLocks noChangeAspect="1"/>
          </p:cNvPicPr>
          <p:nvPr/>
        </p:nvPicPr>
        <p:blipFill>
          <a:blip r:embed="rId2"/>
          <a:stretch>
            <a:fillRect/>
          </a:stretch>
        </p:blipFill>
        <p:spPr>
          <a:xfrm>
            <a:off x="1542198" y="47043"/>
            <a:ext cx="8849356" cy="6572121"/>
          </a:xfrm>
          <a:prstGeom prst="rect">
            <a:avLst/>
          </a:prstGeom>
        </p:spPr>
      </p:pic>
    </p:spTree>
    <p:extLst>
      <p:ext uri="{BB962C8B-B14F-4D97-AF65-F5344CB8AC3E}">
        <p14:creationId xmlns:p14="http://schemas.microsoft.com/office/powerpoint/2010/main" val="1056139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08650" cy="7345362"/>
        </p:xfrm>
        <a:graphic>
          <a:graphicData uri="http://schemas.openxmlformats.org/presentationml/2006/ole">
            <mc:AlternateContent xmlns:mc="http://schemas.openxmlformats.org/markup-compatibility/2006">
              <mc:Choice xmlns:v="urn:schemas-microsoft-com:vml" Requires="v">
                <p:oleObj name="Document" r:id="rId2" imgW="5485659" imgH="7074408" progId="Word.Document.12">
                  <p:embed/>
                </p:oleObj>
              </mc:Choice>
              <mc:Fallback>
                <p:oleObj name="Document" r:id="rId2" imgW="5485659" imgH="7074408"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3"/>
                      <a:stretch>
                        <a:fillRect/>
                      </a:stretch>
                    </p:blipFill>
                    <p:spPr>
                      <a:xfrm>
                        <a:off x="3081338" y="261938"/>
                        <a:ext cx="5708650" cy="73453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033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08650" cy="7345362"/>
        </p:xfrm>
        <a:graphic>
          <a:graphicData uri="http://schemas.openxmlformats.org/presentationml/2006/ole">
            <mc:AlternateContent xmlns:mc="http://schemas.openxmlformats.org/markup-compatibility/2006">
              <mc:Choice xmlns:v="urn:schemas-microsoft-com:vml" Requires="v">
                <p:oleObj name="Document" r:id="rId2" imgW="5485659" imgH="7074408" progId="Word.Document.12">
                  <p:embed/>
                </p:oleObj>
              </mc:Choice>
              <mc:Fallback>
                <p:oleObj name="Document" r:id="rId2" imgW="5485659" imgH="7074408"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3"/>
                      <a:stretch>
                        <a:fillRect/>
                      </a:stretch>
                    </p:blipFill>
                    <p:spPr>
                      <a:xfrm>
                        <a:off x="3081338" y="261938"/>
                        <a:ext cx="5708650" cy="73453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145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08650" cy="7345362"/>
        </p:xfrm>
        <a:graphic>
          <a:graphicData uri="http://schemas.openxmlformats.org/presentationml/2006/ole">
            <mc:AlternateContent xmlns:mc="http://schemas.openxmlformats.org/markup-compatibility/2006">
              <mc:Choice xmlns:v="urn:schemas-microsoft-com:vml" Requires="v">
                <p:oleObj name="Document" r:id="rId2" imgW="5485659" imgH="7074408" progId="Word.Document.12">
                  <p:embed/>
                </p:oleObj>
              </mc:Choice>
              <mc:Fallback>
                <p:oleObj name="Document" r:id="rId2" imgW="5485659" imgH="7074408"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3"/>
                      <a:stretch>
                        <a:fillRect/>
                      </a:stretch>
                    </p:blipFill>
                    <p:spPr>
                      <a:xfrm>
                        <a:off x="3081338" y="261938"/>
                        <a:ext cx="5708650" cy="73453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120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2474E7FA-4031-4396-AC65-8EDFEF1563AD}"/>
              </a:ext>
            </a:extLst>
          </p:cNvPr>
          <p:cNvSpPr>
            <a:spLocks noGrp="1"/>
          </p:cNvSpPr>
          <p:nvPr>
            <p:ph type="title"/>
          </p:nvPr>
        </p:nvSpPr>
        <p:spPr/>
        <p:txBody>
          <a:bodyPr/>
          <a:lstStyle/>
          <a:p>
            <a:r>
              <a:rPr lang="en-GB" altLang="en-US"/>
              <a:t>Neo-liberalism</a:t>
            </a:r>
          </a:p>
        </p:txBody>
      </p:sp>
      <p:sp>
        <p:nvSpPr>
          <p:cNvPr id="3" name="Content Placeholder 2">
            <a:extLst>
              <a:ext uri="{FF2B5EF4-FFF2-40B4-BE49-F238E27FC236}">
                <a16:creationId xmlns:a16="http://schemas.microsoft.com/office/drawing/2014/main" id="{52B4DAAF-9F56-4DC1-9C42-4D00E3EAA0ED}"/>
              </a:ext>
            </a:extLst>
          </p:cNvPr>
          <p:cNvSpPr>
            <a:spLocks noGrp="1"/>
          </p:cNvSpPr>
          <p:nvPr>
            <p:ph idx="1"/>
          </p:nvPr>
        </p:nvSpPr>
        <p:spPr>
          <a:xfrm>
            <a:off x="1766888" y="1417638"/>
            <a:ext cx="5892800" cy="4525962"/>
          </a:xfrm>
        </p:spPr>
        <p:txBody>
          <a:bodyPr rtlCol="0">
            <a:normAutofit fontScale="92500" lnSpcReduction="10000"/>
          </a:bodyPr>
          <a:lstStyle/>
          <a:p>
            <a:pPr>
              <a:defRPr/>
            </a:pPr>
            <a:r>
              <a:rPr lang="en-GB" dirty="0"/>
              <a:t>Neo-liberalism is a </a:t>
            </a:r>
            <a:r>
              <a:rPr lang="en-GB"/>
              <a:t>largely unregulated </a:t>
            </a:r>
            <a:r>
              <a:rPr lang="en-GB" dirty="0"/>
              <a:t>capitalist system with a set of economic policies that limits restrictions on manufacturing, reduces barriers to commerce, reduces tariffs, and free trade that came up to develop a nation's economy.</a:t>
            </a:r>
          </a:p>
          <a:p>
            <a:pPr>
              <a:defRPr/>
            </a:pPr>
            <a:r>
              <a:rPr lang="en-GB" dirty="0"/>
              <a:t>It is essentially about making trade between nations easier.</a:t>
            </a:r>
          </a:p>
          <a:p>
            <a:pPr>
              <a:defRPr/>
            </a:pPr>
            <a:r>
              <a:rPr lang="en-GB" dirty="0"/>
              <a:t>It is about freer movement of goods, resources and enterprises to maximize profits and efficiency.</a:t>
            </a:r>
          </a:p>
          <a:p>
            <a:pPr>
              <a:defRPr/>
            </a:pPr>
            <a:endParaRPr lang="en-GB" dirty="0"/>
          </a:p>
        </p:txBody>
      </p:sp>
      <p:pic>
        <p:nvPicPr>
          <p:cNvPr id="98307" name="Picture 3">
            <a:extLst>
              <a:ext uri="{FF2B5EF4-FFF2-40B4-BE49-F238E27FC236}">
                <a16:creationId xmlns:a16="http://schemas.microsoft.com/office/drawing/2014/main" id="{ECE97853-2B91-42BB-8A54-1FBF845116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4000" y="274638"/>
            <a:ext cx="27940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721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640387" cy="7269162"/>
        </p:xfrm>
        <a:graphic>
          <a:graphicData uri="http://schemas.openxmlformats.org/presentationml/2006/ole">
            <mc:AlternateContent xmlns:mc="http://schemas.openxmlformats.org/markup-compatibility/2006">
              <mc:Choice xmlns:v="urn:schemas-microsoft-com:vml" Requires="v">
                <p:oleObj name="Document" r:id="rId2" imgW="5485659" imgH="7084142" progId="Word.Document.12">
                  <p:embed/>
                </p:oleObj>
              </mc:Choice>
              <mc:Fallback>
                <p:oleObj name="Document" r:id="rId2" imgW="5485659" imgH="7084142"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3"/>
                      <a:stretch>
                        <a:fillRect/>
                      </a:stretch>
                    </p:blipFill>
                    <p:spPr>
                      <a:xfrm>
                        <a:off x="3081338" y="261938"/>
                        <a:ext cx="5640387" cy="72691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377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08650" cy="7345362"/>
        </p:xfrm>
        <a:graphic>
          <a:graphicData uri="http://schemas.openxmlformats.org/presentationml/2006/ole">
            <mc:AlternateContent xmlns:mc="http://schemas.openxmlformats.org/markup-compatibility/2006">
              <mc:Choice xmlns:v="urn:schemas-microsoft-com:vml" Requires="v">
                <p:oleObj name="Document" r:id="rId2" imgW="5485659" imgH="7074408" progId="Word.Document.12">
                  <p:embed/>
                </p:oleObj>
              </mc:Choice>
              <mc:Fallback>
                <p:oleObj name="Document" r:id="rId2" imgW="5485659" imgH="7074408"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3"/>
                      <a:stretch>
                        <a:fillRect/>
                      </a:stretch>
                    </p:blipFill>
                    <p:spPr>
                      <a:xfrm>
                        <a:off x="3081338" y="261938"/>
                        <a:ext cx="5708650" cy="7345362"/>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467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11C6FDD2-AF80-413C-A350-9F331A0BD088}"/>
              </a:ext>
            </a:extLst>
          </p:cNvPr>
          <p:cNvGraphicFramePr>
            <a:graphicFrameLocks noChangeAspect="1"/>
          </p:cNvGraphicFramePr>
          <p:nvPr/>
        </p:nvGraphicFramePr>
        <p:xfrm>
          <a:off x="3081338" y="261938"/>
          <a:ext cx="5770562" cy="7413625"/>
        </p:xfrm>
        <a:graphic>
          <a:graphicData uri="http://schemas.openxmlformats.org/presentationml/2006/ole">
            <mc:AlternateContent xmlns:mc="http://schemas.openxmlformats.org/markup-compatibility/2006">
              <mc:Choice xmlns:v="urn:schemas-microsoft-com:vml" Requires="v">
                <p:oleObj name="Document" r:id="rId2" imgW="5485659" imgH="7065035" progId="Word.Document.12">
                  <p:embed/>
                </p:oleObj>
              </mc:Choice>
              <mc:Fallback>
                <p:oleObj name="Document" r:id="rId2" imgW="5485659" imgH="7065035" progId="Word.Document.12">
                  <p:embed/>
                  <p:pic>
                    <p:nvPicPr>
                      <p:cNvPr id="16" name="Object 15">
                        <a:extLst>
                          <a:ext uri="{FF2B5EF4-FFF2-40B4-BE49-F238E27FC236}">
                            <a16:creationId xmlns:a16="http://schemas.microsoft.com/office/drawing/2014/main" id="{11C6FDD2-AF80-413C-A350-9F331A0BD088}"/>
                          </a:ext>
                        </a:extLst>
                      </p:cNvPr>
                      <p:cNvPicPr/>
                      <p:nvPr/>
                    </p:nvPicPr>
                    <p:blipFill>
                      <a:blip r:embed="rId3"/>
                      <a:stretch>
                        <a:fillRect/>
                      </a:stretch>
                    </p:blipFill>
                    <p:spPr>
                      <a:xfrm>
                        <a:off x="3081338" y="261938"/>
                        <a:ext cx="5770562" cy="7413625"/>
                      </a:xfrm>
                      <a:prstGeom prst="rect">
                        <a:avLst/>
                      </a:prstGeom>
                    </p:spPr>
                  </p:pic>
                </p:oleObj>
              </mc:Fallback>
            </mc:AlternateContent>
          </a:graphicData>
        </a:graphic>
      </p:graphicFrame>
      <p:cxnSp>
        <p:nvCxnSpPr>
          <p:cNvPr id="18" name="Straight Arrow Connector 17">
            <a:extLst>
              <a:ext uri="{FF2B5EF4-FFF2-40B4-BE49-F238E27FC236}">
                <a16:creationId xmlns:a16="http://schemas.microsoft.com/office/drawing/2014/main" id="{4F95B3D5-C94F-4B8C-BBC8-43F916F8116B}"/>
              </a:ext>
            </a:extLst>
          </p:cNvPr>
          <p:cNvCxnSpPr/>
          <p:nvPr/>
        </p:nvCxnSpPr>
        <p:spPr>
          <a:xfrm>
            <a:off x="5885969" y="1152605"/>
            <a:ext cx="365760" cy="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52FF8C-A1D3-4021-B451-3F91ACB1C1C9}"/>
              </a:ext>
            </a:extLst>
          </p:cNvPr>
          <p:cNvCxnSpPr/>
          <p:nvPr/>
        </p:nvCxnSpPr>
        <p:spPr>
          <a:xfrm flipH="1">
            <a:off x="5885969" y="1443831"/>
            <a:ext cx="30736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711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9032"/>
          </a:xfrm>
        </p:spPr>
        <p:txBody>
          <a:bodyPr>
            <a:normAutofit fontScale="90000"/>
          </a:bodyPr>
          <a:lstStyle/>
          <a:p>
            <a:r>
              <a:rPr lang="en-GB" dirty="0"/>
              <a:t>Legislation producing different care regimes:</a:t>
            </a:r>
          </a:p>
        </p:txBody>
      </p:sp>
      <p:sp>
        <p:nvSpPr>
          <p:cNvPr id="3" name="Content Placeholder 2"/>
          <p:cNvSpPr>
            <a:spLocks noGrp="1"/>
          </p:cNvSpPr>
          <p:nvPr>
            <p:ph idx="1"/>
          </p:nvPr>
        </p:nvSpPr>
        <p:spPr>
          <a:xfrm>
            <a:off x="838200" y="1252330"/>
            <a:ext cx="10515600" cy="5406887"/>
          </a:xfrm>
        </p:spPr>
        <p:txBody>
          <a:bodyPr>
            <a:normAutofit fontScale="92500" lnSpcReduction="20000"/>
          </a:bodyPr>
          <a:lstStyle/>
          <a:p>
            <a:r>
              <a:rPr lang="en-US" b="1" dirty="0"/>
              <a:t>Family leave policies </a:t>
            </a:r>
            <a:r>
              <a:rPr lang="en-US" dirty="0"/>
              <a:t>grant parents the right to take time off for caregiving, especially when children are below school-age, and they replace some or all wages during parents’ time off. Short-term paid leaves also contribute to gender equality in the labor market by facilitating continuous maternal employment and reducing wage penalties associated with motherhood.</a:t>
            </a:r>
          </a:p>
          <a:p>
            <a:r>
              <a:rPr lang="en-US" b="1" dirty="0"/>
              <a:t>working time regulations </a:t>
            </a:r>
            <a:r>
              <a:rPr lang="en-US" dirty="0"/>
              <a:t>can free up parents’ caring time – for both fathers and mothers – by limiting normal employment hours to, say, fewer than 40 per week and by guaranteeing a minimum number of days for annual vacations. Some feminist scholars have concluded, furthermore, that shortening working time may be the most promising tool for achieving a gender-egalitarian redistribution of domestic labor.</a:t>
            </a:r>
          </a:p>
          <a:p>
            <a:r>
              <a:rPr lang="en-US" b="1" dirty="0"/>
              <a:t>public provisions for early childhood education and care </a:t>
            </a:r>
            <a:r>
              <a:rPr lang="en-US" dirty="0"/>
              <a:t>further strengthen maternal employment by providing alternatives to full-time maternal caregiving and high-quality early education and care can also enhance child well-being. Public financing and delivery – rather than a market-based system – alleviates the economic burden of childcare costs, especially for low-income families, and raises the wages of the caregiving workforce as well.</a:t>
            </a:r>
          </a:p>
          <a:p>
            <a:endParaRPr lang="en-US" dirty="0"/>
          </a:p>
          <a:p>
            <a:endParaRPr lang="en-US" dirty="0"/>
          </a:p>
          <a:p>
            <a:endParaRPr lang="en-GB" dirty="0"/>
          </a:p>
        </p:txBody>
      </p:sp>
    </p:spTree>
    <p:extLst>
      <p:ext uri="{BB962C8B-B14F-4D97-AF65-F5344CB8AC3E}">
        <p14:creationId xmlns:p14="http://schemas.microsoft.com/office/powerpoint/2010/main" val="120124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540" y="365125"/>
            <a:ext cx="9010920" cy="5553537"/>
          </a:xfrm>
        </p:spPr>
      </p:pic>
      <p:sp>
        <p:nvSpPr>
          <p:cNvPr id="5" name="TextBox 4"/>
          <p:cNvSpPr txBox="1"/>
          <p:nvPr/>
        </p:nvSpPr>
        <p:spPr>
          <a:xfrm>
            <a:off x="1180407" y="6267796"/>
            <a:ext cx="6600306" cy="369332"/>
          </a:xfrm>
          <a:prstGeom prst="rect">
            <a:avLst/>
          </a:prstGeom>
          <a:noFill/>
        </p:spPr>
        <p:txBody>
          <a:bodyPr wrap="square" rtlCol="0">
            <a:spAutoFit/>
          </a:bodyPr>
          <a:lstStyle/>
          <a:p>
            <a:r>
              <a:rPr lang="en-GB" dirty="0"/>
              <a:t>Leave in weeks, maternity=paid, parental paid </a:t>
            </a:r>
            <a:r>
              <a:rPr lang="en-GB"/>
              <a:t>or unpaid</a:t>
            </a:r>
          </a:p>
        </p:txBody>
      </p:sp>
    </p:spTree>
    <p:extLst>
      <p:ext uri="{BB962C8B-B14F-4D97-AF65-F5344CB8AC3E}">
        <p14:creationId xmlns:p14="http://schemas.microsoft.com/office/powerpoint/2010/main" val="1422419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0504" y="562796"/>
            <a:ext cx="8328992" cy="6300571"/>
          </a:xfrm>
        </p:spPr>
      </p:pic>
    </p:spTree>
    <p:extLst>
      <p:ext uri="{BB962C8B-B14F-4D97-AF65-F5344CB8AC3E}">
        <p14:creationId xmlns:p14="http://schemas.microsoft.com/office/powerpoint/2010/main" val="40097083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541867"/>
          <a:ext cx="10515600" cy="604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0386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541867"/>
          <a:ext cx="10515600" cy="604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0116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541867"/>
          <a:ext cx="10515600" cy="604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5404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nvPr>
        </p:nvGraphicFramePr>
        <p:xfrm>
          <a:off x="838200" y="541867"/>
          <a:ext cx="10515600" cy="604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riangle 2"/>
          <p:cNvSpPr/>
          <p:nvPr/>
        </p:nvSpPr>
        <p:spPr>
          <a:xfrm>
            <a:off x="4910667" y="3149600"/>
            <a:ext cx="2286000" cy="1507067"/>
          </a:xfrm>
          <a:prstGeom prst="triangle">
            <a:avLst>
              <a:gd name="adj" fmla="val 488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545667" y="3825670"/>
            <a:ext cx="1176866" cy="461665"/>
          </a:xfrm>
          <a:prstGeom prst="rect">
            <a:avLst/>
          </a:prstGeom>
          <a:noFill/>
        </p:spPr>
        <p:txBody>
          <a:bodyPr wrap="square" rtlCol="0">
            <a:spAutoFit/>
          </a:bodyPr>
          <a:lstStyle/>
          <a:p>
            <a:r>
              <a:rPr lang="en-GB" sz="2400" dirty="0">
                <a:solidFill>
                  <a:schemeClr val="bg1"/>
                </a:solidFill>
              </a:rPr>
              <a:t>welfare</a:t>
            </a:r>
            <a:endParaRPr lang="en-GB" dirty="0">
              <a:solidFill>
                <a:schemeClr val="bg1"/>
              </a:solidFill>
            </a:endParaRPr>
          </a:p>
        </p:txBody>
      </p:sp>
      <p:sp>
        <p:nvSpPr>
          <p:cNvPr id="6" name="Down Arrow 5"/>
          <p:cNvSpPr/>
          <p:nvPr/>
        </p:nvSpPr>
        <p:spPr>
          <a:xfrm>
            <a:off x="5850467" y="2578629"/>
            <a:ext cx="406400" cy="11006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a:off x="4250267" y="3962400"/>
            <a:ext cx="1295400" cy="32493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6722533" y="3961078"/>
            <a:ext cx="1405466" cy="35559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3533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5F672-32B6-43F1-AC69-33D7E2319AF1}"/>
              </a:ext>
            </a:extLst>
          </p:cNvPr>
          <p:cNvSpPr>
            <a:spLocks noGrp="1"/>
          </p:cNvSpPr>
          <p:nvPr>
            <p:ph type="title"/>
          </p:nvPr>
        </p:nvSpPr>
        <p:spPr>
          <a:xfrm>
            <a:off x="1981200" y="274639"/>
            <a:ext cx="8229600" cy="377825"/>
          </a:xfrm>
        </p:spPr>
        <p:txBody>
          <a:bodyPr rtlCol="0">
            <a:normAutofit fontScale="90000"/>
          </a:bodyPr>
          <a:lstStyle/>
          <a:p>
            <a:pPr fontAlgn="auto">
              <a:spcAft>
                <a:spcPts val="0"/>
              </a:spcAft>
              <a:defRPr/>
            </a:pPr>
            <a:r>
              <a:rPr lang="en-GB"/>
              <a:t>neo-liberalism</a:t>
            </a:r>
          </a:p>
        </p:txBody>
      </p:sp>
      <p:graphicFrame>
        <p:nvGraphicFramePr>
          <p:cNvPr id="5" name="Content Placeholder 4">
            <a:extLst>
              <a:ext uri="{FF2B5EF4-FFF2-40B4-BE49-F238E27FC236}">
                <a16:creationId xmlns:a16="http://schemas.microsoft.com/office/drawing/2014/main" id="{4BD5DC09-62E4-48B6-A402-344A8E42C4F9}"/>
              </a:ext>
            </a:extLst>
          </p:cNvPr>
          <p:cNvGraphicFramePr>
            <a:graphicFrameLocks noGrp="1"/>
          </p:cNvGraphicFramePr>
          <p:nvPr>
            <p:ph idx="1"/>
          </p:nvPr>
        </p:nvGraphicFramePr>
        <p:xfrm>
          <a:off x="1981200" y="1041400"/>
          <a:ext cx="8229600" cy="5454650"/>
        </p:xfrm>
        <a:graphic>
          <a:graphicData uri="http://schemas.openxmlformats.org/drawingml/2006/table">
            <a:tbl>
              <a:tblPr firstRow="1" bandRow="1">
                <a:tableStyleId>{3B4B98B0-60AC-42C2-AFA5-B58CD77FA1E5}</a:tableStyleId>
              </a:tblPr>
              <a:tblGrid>
                <a:gridCol w="5421086">
                  <a:extLst>
                    <a:ext uri="{9D8B030D-6E8A-4147-A177-3AD203B41FA5}">
                      <a16:colId xmlns:a16="http://schemas.microsoft.com/office/drawing/2014/main" val="20000"/>
                    </a:ext>
                  </a:extLst>
                </a:gridCol>
                <a:gridCol w="2808514">
                  <a:extLst>
                    <a:ext uri="{9D8B030D-6E8A-4147-A177-3AD203B41FA5}">
                      <a16:colId xmlns:a16="http://schemas.microsoft.com/office/drawing/2014/main" val="20001"/>
                    </a:ext>
                  </a:extLst>
                </a:gridCol>
              </a:tblGrid>
              <a:tr h="947958">
                <a:tc>
                  <a:txBody>
                    <a:bodyPr/>
                    <a:lstStyle/>
                    <a:p>
                      <a:r>
                        <a:rPr lang="en-US" sz="2000" b="0" kern="1200" dirty="0">
                          <a:solidFill>
                            <a:schemeClr val="tx1"/>
                          </a:solidFill>
                          <a:effectLst/>
                          <a:latin typeface="+mn-lt"/>
                          <a:ea typeface="+mn-ea"/>
                          <a:cs typeface="+mn-cs"/>
                        </a:rPr>
                        <a:t>emphasis on</a:t>
                      </a:r>
                      <a:r>
                        <a:rPr lang="en-US" sz="2000" b="0" kern="1200" baseline="0" dirty="0">
                          <a:solidFill>
                            <a:schemeClr val="tx1"/>
                          </a:solidFill>
                          <a:effectLst/>
                          <a:latin typeface="+mn-lt"/>
                          <a:ea typeface="+mn-ea"/>
                          <a:cs typeface="+mn-cs"/>
                        </a:rPr>
                        <a:t> l</a:t>
                      </a:r>
                      <a:r>
                        <a:rPr lang="en-US" sz="2000" b="0" kern="1200" dirty="0">
                          <a:solidFill>
                            <a:schemeClr val="tx1"/>
                          </a:solidFill>
                          <a:effectLst/>
                          <a:latin typeface="+mn-lt"/>
                          <a:ea typeface="+mn-ea"/>
                          <a:cs typeface="+mn-cs"/>
                        </a:rPr>
                        <a:t>iberating private</a:t>
                      </a:r>
                      <a:r>
                        <a:rPr lang="en-US" sz="2000" b="0" kern="1200" baseline="0" dirty="0">
                          <a:solidFill>
                            <a:schemeClr val="tx1"/>
                          </a:solidFill>
                          <a:effectLst/>
                          <a:latin typeface="+mn-lt"/>
                          <a:ea typeface="+mn-ea"/>
                          <a:cs typeface="+mn-cs"/>
                        </a:rPr>
                        <a:t> </a:t>
                      </a:r>
                      <a:r>
                        <a:rPr lang="en-US" sz="2000" b="0" kern="1200" dirty="0">
                          <a:solidFill>
                            <a:schemeClr val="tx1"/>
                          </a:solidFill>
                          <a:effectLst/>
                          <a:latin typeface="+mn-lt"/>
                          <a:ea typeface="+mn-ea"/>
                          <a:cs typeface="+mn-cs"/>
                        </a:rPr>
                        <a:t>enterprise from</a:t>
                      </a:r>
                    </a:p>
                    <a:p>
                      <a:r>
                        <a:rPr lang="en-US" sz="2000" b="0" kern="1200" dirty="0">
                          <a:solidFill>
                            <a:schemeClr val="tx1"/>
                          </a:solidFill>
                          <a:effectLst/>
                          <a:latin typeface="+mn-lt"/>
                          <a:ea typeface="+mn-ea"/>
                          <a:cs typeface="+mn-cs"/>
                        </a:rPr>
                        <a:t>government</a:t>
                      </a:r>
                      <a:r>
                        <a:rPr lang="en-US" sz="2000" b="0" kern="1200" baseline="0" dirty="0">
                          <a:solidFill>
                            <a:schemeClr val="tx1"/>
                          </a:solidFill>
                          <a:effectLst/>
                          <a:latin typeface="+mn-lt"/>
                          <a:ea typeface="+mn-ea"/>
                          <a:cs typeface="+mn-cs"/>
                        </a:rPr>
                        <a:t> </a:t>
                      </a:r>
                      <a:r>
                        <a:rPr lang="en-US" sz="2000" b="0" kern="1200" dirty="0">
                          <a:solidFill>
                            <a:schemeClr val="tx1"/>
                          </a:solidFill>
                          <a:effectLst/>
                          <a:latin typeface="+mn-lt"/>
                          <a:ea typeface="+mn-ea"/>
                          <a:cs typeface="+mn-cs"/>
                        </a:rPr>
                        <a:t>restrictions even at high social costs</a:t>
                      </a:r>
                    </a:p>
                  </a:txBody>
                  <a:tcPr marT="45728" marB="45728"/>
                </a:tc>
                <a:tc>
                  <a:txBody>
                    <a:bodyPr/>
                    <a:lstStyle/>
                    <a:p>
                      <a:r>
                        <a:rPr lang="en-GB" sz="2000" b="1" dirty="0"/>
                        <a:t>Rule of the market</a:t>
                      </a:r>
                    </a:p>
                  </a:txBody>
                  <a:tcPr marT="45728" marB="45728"/>
                </a:tc>
                <a:extLst>
                  <a:ext uri="{0D108BD9-81ED-4DB2-BD59-A6C34878D82A}">
                    <a16:rowId xmlns:a16="http://schemas.microsoft.com/office/drawing/2014/main" val="10000"/>
                  </a:ext>
                </a:extLst>
              </a:tr>
              <a:tr h="908353">
                <a:tc>
                  <a:txBody>
                    <a:bodyPr/>
                    <a:lstStyle/>
                    <a:p>
                      <a:r>
                        <a:rPr lang="en-GB" sz="2000" dirty="0"/>
                        <a:t>Reducing</a:t>
                      </a:r>
                      <a:r>
                        <a:rPr lang="en-GB" sz="2000" baseline="0" dirty="0"/>
                        <a:t> </a:t>
                      </a:r>
                      <a:r>
                        <a:rPr lang="en-GB" sz="2000" dirty="0"/>
                        <a:t>expenditure on</a:t>
                      </a:r>
                      <a:r>
                        <a:rPr lang="en-GB" sz="2000" baseline="0" dirty="0"/>
                        <a:t> </a:t>
                      </a:r>
                      <a:r>
                        <a:rPr lang="en-GB" sz="2000" dirty="0"/>
                        <a:t>public services</a:t>
                      </a:r>
                    </a:p>
                    <a:p>
                      <a:r>
                        <a:rPr lang="en-GB" sz="2000" dirty="0"/>
                        <a:t>like education and</a:t>
                      </a:r>
                      <a:r>
                        <a:rPr lang="en-GB" sz="2000" baseline="0" dirty="0"/>
                        <a:t> </a:t>
                      </a:r>
                      <a:r>
                        <a:rPr lang="en-GB" sz="2000" dirty="0"/>
                        <a:t>health</a:t>
                      </a:r>
                    </a:p>
                  </a:txBody>
                  <a:tcPr marT="45728" marB="45728"/>
                </a:tc>
                <a:tc>
                  <a:txBody>
                    <a:bodyPr/>
                    <a:lstStyle/>
                    <a:p>
                      <a:r>
                        <a:rPr lang="en-GB" sz="2000" b="1" dirty="0"/>
                        <a:t>Cutting public expenditure</a:t>
                      </a:r>
                    </a:p>
                  </a:txBody>
                  <a:tcPr marT="45728" marB="45728"/>
                </a:tc>
                <a:extLst>
                  <a:ext uri="{0D108BD9-81ED-4DB2-BD59-A6C34878D82A}">
                    <a16:rowId xmlns:a16="http://schemas.microsoft.com/office/drawing/2014/main" val="10001"/>
                  </a:ext>
                </a:extLst>
              </a:tr>
              <a:tr h="908353">
                <a:tc>
                  <a:txBody>
                    <a:bodyPr/>
                    <a:lstStyle/>
                    <a:p>
                      <a:r>
                        <a:rPr lang="en-US" sz="2000" kern="1200" dirty="0">
                          <a:solidFill>
                            <a:schemeClr val="tx1"/>
                          </a:solidFill>
                          <a:effectLst/>
                          <a:latin typeface="+mn-lt"/>
                          <a:ea typeface="+mn-ea"/>
                          <a:cs typeface="+mn-cs"/>
                        </a:rPr>
                        <a:t>limits government</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regulation on</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anything that</a:t>
                      </a:r>
                      <a:r>
                        <a:rPr lang="en-US" sz="2000" kern="1200" baseline="0" dirty="0">
                          <a:solidFill>
                            <a:schemeClr val="tx1"/>
                          </a:solidFill>
                          <a:effectLst/>
                          <a:latin typeface="+mn-lt"/>
                          <a:ea typeface="+mn-ea"/>
                          <a:cs typeface="+mn-cs"/>
                        </a:rPr>
                        <a:t> protects </a:t>
                      </a:r>
                      <a:r>
                        <a:rPr lang="en-US" sz="2000" kern="1200" dirty="0">
                          <a:solidFill>
                            <a:schemeClr val="tx1"/>
                          </a:solidFill>
                          <a:effectLst/>
                          <a:latin typeface="+mn-lt"/>
                          <a:ea typeface="+mn-ea"/>
                          <a:cs typeface="+mn-cs"/>
                        </a:rPr>
                        <a:t>safety</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of jobs,</a:t>
                      </a:r>
                      <a:r>
                        <a:rPr lang="en-US" sz="2000" kern="1200" baseline="0" dirty="0">
                          <a:solidFill>
                            <a:schemeClr val="tx1"/>
                          </a:solidFill>
                          <a:effectLst/>
                          <a:latin typeface="+mn-lt"/>
                          <a:ea typeface="+mn-ea"/>
                          <a:cs typeface="+mn-cs"/>
                        </a:rPr>
                        <a:t> promotes profit incentive</a:t>
                      </a:r>
                      <a:endParaRPr lang="en-US" sz="2000" kern="1200" dirty="0">
                        <a:solidFill>
                          <a:schemeClr val="tx1"/>
                        </a:solidFill>
                        <a:effectLst/>
                        <a:latin typeface="+mn-lt"/>
                        <a:ea typeface="+mn-ea"/>
                        <a:cs typeface="+mn-cs"/>
                      </a:endParaRPr>
                    </a:p>
                  </a:txBody>
                  <a:tcPr marT="45728" marB="45728"/>
                </a:tc>
                <a:tc>
                  <a:txBody>
                    <a:bodyPr/>
                    <a:lstStyle/>
                    <a:p>
                      <a:r>
                        <a:rPr lang="en-GB" sz="2000" b="1" dirty="0"/>
                        <a:t>Deregulation</a:t>
                      </a:r>
                    </a:p>
                    <a:p>
                      <a:endParaRPr lang="en-GB" sz="2000" b="1" dirty="0"/>
                    </a:p>
                  </a:txBody>
                  <a:tcPr marT="45728" marB="45728"/>
                </a:tc>
                <a:extLst>
                  <a:ext uri="{0D108BD9-81ED-4DB2-BD59-A6C34878D82A}">
                    <a16:rowId xmlns:a16="http://schemas.microsoft.com/office/drawing/2014/main" val="10002"/>
                  </a:ext>
                </a:extLst>
              </a:tr>
              <a:tr h="908353">
                <a:tc>
                  <a:txBody>
                    <a:bodyPr/>
                    <a:lstStyle/>
                    <a:p>
                      <a:r>
                        <a:rPr lang="en-US" sz="2000" kern="1200" dirty="0">
                          <a:solidFill>
                            <a:schemeClr val="tx1"/>
                          </a:solidFill>
                          <a:effectLst/>
                          <a:latin typeface="+mn-lt"/>
                          <a:ea typeface="+mn-ea"/>
                          <a:cs typeface="+mn-cs"/>
                        </a:rPr>
                        <a:t>selling state-owned</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enterprises,</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services and goods</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to investors who</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operate them privately</a:t>
                      </a:r>
                    </a:p>
                  </a:txBody>
                  <a:tcPr marT="45728" marB="4572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kern="1200" dirty="0" err="1">
                          <a:solidFill>
                            <a:schemeClr val="tx1"/>
                          </a:solidFill>
                          <a:effectLst/>
                          <a:latin typeface="+mn-lt"/>
                          <a:ea typeface="+mn-ea"/>
                          <a:cs typeface="+mn-cs"/>
                        </a:rPr>
                        <a:t>Privatisation</a:t>
                      </a:r>
                      <a:endParaRPr lang="en-US" sz="2000" b="1" kern="1200" dirty="0">
                        <a:solidFill>
                          <a:schemeClr val="tx1"/>
                        </a:solidFill>
                        <a:effectLst/>
                        <a:latin typeface="+mn-lt"/>
                        <a:ea typeface="+mn-ea"/>
                        <a:cs typeface="+mn-cs"/>
                      </a:endParaRPr>
                    </a:p>
                    <a:p>
                      <a:endParaRPr lang="en-GB" sz="2000" b="1" dirty="0"/>
                    </a:p>
                  </a:txBody>
                  <a:tcPr marT="45728" marB="45728"/>
                </a:tc>
                <a:extLst>
                  <a:ext uri="{0D108BD9-81ED-4DB2-BD59-A6C34878D82A}">
                    <a16:rowId xmlns:a16="http://schemas.microsoft.com/office/drawing/2014/main" val="10003"/>
                  </a:ext>
                </a:extLst>
              </a:tr>
              <a:tr h="1781633">
                <a:tc>
                  <a:txBody>
                    <a:bodyPr/>
                    <a:lstStyle/>
                    <a:p>
                      <a:r>
                        <a:rPr lang="en-US" sz="2000" kern="1200" dirty="0">
                          <a:solidFill>
                            <a:schemeClr val="tx1"/>
                          </a:solidFill>
                          <a:effectLst/>
                          <a:latin typeface="+mn-lt"/>
                          <a:ea typeface="+mn-ea"/>
                          <a:cs typeface="+mn-cs"/>
                        </a:rPr>
                        <a:t>pressurizes the</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poorest to find</a:t>
                      </a:r>
                      <a:r>
                        <a:rPr lang="en-US" sz="2000" kern="1200" baseline="0" dirty="0">
                          <a:solidFill>
                            <a:schemeClr val="tx1"/>
                          </a:solidFill>
                          <a:effectLst/>
                          <a:latin typeface="+mn-lt"/>
                          <a:ea typeface="+mn-ea"/>
                          <a:cs typeface="+mn-cs"/>
                        </a:rPr>
                        <a:t> own </a:t>
                      </a:r>
                      <a:r>
                        <a:rPr lang="en-US" sz="2000" kern="1200" dirty="0">
                          <a:solidFill>
                            <a:schemeClr val="tx1"/>
                          </a:solidFill>
                          <a:effectLst/>
                          <a:latin typeface="+mn-lt"/>
                          <a:ea typeface="+mn-ea"/>
                          <a:cs typeface="+mn-cs"/>
                        </a:rPr>
                        <a:t>solutions for their lack</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of education, health</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and social security;</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puts the</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responsibility for their</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failure on themselves</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and blames them for</a:t>
                      </a:r>
                      <a:r>
                        <a:rPr lang="en-US" sz="2000" kern="1200" baseline="0" dirty="0">
                          <a:solidFill>
                            <a:schemeClr val="tx1"/>
                          </a:solidFill>
                          <a:effectLst/>
                          <a:latin typeface="+mn-lt"/>
                          <a:ea typeface="+mn-ea"/>
                          <a:cs typeface="+mn-cs"/>
                        </a:rPr>
                        <a:t> </a:t>
                      </a:r>
                      <a:r>
                        <a:rPr lang="en-US" sz="2000" kern="1200" dirty="0">
                          <a:solidFill>
                            <a:schemeClr val="tx1"/>
                          </a:solidFill>
                          <a:effectLst/>
                          <a:latin typeface="+mn-lt"/>
                          <a:ea typeface="+mn-ea"/>
                          <a:cs typeface="+mn-cs"/>
                        </a:rPr>
                        <a:t>their lack of effort.</a:t>
                      </a:r>
                    </a:p>
                  </a:txBody>
                  <a:tcPr marT="45728" marB="45728"/>
                </a:tc>
                <a:tc>
                  <a:txBody>
                    <a:bodyPr/>
                    <a:lstStyle/>
                    <a:p>
                      <a:r>
                        <a:rPr lang="en-US" sz="2000" b="1" kern="1200" dirty="0">
                          <a:solidFill>
                            <a:schemeClr val="tx1"/>
                          </a:solidFill>
                          <a:effectLst/>
                          <a:latin typeface="+mn-lt"/>
                          <a:ea typeface="+mn-ea"/>
                          <a:cs typeface="+mn-cs"/>
                        </a:rPr>
                        <a:t>Removing the concept of</a:t>
                      </a:r>
                      <a:r>
                        <a:rPr lang="en-US" sz="2000" b="1" kern="1200" baseline="0" dirty="0">
                          <a:solidFill>
                            <a:schemeClr val="tx1"/>
                          </a:solidFill>
                          <a:effectLst/>
                          <a:latin typeface="+mn-lt"/>
                          <a:ea typeface="+mn-ea"/>
                          <a:cs typeface="+mn-cs"/>
                        </a:rPr>
                        <a:t> </a:t>
                      </a:r>
                      <a:r>
                        <a:rPr lang="en-US" sz="2000" b="1" kern="1200" dirty="0">
                          <a:solidFill>
                            <a:schemeClr val="tx1"/>
                          </a:solidFill>
                          <a:effectLst/>
                          <a:latin typeface="+mn-lt"/>
                          <a:ea typeface="+mn-ea"/>
                          <a:cs typeface="+mn-cs"/>
                        </a:rPr>
                        <a:t>the community or public</a:t>
                      </a:r>
                      <a:r>
                        <a:rPr lang="en-US" sz="2000" b="1" kern="1200" baseline="0" dirty="0">
                          <a:solidFill>
                            <a:schemeClr val="tx1"/>
                          </a:solidFill>
                          <a:effectLst/>
                          <a:latin typeface="+mn-lt"/>
                          <a:ea typeface="+mn-ea"/>
                          <a:cs typeface="+mn-cs"/>
                        </a:rPr>
                        <a:t> </a:t>
                      </a:r>
                      <a:r>
                        <a:rPr lang="en-US" sz="2000" b="1" kern="1200" dirty="0">
                          <a:solidFill>
                            <a:schemeClr val="tx1"/>
                          </a:solidFill>
                          <a:effectLst/>
                          <a:latin typeface="+mn-lt"/>
                          <a:ea typeface="+mn-ea"/>
                          <a:cs typeface="+mn-cs"/>
                        </a:rPr>
                        <a:t>good</a:t>
                      </a:r>
                    </a:p>
                    <a:p>
                      <a:endParaRPr lang="en-GB" sz="2000" b="1" dirty="0"/>
                    </a:p>
                  </a:txBody>
                  <a:tcPr marT="45728" marB="45728"/>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53069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0700"/>
          </a:xfrm>
        </p:spPr>
        <p:txBody>
          <a:bodyPr>
            <a:normAutofit fontScale="90000"/>
          </a:bodyPr>
          <a:lstStyle/>
          <a:p>
            <a:r>
              <a:rPr lang="en-GB" dirty="0"/>
              <a:t>Dependence on foreign workforce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019" y="1243012"/>
            <a:ext cx="9762894" cy="5250323"/>
          </a:xfrm>
        </p:spPr>
      </p:pic>
    </p:spTree>
    <p:extLst>
      <p:ext uri="{BB962C8B-B14F-4D97-AF65-F5344CB8AC3E}">
        <p14:creationId xmlns:p14="http://schemas.microsoft.com/office/powerpoint/2010/main" val="256528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A4D7-2287-43F3-8171-378CC945BF7C}"/>
              </a:ext>
            </a:extLst>
          </p:cNvPr>
          <p:cNvSpPr>
            <a:spLocks noGrp="1"/>
          </p:cNvSpPr>
          <p:nvPr>
            <p:ph type="title"/>
          </p:nvPr>
        </p:nvSpPr>
        <p:spPr/>
        <p:txBody>
          <a:bodyPr>
            <a:normAutofit fontScale="90000"/>
          </a:bodyPr>
          <a:lstStyle/>
          <a:p>
            <a:r>
              <a:rPr lang="en-US"/>
              <a:t>Is there still such a thing as the‘European social model’? </a:t>
            </a:r>
            <a:r>
              <a:rPr lang="en-US" sz="3100"/>
              <a:t>Bilbao‐Ubillos, Javier. "" International Journal of Social Welfare 25, no. 2 (2016): 110-25</a:t>
            </a:r>
            <a:endParaRPr lang="en-GB"/>
          </a:p>
        </p:txBody>
      </p:sp>
      <p:sp>
        <p:nvSpPr>
          <p:cNvPr id="3" name="Content Placeholder 2">
            <a:extLst>
              <a:ext uri="{FF2B5EF4-FFF2-40B4-BE49-F238E27FC236}">
                <a16:creationId xmlns:a16="http://schemas.microsoft.com/office/drawing/2014/main" id="{6156AD56-343B-4832-B041-208357A5F547}"/>
              </a:ext>
            </a:extLst>
          </p:cNvPr>
          <p:cNvSpPr>
            <a:spLocks noGrp="1"/>
          </p:cNvSpPr>
          <p:nvPr>
            <p:ph idx="1"/>
          </p:nvPr>
        </p:nvSpPr>
        <p:spPr>
          <a:xfrm>
            <a:off x="838200" y="2141537"/>
            <a:ext cx="10515600" cy="4351338"/>
          </a:xfrm>
        </p:spPr>
        <p:txBody>
          <a:bodyPr/>
          <a:lstStyle/>
          <a:p>
            <a:pPr marL="0" indent="0">
              <a:buNone/>
            </a:pPr>
            <a:r>
              <a:rPr lang="de-AT"/>
              <a:t>S</a:t>
            </a:r>
            <a:r>
              <a:rPr lang="en-US"/>
              <a:t>ocial  protection systems differ according to: </a:t>
            </a:r>
          </a:p>
          <a:p>
            <a:pPr marL="0" indent="0">
              <a:buNone/>
            </a:pPr>
            <a:r>
              <a:rPr lang="en-US"/>
              <a:t>(i) the economic capability of systems, estimated by percapita income; </a:t>
            </a:r>
          </a:p>
          <a:p>
            <a:pPr marL="0" indent="0">
              <a:buNone/>
            </a:pPr>
            <a:r>
              <a:rPr lang="en-US"/>
              <a:t>(ii) the socio-demographic characteristics  of  the  populations,  which  basically  give  rise  to specific situations of risk and necessity for which public sector  decision  makers  choose  to  provide  cover;  </a:t>
            </a:r>
          </a:p>
          <a:p>
            <a:pPr marL="0" indent="0">
              <a:buNone/>
            </a:pPr>
            <a:r>
              <a:rPr lang="en-US"/>
              <a:t>(iii) country-specific political, institutional and culturalelements  that  reflect  a  bond  of  entitlement  between citizens whose level is determined by successive legislation and decisions adopted in the past.</a:t>
            </a:r>
            <a:endParaRPr lang="en-GB"/>
          </a:p>
        </p:txBody>
      </p:sp>
    </p:spTree>
    <p:extLst>
      <p:ext uri="{BB962C8B-B14F-4D97-AF65-F5344CB8AC3E}">
        <p14:creationId xmlns:p14="http://schemas.microsoft.com/office/powerpoint/2010/main" val="93031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B306-A366-4848-8CA6-D5A2CF769650}"/>
              </a:ext>
            </a:extLst>
          </p:cNvPr>
          <p:cNvSpPr>
            <a:spLocks noGrp="1"/>
          </p:cNvSpPr>
          <p:nvPr>
            <p:ph type="title"/>
          </p:nvPr>
        </p:nvSpPr>
        <p:spPr/>
        <p:txBody>
          <a:bodyPr>
            <a:normAutofit fontScale="90000"/>
          </a:bodyPr>
          <a:lstStyle/>
          <a:p>
            <a:r>
              <a:rPr lang="de-AT"/>
              <a:t>(cont.d) – CEE countries cannot fully adopt welfare levels and models of other EU countries</a:t>
            </a:r>
            <a:endParaRPr lang="en-GB"/>
          </a:p>
        </p:txBody>
      </p:sp>
      <p:sp>
        <p:nvSpPr>
          <p:cNvPr id="3" name="Content Placeholder 2">
            <a:extLst>
              <a:ext uri="{FF2B5EF4-FFF2-40B4-BE49-F238E27FC236}">
                <a16:creationId xmlns:a16="http://schemas.microsoft.com/office/drawing/2014/main" id="{F6A62452-BF66-402D-B02E-77160C4B7BC0}"/>
              </a:ext>
            </a:extLst>
          </p:cNvPr>
          <p:cNvSpPr>
            <a:spLocks noGrp="1"/>
          </p:cNvSpPr>
          <p:nvPr>
            <p:ph idx="1"/>
          </p:nvPr>
        </p:nvSpPr>
        <p:spPr/>
        <p:txBody>
          <a:bodyPr>
            <a:normAutofit fontScale="92500" lnSpcReduction="10000"/>
          </a:bodyPr>
          <a:lstStyle/>
          <a:p>
            <a:r>
              <a:rPr lang="en-US"/>
              <a:t>the absence of social policy criteria in the Community acquis (= the accumulated legislation, legal acts and court decisions which constitute the bodyof European Union law): no harmonization of social protection (CEE economy is “competitive” because of lower social conditions of workers)</a:t>
            </a:r>
          </a:p>
          <a:p>
            <a:r>
              <a:rPr lang="en-US"/>
              <a:t>high public expenditure cannot be covered by higher taxation without creating disincentives for enterprise</a:t>
            </a:r>
          </a:p>
          <a:p>
            <a:r>
              <a:rPr lang="en-US"/>
              <a:t>financial crisis of 2008 forced further spending cuts where public expenditure would be necessary </a:t>
            </a:r>
          </a:p>
          <a:p>
            <a:pPr marL="0" indent="0">
              <a:buNone/>
            </a:pPr>
            <a:r>
              <a:rPr lang="en-US" b="1" i="1"/>
              <a:t>the  most  plausible  chance  of  any convergence  between  Western  and  Eastern  EU  countries regarding the ESM seems to lie in the deterioration of the situation in Western countries, that is, in a downward convergence</a:t>
            </a:r>
          </a:p>
          <a:p>
            <a:endParaRPr lang="en-US"/>
          </a:p>
          <a:p>
            <a:endParaRPr lang="en-GB"/>
          </a:p>
        </p:txBody>
      </p:sp>
    </p:spTree>
    <p:extLst>
      <p:ext uri="{BB962C8B-B14F-4D97-AF65-F5344CB8AC3E}">
        <p14:creationId xmlns:p14="http://schemas.microsoft.com/office/powerpoint/2010/main" val="389454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82574-FB17-4C0C-9733-6057B1942DC1}"/>
              </a:ext>
            </a:extLst>
          </p:cNvPr>
          <p:cNvSpPr>
            <a:spLocks noGrp="1"/>
          </p:cNvSpPr>
          <p:nvPr>
            <p:ph type="title"/>
          </p:nvPr>
        </p:nvSpPr>
        <p:spPr>
          <a:xfrm>
            <a:off x="838200" y="365125"/>
            <a:ext cx="10515600" cy="955675"/>
          </a:xfrm>
        </p:spPr>
        <p:txBody>
          <a:bodyPr>
            <a:normAutofit fontScale="90000"/>
          </a:bodyPr>
          <a:lstStyle/>
          <a:p>
            <a:pPr algn="ctr"/>
            <a:r>
              <a:rPr lang="en-US" sz="4000"/>
              <a:t>The Social Divide and the Populist Vote. </a:t>
            </a:r>
            <a:br>
              <a:rPr lang="en-US" sz="4000"/>
            </a:br>
            <a:r>
              <a:rPr lang="en-US" sz="4000"/>
              <a:t>A Challenge for the Welfare State</a:t>
            </a:r>
            <a:endParaRPr lang="en-GB" sz="4000"/>
          </a:p>
        </p:txBody>
      </p:sp>
      <p:sp>
        <p:nvSpPr>
          <p:cNvPr id="3" name="Content Placeholder 2">
            <a:extLst>
              <a:ext uri="{FF2B5EF4-FFF2-40B4-BE49-F238E27FC236}">
                <a16:creationId xmlns:a16="http://schemas.microsoft.com/office/drawing/2014/main" id="{BE0FFB8C-D61A-4F0F-B8D1-791D09919C03}"/>
              </a:ext>
            </a:extLst>
          </p:cNvPr>
          <p:cNvSpPr>
            <a:spLocks noGrp="1"/>
          </p:cNvSpPr>
          <p:nvPr>
            <p:ph idx="1"/>
          </p:nvPr>
        </p:nvSpPr>
        <p:spPr>
          <a:xfrm>
            <a:off x="584200" y="1498600"/>
            <a:ext cx="11226800" cy="5359400"/>
          </a:xfrm>
        </p:spPr>
        <p:txBody>
          <a:bodyPr>
            <a:normAutofit fontScale="85000" lnSpcReduction="20000"/>
          </a:bodyPr>
          <a:lstStyle/>
          <a:p>
            <a:pPr marL="0" indent="0">
              <a:buNone/>
            </a:pPr>
            <a:r>
              <a:rPr lang="en-US"/>
              <a:t>The social divide has been on the rise in Europe over the past decades. High and rising inequality harms our societies and hampers social cohesion. It can explain the populist revolt illustrated by the election of Donald Trump, the victory of Brexit, and the electoral success of the French Front National. As expressed by Michael Sandel (2017), this revolt resulted from the failure of elites to grasp the discontent roiling politics in democracies around the world. (It) marked the rejection of a technocratic approach to politics incapable of understanding the resentments of voters who feel the economy and the culture have left them behind.</a:t>
            </a:r>
          </a:p>
          <a:p>
            <a:pPr marL="0" indent="0">
              <a:buNone/>
            </a:pPr>
            <a:endParaRPr lang="en-US"/>
          </a:p>
          <a:p>
            <a:pPr marL="0" indent="0">
              <a:buNone/>
            </a:pPr>
            <a:r>
              <a:rPr lang="en-US"/>
              <a:t>The socio-economic divide is not only about juxtaposing ‘the rich’ and ‘the poor’ in terms of wages or incomes. The phenomenon is a complex web involving accumulated wealth or debts, but it also has to do with </a:t>
            </a:r>
            <a:r>
              <a:rPr lang="en-US" b="1"/>
              <a:t>health status, quality of jobs, education, and perception of social mobility, and migration threat</a:t>
            </a:r>
            <a:r>
              <a:rPr lang="en-US"/>
              <a:t>. This complexity constitutes a huge test for the welfare state whose toolbox is not prepared to cope with these problems. Adapting our policy instruments to deal with the social divide is one of the most serious challenges faced by modern welfare states</a:t>
            </a:r>
          </a:p>
          <a:p>
            <a:pPr marL="0" indent="0">
              <a:buNone/>
            </a:pPr>
            <a:r>
              <a:rPr lang="en-US" sz="2600"/>
              <a:t>Pestieau, P., &amp; Lefebvre, M. (2018-08-30). Introduction. In The Welfare State in Europe: Economic and Social Perspectives. : Oxford University Press.</a:t>
            </a:r>
            <a:endParaRPr lang="en-GB" sz="2600"/>
          </a:p>
        </p:txBody>
      </p:sp>
    </p:spTree>
    <p:extLst>
      <p:ext uri="{BB962C8B-B14F-4D97-AF65-F5344CB8AC3E}">
        <p14:creationId xmlns:p14="http://schemas.microsoft.com/office/powerpoint/2010/main" val="903029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C927E1-E56C-4BCA-8483-E036C9E29EFB}"/>
              </a:ext>
            </a:extLst>
          </p:cNvPr>
          <p:cNvPicPr>
            <a:picLocks noChangeAspect="1"/>
          </p:cNvPicPr>
          <p:nvPr/>
        </p:nvPicPr>
        <p:blipFill>
          <a:blip r:embed="rId2"/>
          <a:stretch>
            <a:fillRect/>
          </a:stretch>
        </p:blipFill>
        <p:spPr>
          <a:xfrm>
            <a:off x="1041400" y="91143"/>
            <a:ext cx="10312400" cy="6809900"/>
          </a:xfrm>
          <a:prstGeom prst="rect">
            <a:avLst/>
          </a:prstGeom>
        </p:spPr>
      </p:pic>
    </p:spTree>
    <p:extLst>
      <p:ext uri="{BB962C8B-B14F-4D97-AF65-F5344CB8AC3E}">
        <p14:creationId xmlns:p14="http://schemas.microsoft.com/office/powerpoint/2010/main" val="269208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From welfare state </a:t>
            </a:r>
            <a:br>
              <a:rPr lang="en-GB" dirty="0"/>
            </a:br>
            <a:r>
              <a:rPr lang="en-GB" dirty="0"/>
              <a:t>to the “social investment state”</a:t>
            </a:r>
          </a:p>
        </p:txBody>
      </p:sp>
      <p:sp>
        <p:nvSpPr>
          <p:cNvPr id="3" name="Content Placeholder 2"/>
          <p:cNvSpPr>
            <a:spLocks noGrp="1"/>
          </p:cNvSpPr>
          <p:nvPr>
            <p:ph idx="1"/>
          </p:nvPr>
        </p:nvSpPr>
        <p:spPr>
          <a:xfrm>
            <a:off x="838200" y="1825625"/>
            <a:ext cx="10515600" cy="4667250"/>
          </a:xfrm>
        </p:spPr>
        <p:txBody>
          <a:bodyPr>
            <a:normAutofit fontScale="92500" lnSpcReduction="10000"/>
          </a:bodyPr>
          <a:lstStyle/>
          <a:p>
            <a:pPr marL="0" indent="0">
              <a:buNone/>
            </a:pPr>
            <a:r>
              <a:rPr lang="en-GB" sz="2400" dirty="0"/>
              <a:t>Expenditure on welfare is not decreasing but continues to expand despite political calls for reductions – why?</a:t>
            </a:r>
          </a:p>
          <a:p>
            <a:pPr marL="0" indent="0">
              <a:buNone/>
            </a:pPr>
            <a:r>
              <a:rPr lang="en-US" sz="2400" dirty="0">
                <a:latin typeface="Minion-Regular"/>
              </a:rPr>
              <a:t>Le Grand (1990: 344) analyses the development in expenditure for various categories and concludes that “trends in expenditure seem to have followed trends in needs.” The explanation he offers is the middle class-thesis, i.e. </a:t>
            </a:r>
            <a:r>
              <a:rPr lang="en-US" sz="2400" b="1" dirty="0">
                <a:latin typeface="Minion-Regular"/>
              </a:rPr>
              <a:t>that areas that are of interest to the middle class developed the most</a:t>
            </a:r>
            <a:r>
              <a:rPr lang="en-US" sz="2400" dirty="0">
                <a:latin typeface="Minion-Regular"/>
              </a:rPr>
              <a:t>. Governments cannot afford to deprive those who have gained from the welfare state most of continuing support (see ageing population: longevity is the result of better welfare, pensioners are important voters). </a:t>
            </a:r>
          </a:p>
          <a:p>
            <a:pPr marL="0" indent="0">
              <a:buNone/>
            </a:pPr>
            <a:r>
              <a:rPr lang="en-US" sz="2400" dirty="0">
                <a:latin typeface="Minion-Regular"/>
              </a:rPr>
              <a:t>However, support is shifted from public to private providers (benefiting again the middle class most): “welfare mix”: private firms and the voluntary sector-</a:t>
            </a:r>
          </a:p>
          <a:p>
            <a:pPr marL="0" indent="0">
              <a:buNone/>
            </a:pPr>
            <a:r>
              <a:rPr lang="en-US" sz="2400" dirty="0">
                <a:latin typeface="Minion-Regular"/>
              </a:rPr>
              <a:t>“the activating state” (instead of the “providing state”); shift from supporting the interests of workers to supporting the interests of employers.  (“Post-industrial society”)</a:t>
            </a:r>
          </a:p>
          <a:p>
            <a:pPr marL="0" indent="0">
              <a:buNone/>
            </a:pPr>
            <a:r>
              <a:rPr lang="en-US" sz="2400" dirty="0">
                <a:latin typeface="Minion-Regular"/>
              </a:rPr>
              <a:t>Welfare as investment that has to “pay off” in terms of higher productivity and competitiveness: personalizing / individualizing social service attention</a:t>
            </a:r>
            <a:endParaRPr lang="en-GB" sz="2400" dirty="0"/>
          </a:p>
        </p:txBody>
      </p:sp>
    </p:spTree>
    <p:extLst>
      <p:ext uri="{BB962C8B-B14F-4D97-AF65-F5344CB8AC3E}">
        <p14:creationId xmlns:p14="http://schemas.microsoft.com/office/powerpoint/2010/main" val="426972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Social policy patterns in some post-communist countries</a:t>
            </a:r>
          </a:p>
        </p:txBody>
      </p:sp>
      <p:sp>
        <p:nvSpPr>
          <p:cNvPr id="3" name="Content Placeholder 2"/>
          <p:cNvSpPr>
            <a:spLocks noGrp="1"/>
          </p:cNvSpPr>
          <p:nvPr>
            <p:ph idx="1"/>
          </p:nvPr>
        </p:nvSpPr>
        <p:spPr/>
        <p:txBody>
          <a:bodyPr>
            <a:normAutofit/>
          </a:bodyPr>
          <a:lstStyle/>
          <a:p>
            <a:r>
              <a:rPr lang="en-US" dirty="0"/>
              <a:t>The </a:t>
            </a:r>
            <a:r>
              <a:rPr lang="en-US" b="1" dirty="0"/>
              <a:t>Czech Republic </a:t>
            </a:r>
            <a:r>
              <a:rPr lang="en-US" dirty="0"/>
              <a:t>represents the model for gradualist transformation that respects traditional institutions and social goals. </a:t>
            </a:r>
          </a:p>
          <a:p>
            <a:r>
              <a:rPr lang="en-US" b="1" dirty="0"/>
              <a:t>Estonia’s</a:t>
            </a:r>
            <a:r>
              <a:rPr lang="en-US" dirty="0"/>
              <a:t> is that of shock therapy, both in the economic and social realms. </a:t>
            </a:r>
          </a:p>
          <a:p>
            <a:r>
              <a:rPr lang="en-US" b="1" dirty="0"/>
              <a:t>Poland</a:t>
            </a:r>
            <a:r>
              <a:rPr lang="en-US" dirty="0"/>
              <a:t>, opted to modernize its economy, leaving social matters to fend for themselves, as it were. In fact, Poland has not been carrying out social reforms to their conclusion, as there has not been sufficient determination.</a:t>
            </a:r>
          </a:p>
        </p:txBody>
      </p:sp>
    </p:spTree>
    <p:extLst>
      <p:ext uri="{BB962C8B-B14F-4D97-AF65-F5344CB8AC3E}">
        <p14:creationId xmlns:p14="http://schemas.microsoft.com/office/powerpoint/2010/main" val="413636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8FD4-7320-4170-A4B9-3031E2593AFA}"/>
              </a:ext>
            </a:extLst>
          </p:cNvPr>
          <p:cNvSpPr>
            <a:spLocks noGrp="1"/>
          </p:cNvSpPr>
          <p:nvPr>
            <p:ph type="title"/>
          </p:nvPr>
        </p:nvSpPr>
        <p:spPr/>
        <p:txBody>
          <a:bodyPr/>
          <a:lstStyle/>
          <a:p>
            <a:r>
              <a:rPr lang="de-AT"/>
              <a:t>Effects of 1989 on post-communist welfare</a:t>
            </a:r>
            <a:endParaRPr lang="en-GB"/>
          </a:p>
        </p:txBody>
      </p:sp>
      <p:sp>
        <p:nvSpPr>
          <p:cNvPr id="3" name="Content Placeholder 2">
            <a:extLst>
              <a:ext uri="{FF2B5EF4-FFF2-40B4-BE49-F238E27FC236}">
                <a16:creationId xmlns:a16="http://schemas.microsoft.com/office/drawing/2014/main" id="{50026FE7-DFFF-4CE5-B10A-FB4F1DC20857}"/>
              </a:ext>
            </a:extLst>
          </p:cNvPr>
          <p:cNvSpPr>
            <a:spLocks noGrp="1"/>
          </p:cNvSpPr>
          <p:nvPr>
            <p:ph idx="1"/>
          </p:nvPr>
        </p:nvSpPr>
        <p:spPr>
          <a:xfrm>
            <a:off x="838200" y="1825625"/>
            <a:ext cx="10515600" cy="4351338"/>
          </a:xfrm>
        </p:spPr>
        <p:txBody>
          <a:bodyPr>
            <a:normAutofit fontScale="92500" lnSpcReduction="10000"/>
          </a:bodyPr>
          <a:lstStyle/>
          <a:p>
            <a:r>
              <a:rPr lang="de-AT"/>
              <a:t>„shock therapy“ to facilitate a rapid change of the economic principles towards capitalism: private property, economic freedom, privatisation: „transformation poverty“, high unemployment, low skills levels;</a:t>
            </a:r>
          </a:p>
          <a:p>
            <a:r>
              <a:rPr lang="de-AT"/>
              <a:t>Welfare protection targeted on elderly citizens and low-skilled people; promotion of „entrepreneurship“ (find your own solutions)</a:t>
            </a:r>
          </a:p>
          <a:p>
            <a:r>
              <a:rPr lang="de-AT"/>
              <a:t>Strong influence by international organisations (World Bank, WTO, EU)</a:t>
            </a:r>
          </a:p>
          <a:p>
            <a:r>
              <a:rPr lang="de-AT"/>
              <a:t>Slow construction of social dialogue (democratic trade unions)</a:t>
            </a:r>
          </a:p>
          <a:p>
            <a:r>
              <a:rPr lang="de-AT"/>
              <a:t>Dramatic shifts in demography:  trends towards ageing population increased by massive emigration of younger people to industrial centres abroad</a:t>
            </a:r>
          </a:p>
          <a:p>
            <a:r>
              <a:rPr lang="de-AT"/>
              <a:t>Increasing costs in health care due to „modern treatment“ methods</a:t>
            </a:r>
            <a:endParaRPr lang="en-GB"/>
          </a:p>
        </p:txBody>
      </p:sp>
    </p:spTree>
    <p:extLst>
      <p:ext uri="{BB962C8B-B14F-4D97-AF65-F5344CB8AC3E}">
        <p14:creationId xmlns:p14="http://schemas.microsoft.com/office/powerpoint/2010/main" val="272683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E2D0-4B25-42EC-9006-108D9A39DE6C}"/>
              </a:ext>
            </a:extLst>
          </p:cNvPr>
          <p:cNvSpPr>
            <a:spLocks noGrp="1"/>
          </p:cNvSpPr>
          <p:nvPr>
            <p:ph type="title"/>
          </p:nvPr>
        </p:nvSpPr>
        <p:spPr/>
        <p:txBody>
          <a:bodyPr/>
          <a:lstStyle/>
          <a:p>
            <a:r>
              <a:rPr lang="de-AT"/>
              <a:t>Impact of EU membership on CEE countries</a:t>
            </a:r>
            <a:endParaRPr lang="en-GB"/>
          </a:p>
        </p:txBody>
      </p:sp>
      <p:sp>
        <p:nvSpPr>
          <p:cNvPr id="3" name="Content Placeholder 2">
            <a:extLst>
              <a:ext uri="{FF2B5EF4-FFF2-40B4-BE49-F238E27FC236}">
                <a16:creationId xmlns:a16="http://schemas.microsoft.com/office/drawing/2014/main" id="{844B3724-1656-4F7C-9A0F-9CDF79484990}"/>
              </a:ext>
            </a:extLst>
          </p:cNvPr>
          <p:cNvSpPr>
            <a:spLocks noGrp="1"/>
          </p:cNvSpPr>
          <p:nvPr>
            <p:ph idx="1"/>
          </p:nvPr>
        </p:nvSpPr>
        <p:spPr/>
        <p:txBody>
          <a:bodyPr/>
          <a:lstStyle/>
          <a:p>
            <a:r>
              <a:rPr lang="de-AT"/>
              <a:t>Health and safety at work regulations</a:t>
            </a:r>
          </a:p>
          <a:p>
            <a:r>
              <a:rPr lang="de-AT"/>
              <a:t>Employment rights (Employment Rights Charter)</a:t>
            </a:r>
          </a:p>
          <a:p>
            <a:r>
              <a:rPr lang="de-AT"/>
              <a:t>Gender equality policies</a:t>
            </a:r>
          </a:p>
          <a:p>
            <a:r>
              <a:rPr lang="de-AT"/>
              <a:t>Combat poverty and social inclusion</a:t>
            </a:r>
          </a:p>
          <a:p>
            <a:r>
              <a:rPr lang="de-AT"/>
              <a:t>Harmonisation of education systems (Bologna process)</a:t>
            </a:r>
          </a:p>
          <a:p>
            <a:r>
              <a:rPr lang="de-AT"/>
              <a:t>Student mobility (Erasmus)</a:t>
            </a:r>
          </a:p>
          <a:p>
            <a:r>
              <a:rPr lang="de-AT"/>
              <a:t>Structural funds, Cohesion fund</a:t>
            </a:r>
            <a:endParaRPr lang="en-GB"/>
          </a:p>
        </p:txBody>
      </p:sp>
    </p:spTree>
    <p:extLst>
      <p:ext uri="{BB962C8B-B14F-4D97-AF65-F5344CB8AC3E}">
        <p14:creationId xmlns:p14="http://schemas.microsoft.com/office/powerpoint/2010/main" val="3376735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A2EB-6923-4F4F-B8BC-523B205ED640}"/>
              </a:ext>
            </a:extLst>
          </p:cNvPr>
          <p:cNvSpPr>
            <a:spLocks noGrp="1"/>
          </p:cNvSpPr>
          <p:nvPr>
            <p:ph type="title"/>
          </p:nvPr>
        </p:nvSpPr>
        <p:spPr/>
        <p:txBody>
          <a:bodyPr/>
          <a:lstStyle/>
          <a:p>
            <a:r>
              <a:rPr lang="de-AT"/>
              <a:t>EU trends in welfare after enlargement to former communist countries</a:t>
            </a:r>
            <a:endParaRPr lang="en-GB"/>
          </a:p>
        </p:txBody>
      </p:sp>
      <p:sp>
        <p:nvSpPr>
          <p:cNvPr id="3" name="Content Placeholder 2">
            <a:extLst>
              <a:ext uri="{FF2B5EF4-FFF2-40B4-BE49-F238E27FC236}">
                <a16:creationId xmlns:a16="http://schemas.microsoft.com/office/drawing/2014/main" id="{AF932F2E-85DE-4641-A922-8F1C84ECE757}"/>
              </a:ext>
            </a:extLst>
          </p:cNvPr>
          <p:cNvSpPr>
            <a:spLocks noGrp="1"/>
          </p:cNvSpPr>
          <p:nvPr>
            <p:ph idx="1"/>
          </p:nvPr>
        </p:nvSpPr>
        <p:spPr/>
        <p:txBody>
          <a:bodyPr/>
          <a:lstStyle/>
          <a:p>
            <a:r>
              <a:rPr lang="de-AT"/>
              <a:t>Impact of EU social policies only through the „Open Method of Coordination“ (OM): implementation largely of the principle of subsidiarity</a:t>
            </a:r>
          </a:p>
          <a:p>
            <a:r>
              <a:rPr lang="de-AT"/>
              <a:t>Private industry enlisted in social assistance forms („Corporate Social Responsibility)“ instead of reliance on the state</a:t>
            </a:r>
          </a:p>
          <a:p>
            <a:r>
              <a:rPr lang="de-AT"/>
              <a:t>European Social Fund and other programmes give incentives to non-governmental welfare organisations to become active andmore  independent from the state</a:t>
            </a:r>
            <a:endParaRPr lang="en-GB"/>
          </a:p>
        </p:txBody>
      </p:sp>
    </p:spTree>
    <p:extLst>
      <p:ext uri="{BB962C8B-B14F-4D97-AF65-F5344CB8AC3E}">
        <p14:creationId xmlns:p14="http://schemas.microsoft.com/office/powerpoint/2010/main" val="175163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TotalTime>
  <Words>2137</Words>
  <Application>Microsoft Office PowerPoint</Application>
  <PresentationFormat>Widescreen</PresentationFormat>
  <Paragraphs>116</Paragraphs>
  <Slides>44</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0" baseType="lpstr">
      <vt:lpstr>Arial</vt:lpstr>
      <vt:lpstr>Calibri</vt:lpstr>
      <vt:lpstr>Calibri Light</vt:lpstr>
      <vt:lpstr>Minion-Regular</vt:lpstr>
      <vt:lpstr>Office Theme</vt:lpstr>
      <vt:lpstr>Document</vt:lpstr>
      <vt:lpstr>Social welfare systems in Europe (3)</vt:lpstr>
      <vt:lpstr>Decline of the Western post-WW2 Welfare State</vt:lpstr>
      <vt:lpstr>Neo-liberalism</vt:lpstr>
      <vt:lpstr>neo-liberalism</vt:lpstr>
      <vt:lpstr>From welfare state  to the “social investment state”</vt:lpstr>
      <vt:lpstr>Social policy patterns in some post-communist countries</vt:lpstr>
      <vt:lpstr>Effects of 1989 on post-communist welfare</vt:lpstr>
      <vt:lpstr>Impact of EU membership on CEE countries</vt:lpstr>
      <vt:lpstr>EU trends in welfare after enlargement to former communist countries</vt:lpstr>
      <vt:lpstr>Shared characteristics of  CEE member states of EU (Transition Economies) STANISŁAWA GOLINOWSKASource: Polish Sociological Review, 2009, No. 166 (2009), pp. 273-296</vt:lpstr>
      <vt:lpstr>Demographic challenges</vt:lpstr>
      <vt:lpstr>Life expectancy in Europe for those born 2017</vt:lpstr>
      <vt:lpstr>Percentage of population over 65</vt:lpstr>
      <vt:lpstr>% increase in &gt;65 population from 2006-2016</vt:lpstr>
      <vt:lpstr>Old age dependency ratio (65+/15-64)</vt:lpstr>
      <vt:lpstr>EU population age / sex</vt:lpstr>
      <vt:lpstr>Distribution of EU immigrant population by residence country, 2014, % </vt:lpstr>
      <vt:lpstr>PowerPoint Presentation</vt:lpstr>
      <vt:lpstr>Economic changes:</vt:lpstr>
      <vt:lpstr>Poverty gap according to OECD 2015</vt:lpstr>
      <vt:lpstr>Poverty 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Legislation producing different care regimes:</vt:lpstr>
      <vt:lpstr>PowerPoint Presentation</vt:lpstr>
      <vt:lpstr>PowerPoint Presentation</vt:lpstr>
      <vt:lpstr>PowerPoint Presentation</vt:lpstr>
      <vt:lpstr>PowerPoint Presentation</vt:lpstr>
      <vt:lpstr>PowerPoint Presentation</vt:lpstr>
      <vt:lpstr>PowerPoint Presentation</vt:lpstr>
      <vt:lpstr>Dependence on foreign workforce</vt:lpstr>
      <vt:lpstr>Is there still such a thing as the‘European social model’? Bilbao‐Ubillos, Javier. "" International Journal of Social Welfare 25, no. 2 (2016): 110-25</vt:lpstr>
      <vt:lpstr>(cont.d) – CEE countries cannot fully adopt welfare levels and models of other EU countries</vt:lpstr>
      <vt:lpstr>The Social Divide and the Populist Vote.  A Challenge for the Welfare State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welfare systems in Europe</dc:title>
  <dc:creator>Lorenz A. Walter</dc:creator>
  <cp:lastModifiedBy>Lorenz A. Walter</cp:lastModifiedBy>
  <cp:revision>114</cp:revision>
  <dcterms:created xsi:type="dcterms:W3CDTF">2018-02-13T09:45:55Z</dcterms:created>
  <dcterms:modified xsi:type="dcterms:W3CDTF">2022-02-14T13:49:23Z</dcterms:modified>
</cp:coreProperties>
</file>