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emf" ContentType="image/x-emf"/>
  <Default Extension="docx" ContentType="application/vnd.openxmlformats-officedocument.wordprocessingml.document"/>
  <Default Extension="png" ContentType="image/png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211.xml" ContentType="application/vnd.openxmlformats-officedocument.presentationml.slide+xml"/>
  <Override PartName="/ppt/slideLayouts/slideLayout211.xml" ContentType="application/vnd.openxmlformats-officedocument.presentationml.slideLayout+xml"/>
  <Override PartName="/ppt/slideMasters/slideMaster111.xml" ContentType="application/vnd.openxmlformats-officedocument.presentationml.slideMaster+xml"/>
  <Override PartName="/ppt/slideLayouts/slideLayout822.xml" ContentType="application/vnd.openxmlformats-officedocument.presentationml.slideLayout+xml"/>
  <Override PartName="/ppt/slideLayouts/slideLayout333.xml" ContentType="application/vnd.openxmlformats-officedocument.presentationml.slideLayout+xml"/>
  <Override PartName="/ppt/slideLayouts/slideLayout744.xml" ContentType="application/vnd.openxmlformats-officedocument.presentationml.slideLayout+xml"/>
  <Override PartName="/ppt/theme/theme111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666.xml" ContentType="application/vnd.openxmlformats-officedocument.presentationml.slideLayout+xml"/>
  <Override PartName="/ppt/slideLayouts/slideLayout1177.xml" ContentType="application/vnd.openxmlformats-officedocument.presentationml.slideLayout+xml"/>
  <Override PartName="/ppt/slideLayouts/slideLayout588.xml" ContentType="application/vnd.openxmlformats-officedocument.presentationml.slideLayout+xml"/>
  <Override PartName="/ppt/slideLayouts/slideLayout1099.xml" ContentType="application/vnd.openxmlformats-officedocument.presentationml.slideLayout+xml"/>
  <Override PartName="/ppt/slideLayouts/slideLayout41010.xml" ContentType="application/vnd.openxmlformats-officedocument.presentationml.slideLayout+xml"/>
  <Override PartName="/ppt/slideLayouts/slideLayout91111.xml" ContentType="application/vnd.openxmlformats-officedocument.presentationml.slideLayout+xml"/>
  <Override PartName="/ppt/slides/slide1722.xml" ContentType="application/vnd.openxmlformats-officedocument.presentationml.slide+xml"/>
  <Override PartName="/ppt/slides/slide2533.xml" ContentType="application/vnd.openxmlformats-officedocument.presentationml.slide+xml"/>
  <Override PartName="/ppt/diagrams/layout411.xml" ContentType="application/vnd.openxmlformats-officedocument.drawingml.diagramLayout+xml"/>
  <Override PartName="/ppt/diagrams/data411.xml" ContentType="application/vnd.openxmlformats-officedocument.drawingml.diagramData+xml"/>
  <Override PartName="/ppt/diagrams/drawing4.xml" ContentType="application/vnd.ms-office.drawingml.diagramDrawing+xml"/>
  <Override PartName="/ppt/diagrams/colors411.xml" ContentType="application/vnd.openxmlformats-officedocument.drawingml.diagramColors+xml"/>
  <Override PartName="/ppt/diagrams/quickStyle411.xml" ContentType="application/vnd.openxmlformats-officedocument.drawingml.diagramStyle+xml"/>
  <Override PartName="/ppt/slides/slide2044.xml" ContentType="application/vnd.openxmlformats-officedocument.presentationml.slide+xml"/>
  <Override PartName="/ppt/viewProps.xml" ContentType="application/vnd.openxmlformats-officedocument.presentationml.viewProps+xml"/>
  <Override PartName="/ppt/slides/slide655.xml" ContentType="application/vnd.openxmlformats-officedocument.presentationml.slide+xml"/>
  <Override PartName="/ppt/slides/slide1166.xml" ContentType="application/vnd.openxmlformats-officedocument.presentationml.slide+xml"/>
  <Override PartName="/ppt/slides/slide1677.xml" ContentType="application/vnd.openxmlformats-officedocument.presentationml.slide+xml"/>
  <Override PartName="/ppt/slides/slide2488.xml" ContentType="application/vnd.openxmlformats-officedocument.presentationml.slide+xml"/>
  <Override PartName="/ppt/diagrams/layout322.xml" ContentType="application/vnd.openxmlformats-officedocument.drawingml.diagramLayout+xml"/>
  <Override PartName="/ppt/diagrams/data322.xml" ContentType="application/vnd.openxmlformats-officedocument.drawingml.diagramData+xml"/>
  <Override PartName="/ppt/diagrams/drawing322.xml" ContentType="application/vnd.ms-office.drawingml.diagramDrawing+xml"/>
  <Override PartName="/ppt/diagrams/colors322.xml" ContentType="application/vnd.openxmlformats-officedocument.drawingml.diagramColors+xml"/>
  <Override PartName="/ppt/diagrams/quickStyle322.xml" ContentType="application/vnd.openxmlformats-officedocument.drawingml.diagramStyle+xml"/>
  <Override PartName="/ppt/presProps.xml" ContentType="application/vnd.openxmlformats-officedocument.presentationml.presProps+xml"/>
  <Override PartName="/ppt/slides/slide199.xml" ContentType="application/vnd.openxmlformats-officedocument.presentationml.slide+xml"/>
  <Override PartName="/ppt/slides/slide151010.xml" ContentType="application/vnd.openxmlformats-officedocument.presentationml.slide+xml"/>
  <Override PartName="/ppt/slides/slide191111.xml" ContentType="application/vnd.openxmlformats-officedocument.presentationml.slide+xml"/>
  <Override PartName="/ppt/slides/slide281212.xml" ContentType="application/vnd.openxmlformats-officedocument.presentationml.slide+xml"/>
  <Override PartName="/ppt/slides/slide51313.xml" ContentType="application/vnd.openxmlformats-officedocument.presentationml.slide+xml"/>
  <Override PartName="/ppt/slides/slide101414.xml" ContentType="application/vnd.openxmlformats-officedocument.presentationml.slide+xml"/>
  <Override PartName="/ppt/slides/slide231515.xml" ContentType="application/vnd.openxmlformats-officedocument.presentationml.slide+xml"/>
  <Override PartName="/ppt/diagrams/layout233.xml" ContentType="application/vnd.openxmlformats-officedocument.drawingml.diagramLayout+xml"/>
  <Override PartName="/ppt/diagrams/data233.xml" ContentType="application/vnd.openxmlformats-officedocument.drawingml.diagramData+xml"/>
  <Override PartName="/ppt/diagrams/drawing233.xml" ContentType="application/vnd.ms-office.drawingml.diagramDrawing+xml"/>
  <Override PartName="/ppt/diagrams/colors233.xml" ContentType="application/vnd.openxmlformats-officedocument.drawingml.diagramColors+xml"/>
  <Override PartName="/ppt/diagrams/quickStyle233.xml" ContentType="application/vnd.openxmlformats-officedocument.drawingml.diagramStyle+xml"/>
  <Override PartName="/ppt/notesMasters/notesMaster111.xml" ContentType="application/vnd.openxmlformats-officedocument.presentationml.notesMaster+xml"/>
  <Override PartName="/ppt/theme/theme222.xml" ContentType="application/vnd.openxmlformats-officedocument.theme+xml"/>
  <Override PartName="/ppt/changesInfos/changesInfo1.xml" ContentType="application/vnd.ms-powerpoint.changesinfo+xml"/>
  <Override PartName="/ppt/slides/slide41616.xml" ContentType="application/vnd.openxmlformats-officedocument.presentationml.slide+xml"/>
  <Override PartName="/ppt/slides/slide141717.xml" ContentType="application/vnd.openxmlformats-officedocument.presentationml.slide+xml"/>
  <Override PartName="/ppt/slides/slide221818.xml" ContentType="application/vnd.openxmlformats-officedocument.presentationml.slide+xml"/>
  <Override PartName="/ppt/diagrams/layout144.xml" ContentType="application/vnd.openxmlformats-officedocument.drawingml.diagramLayout+xml"/>
  <Override PartName="/ppt/diagrams/data144.xml" ContentType="application/vnd.openxmlformats-officedocument.drawingml.diagramData+xml"/>
  <Override PartName="/ppt/diagrams/drawing144.xml" ContentType="application/vnd.ms-office.drawingml.diagramDrawing+xml"/>
  <Override PartName="/ppt/diagrams/colors144.xml" ContentType="application/vnd.openxmlformats-officedocument.drawingml.diagramColors+xml"/>
  <Override PartName="/ppt/diagrams/quickStyle144.xml" ContentType="application/vnd.openxmlformats-officedocument.drawingml.diagramStyle+xml"/>
  <Override PartName="/ppt/slides/slide271919.xml" ContentType="application/vnd.openxmlformats-officedocument.presentationml.slide+xml"/>
  <Override PartName="/ppt/tableStyles.xml" ContentType="application/vnd.openxmlformats-officedocument.presentationml.tableStyles+xml"/>
  <Override PartName="/ppt/slides/slide92020.xml" ContentType="application/vnd.openxmlformats-officedocument.presentationml.slide+xml"/>
  <Override PartName="/ppt/slides/slide182121.xml" ContentType="application/vnd.openxmlformats-officedocument.presentationml.slide+xml"/>
  <Override PartName="/ppt/slides/slide302222.xml" ContentType="application/vnd.openxmlformats-officedocument.presentationml.slide+xml"/>
  <Override PartName="/ppt/slides/slide32323.xml" ContentType="application/vnd.openxmlformats-officedocument.presentationml.slide+xml"/>
  <Override PartName="/ppt/slides/slide82424.xml" ContentType="application/vnd.openxmlformats-officedocument.presentationml.slide+xml"/>
  <Override PartName="/ppt/slides/slide132525.xml" ContentType="application/vnd.openxmlformats-officedocument.presentationml.slide+xml"/>
  <Override PartName="/ppt/slides/slide212626.xml" ContentType="application/vnd.openxmlformats-officedocument.presentationml.slide+xml"/>
  <Override PartName="/ppt/slides/slide262727.xml" ContentType="application/vnd.openxmlformats-officedocument.presentationml.slide+xml"/>
  <Override PartName="/ppt/slides/slide292828.xml" ContentType="application/vnd.openxmlformats-officedocument.presentationml.slide+xml"/>
  <Override PartName="/ppt/slides/slide72929.xml" ContentType="application/vnd.openxmlformats-officedocument.presentationml.slide+xml"/>
  <Override PartName="/ppt/slides/slide23030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31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441" r:id="R7c51c993c2e14c40" DeepLBanner=""/>
    <p:sldId id="256" r:id="rId2"/>
    <p:sldId id="394" r:id="rId3"/>
    <p:sldId id="379" r:id="rId4"/>
    <p:sldId id="380" r:id="rId5"/>
    <p:sldId id="395" r:id="rId6"/>
    <p:sldId id="274" r:id="rId7"/>
    <p:sldId id="417" r:id="rId8"/>
    <p:sldId id="418" r:id="rId9"/>
    <p:sldId id="415" r:id="rId10"/>
    <p:sldId id="419" r:id="rId11"/>
    <p:sldId id="257" r:id="rId12"/>
    <p:sldId id="317" r:id="rId13"/>
    <p:sldId id="396" r:id="rId14"/>
    <p:sldId id="397" r:id="rId15"/>
    <p:sldId id="398" r:id="rId16"/>
    <p:sldId id="399" r:id="rId17"/>
    <p:sldId id="400" r:id="rId18"/>
    <p:sldId id="401" r:id="rId19"/>
    <p:sldId id="327" r:id="rId20"/>
    <p:sldId id="333" r:id="rId21"/>
    <p:sldId id="328" r:id="rId22"/>
    <p:sldId id="334" r:id="rId23"/>
    <p:sldId id="335" r:id="rId24"/>
    <p:sldId id="336" r:id="rId25"/>
    <p:sldId id="337" r:id="rId26"/>
    <p:sldId id="303" r:id="rId27"/>
    <p:sldId id="420" r:id="rId28"/>
    <p:sldId id="421" r:id="rId29"/>
    <p:sldId id="426" r:id="rId30"/>
    <p:sldId id="44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Lc289m98e2nu1rZwxn8RQ==" hashData="jl31I+FZfeL3Da0RWjDsWJ2KAcjcNQYNNNRC5PJm8VIGc75Z01xRsS7AMK0y6Q/BGsMylPB72fPI5Y8B5FFi7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89" autoAdjust="0"/>
    <p:restoredTop sz="94681"/>
  </p:normalViewPr>
  <p:slideViewPr>
    <p:cSldViewPr snapToGrid="0" snapToObjects="1">
      <p:cViewPr varScale="1">
        <p:scale>
          <a:sx n="47" d="100"/>
          <a:sy n="47" d="100"/>
        </p:scale>
        <p:origin x="80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1211.xml" Id="rId13" /><Relationship Type="http://schemas.openxmlformats.org/officeDocument/2006/relationships/slide" Target="/ppt/slides/slide1722.xml" Id="rId18" /><Relationship Type="http://schemas.openxmlformats.org/officeDocument/2006/relationships/slide" Target="/ppt/slides/slide2533.xml" Id="rId26" /><Relationship Type="http://schemas.openxmlformats.org/officeDocument/2006/relationships/slide" Target="/ppt/slides/slide2044.xml" Id="rId21" /><Relationship Type="http://schemas.openxmlformats.org/officeDocument/2006/relationships/viewProps" Target="/ppt/viewProps.xml" Id="rId34" /><Relationship Type="http://schemas.openxmlformats.org/officeDocument/2006/relationships/slide" Target="/ppt/slides/slide655.xml" Id="rId7" /><Relationship Type="http://schemas.openxmlformats.org/officeDocument/2006/relationships/slide" Target="/ppt/slides/slide1166.xml" Id="rId12" /><Relationship Type="http://schemas.openxmlformats.org/officeDocument/2006/relationships/slide" Target="/ppt/slides/slide1677.xml" Id="rId17" /><Relationship Type="http://schemas.openxmlformats.org/officeDocument/2006/relationships/slide" Target="/ppt/slides/slide2488.xml" Id="rId25" /><Relationship Type="http://schemas.openxmlformats.org/officeDocument/2006/relationships/presProps" Target="/ppt/presProps.xml" Id="rId33" /><Relationship Type="http://schemas.openxmlformats.org/officeDocument/2006/relationships/slide" Target="/ppt/slides/slide199.xml" Id="rId2" /><Relationship Type="http://schemas.openxmlformats.org/officeDocument/2006/relationships/slide" Target="/ppt/slides/slide151010.xml" Id="rId16" /><Relationship Type="http://schemas.openxmlformats.org/officeDocument/2006/relationships/slide" Target="/ppt/slides/slide191111.xml" Id="rId20" /><Relationship Type="http://schemas.openxmlformats.org/officeDocument/2006/relationships/slide" Target="/ppt/slides/slide281212.xml" Id="rId29" /><Relationship Type="http://schemas.openxmlformats.org/officeDocument/2006/relationships/slideMaster" Target="/ppt/slideMasters/slideMaster111.xml" Id="rId1" /><Relationship Type="http://schemas.openxmlformats.org/officeDocument/2006/relationships/slide" Target="/ppt/slides/slide51313.xml" Id="rId6" /><Relationship Type="http://schemas.openxmlformats.org/officeDocument/2006/relationships/slide" Target="/ppt/slides/slide101414.xml" Id="rId11" /><Relationship Type="http://schemas.openxmlformats.org/officeDocument/2006/relationships/slide" Target="/ppt/slides/slide231515.xml" Id="rId24" /><Relationship Type="http://schemas.openxmlformats.org/officeDocument/2006/relationships/notesMaster" Target="/ppt/notesMasters/notesMaster111.xml" Id="rId32" /><Relationship Type="http://schemas.microsoft.com/office/2016/11/relationships/changesInfo" Target="/ppt/changesInfos/changesInfo1.xml" Id="rId37" /><Relationship Type="http://schemas.openxmlformats.org/officeDocument/2006/relationships/slide" Target="/ppt/slides/slide41616.xml" Id="rId5" /><Relationship Type="http://schemas.openxmlformats.org/officeDocument/2006/relationships/slide" Target="/ppt/slides/slide141717.xml" Id="rId15" /><Relationship Type="http://schemas.openxmlformats.org/officeDocument/2006/relationships/slide" Target="/ppt/slides/slide221818.xml" Id="rId23" /><Relationship Type="http://schemas.openxmlformats.org/officeDocument/2006/relationships/slide" Target="/ppt/slides/slide271919.xml" Id="rId28" /><Relationship Type="http://schemas.openxmlformats.org/officeDocument/2006/relationships/tableStyles" Target="/ppt/tableStyles.xml" Id="rId36" /><Relationship Type="http://schemas.openxmlformats.org/officeDocument/2006/relationships/slide" Target="/ppt/slides/slide92020.xml" Id="rId10" /><Relationship Type="http://schemas.openxmlformats.org/officeDocument/2006/relationships/slide" Target="/ppt/slides/slide182121.xml" Id="rId19" /><Relationship Type="http://schemas.openxmlformats.org/officeDocument/2006/relationships/slide" Target="/ppt/slides/slide302222.xml" Id="rId31" /><Relationship Type="http://schemas.openxmlformats.org/officeDocument/2006/relationships/slide" Target="/ppt/slides/slide32323.xml" Id="rId4" /><Relationship Type="http://schemas.openxmlformats.org/officeDocument/2006/relationships/slide" Target="/ppt/slides/slide82424.xml" Id="rId9" /><Relationship Type="http://schemas.openxmlformats.org/officeDocument/2006/relationships/slide" Target="/ppt/slides/slide132525.xml" Id="rId14" /><Relationship Type="http://schemas.openxmlformats.org/officeDocument/2006/relationships/slide" Target="/ppt/slides/slide212626.xml" Id="rId22" /><Relationship Type="http://schemas.openxmlformats.org/officeDocument/2006/relationships/slide" Target="/ppt/slides/slide262727.xml" Id="rId27" /><Relationship Type="http://schemas.openxmlformats.org/officeDocument/2006/relationships/slide" Target="/ppt/slides/slide292828.xml" Id="rId30" /><Relationship Type="http://schemas.openxmlformats.org/officeDocument/2006/relationships/theme" Target="/ppt/theme/theme111.xml" Id="rId35" /><Relationship Type="http://schemas.openxmlformats.org/officeDocument/2006/relationships/slide" Target="/ppt/slides/slide72929.xml" Id="rId8" /><Relationship Type="http://schemas.openxmlformats.org/officeDocument/2006/relationships/slide" Target="/ppt/slides/slide23030.xml" Id="rId3" /><Relationship Type="http://schemas.openxmlformats.org/officeDocument/2006/relationships/slide" Target="/ppt/slides/slide31.xml" Id="R7c51c993c2e14c40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 A. Walter" userId="f0b34736-958b-40d0-b05e-67362fccc785" providerId="ADAL" clId="{AA8B1206-E3C8-4782-9C8C-B4D9E62C5697}"/>
    <pc:docChg chg="delSld">
      <pc:chgData name="Lorenz A. Walter" userId="f0b34736-958b-40d0-b05e-67362fccc785" providerId="ADAL" clId="{AA8B1206-E3C8-4782-9C8C-B4D9E62C5697}" dt="2022-02-14T13:52:13.902" v="13" actId="47"/>
      <pc:docMkLst>
        <pc:docMk/>
      </pc:docMkLst>
      <pc:sldChg chg="del">
        <pc:chgData name="Lorenz A. Walter" userId="f0b34736-958b-40d0-b05e-67362fccc785" providerId="ADAL" clId="{AA8B1206-E3C8-4782-9C8C-B4D9E62C5697}" dt="2022-02-14T13:51:59.582" v="0" actId="47"/>
        <pc:sldMkLst>
          <pc:docMk/>
          <pc:sldMk cId="1468071303" sldId="258"/>
        </pc:sldMkLst>
      </pc:sldChg>
      <pc:sldChg chg="del">
        <pc:chgData name="Lorenz A. Walter" userId="f0b34736-958b-40d0-b05e-67362fccc785" providerId="ADAL" clId="{AA8B1206-E3C8-4782-9C8C-B4D9E62C5697}" dt="2022-02-14T13:52:00.616" v="1" actId="47"/>
        <pc:sldMkLst>
          <pc:docMk/>
          <pc:sldMk cId="71030203" sldId="260"/>
        </pc:sldMkLst>
      </pc:sldChg>
      <pc:sldChg chg="del">
        <pc:chgData name="Lorenz A. Walter" userId="f0b34736-958b-40d0-b05e-67362fccc785" providerId="ADAL" clId="{AA8B1206-E3C8-4782-9C8C-B4D9E62C5697}" dt="2022-02-14T13:52:01.549" v="2" actId="47"/>
        <pc:sldMkLst>
          <pc:docMk/>
          <pc:sldMk cId="1951197736" sldId="261"/>
        </pc:sldMkLst>
      </pc:sldChg>
      <pc:sldChg chg="del">
        <pc:chgData name="Lorenz A. Walter" userId="f0b34736-958b-40d0-b05e-67362fccc785" providerId="ADAL" clId="{AA8B1206-E3C8-4782-9C8C-B4D9E62C5697}" dt="2022-02-14T13:52:02.191" v="3" actId="47"/>
        <pc:sldMkLst>
          <pc:docMk/>
          <pc:sldMk cId="1705059262" sldId="262"/>
        </pc:sldMkLst>
      </pc:sldChg>
      <pc:sldChg chg="del">
        <pc:chgData name="Lorenz A. Walter" userId="f0b34736-958b-40d0-b05e-67362fccc785" providerId="ADAL" clId="{AA8B1206-E3C8-4782-9C8C-B4D9E62C5697}" dt="2022-02-14T13:52:02.745" v="4" actId="47"/>
        <pc:sldMkLst>
          <pc:docMk/>
          <pc:sldMk cId="909230866" sldId="263"/>
        </pc:sldMkLst>
      </pc:sldChg>
      <pc:sldChg chg="del">
        <pc:chgData name="Lorenz A. Walter" userId="f0b34736-958b-40d0-b05e-67362fccc785" providerId="ADAL" clId="{AA8B1206-E3C8-4782-9C8C-B4D9E62C5697}" dt="2022-02-14T13:52:13.902" v="13" actId="47"/>
        <pc:sldMkLst>
          <pc:docMk/>
          <pc:sldMk cId="1056139045" sldId="265"/>
        </pc:sldMkLst>
      </pc:sldChg>
      <pc:sldChg chg="del">
        <pc:chgData name="Lorenz A. Walter" userId="f0b34736-958b-40d0-b05e-67362fccc785" providerId="ADAL" clId="{AA8B1206-E3C8-4782-9C8C-B4D9E62C5697}" dt="2022-02-14T13:52:11.661" v="12" actId="47"/>
        <pc:sldMkLst>
          <pc:docMk/>
          <pc:sldMk cId="1576586860" sldId="266"/>
        </pc:sldMkLst>
      </pc:sldChg>
      <pc:sldChg chg="del">
        <pc:chgData name="Lorenz A. Walter" userId="f0b34736-958b-40d0-b05e-67362fccc785" providerId="ADAL" clId="{AA8B1206-E3C8-4782-9C8C-B4D9E62C5697}" dt="2022-02-14T13:52:04.526" v="6" actId="47"/>
        <pc:sldMkLst>
          <pc:docMk/>
          <pc:sldMk cId="1039378342" sldId="314"/>
        </pc:sldMkLst>
      </pc:sldChg>
      <pc:sldChg chg="del">
        <pc:chgData name="Lorenz A. Walter" userId="f0b34736-958b-40d0-b05e-67362fccc785" providerId="ADAL" clId="{AA8B1206-E3C8-4782-9C8C-B4D9E62C5697}" dt="2022-02-14T13:52:03.401" v="5" actId="47"/>
        <pc:sldMkLst>
          <pc:docMk/>
          <pc:sldMk cId="203946310" sldId="315"/>
        </pc:sldMkLst>
      </pc:sldChg>
      <pc:sldChg chg="del">
        <pc:chgData name="Lorenz A. Walter" userId="f0b34736-958b-40d0-b05e-67362fccc785" providerId="ADAL" clId="{AA8B1206-E3C8-4782-9C8C-B4D9E62C5697}" dt="2022-02-14T13:52:08.148" v="7" actId="47"/>
        <pc:sldMkLst>
          <pc:docMk/>
          <pc:sldMk cId="3062380560" sldId="318"/>
        </pc:sldMkLst>
      </pc:sldChg>
      <pc:sldChg chg="del">
        <pc:chgData name="Lorenz A. Walter" userId="f0b34736-958b-40d0-b05e-67362fccc785" providerId="ADAL" clId="{AA8B1206-E3C8-4782-9C8C-B4D9E62C5697}" dt="2022-02-14T13:52:09.071" v="8" actId="47"/>
        <pc:sldMkLst>
          <pc:docMk/>
          <pc:sldMk cId="1857617851" sldId="319"/>
        </pc:sldMkLst>
      </pc:sldChg>
      <pc:sldChg chg="del">
        <pc:chgData name="Lorenz A. Walter" userId="f0b34736-958b-40d0-b05e-67362fccc785" providerId="ADAL" clId="{AA8B1206-E3C8-4782-9C8C-B4D9E62C5697}" dt="2022-02-14T13:52:09.659" v="9" actId="47"/>
        <pc:sldMkLst>
          <pc:docMk/>
          <pc:sldMk cId="1513315365" sldId="320"/>
        </pc:sldMkLst>
      </pc:sldChg>
      <pc:sldChg chg="del">
        <pc:chgData name="Lorenz A. Walter" userId="f0b34736-958b-40d0-b05e-67362fccc785" providerId="ADAL" clId="{AA8B1206-E3C8-4782-9C8C-B4D9E62C5697}" dt="2022-02-14T13:52:10.332" v="10" actId="47"/>
        <pc:sldMkLst>
          <pc:docMk/>
          <pc:sldMk cId="1428402398" sldId="441"/>
        </pc:sldMkLst>
      </pc:sldChg>
      <pc:sldChg chg="del">
        <pc:chgData name="Lorenz A. Walter" userId="f0b34736-958b-40d0-b05e-67362fccc785" providerId="ADAL" clId="{AA8B1206-E3C8-4782-9C8C-B4D9E62C5697}" dt="2022-02-14T13:52:10.958" v="11" actId="47"/>
        <pc:sldMkLst>
          <pc:docMk/>
          <pc:sldMk cId="808312784" sldId="442"/>
        </pc:sldMkLst>
      </pc:sldChg>
    </pc:docChg>
  </pc:docChgLst>
</pc:chgInfo>
</file>

<file path=ppt/diagrams/colors1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44.xml><?xml version="1.0" encoding="utf-8"?>
<dgm:dataModel xmlns:dsp="http://schemas.microsoft.com/office/drawing/2008/diagram" xmlns:dgm="http://schemas.openxmlformats.org/drawingml/2006/diagram" xmlns:a="http://schemas.openxmlformats.org/drawingml/2006/main">
  <dgm:ptLst>
    <dgm:pt modelId="{4A238BDE-7B2A-1445-AF50-A412B995816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E9F77B0-90E0-D74E-9493-5EECD14BAC9E}">
      <dgm:prSet phldrT="[Text]" custT="1"/>
      <dgm:spPr/>
      <dgm:t>
        <a:bodyPr/>
        <a:lstStyle/>
        <a:p>
          <a:r>
            <a:rPr lang="en-GB" sz="2400" b="1" dirty="0"/>
            <a:t>demografie (</a:t>
          </a:r>
          <a:r>
            <a:rPr lang="en-GB" sz="1900" dirty="0"/>
            <a:t>střední délka života, pokles porodnosti, migrace).</a:t>
          </a:r>
        </a:p>
      </dgm:t>
    </dgm:pt>
    <dgm:pt modelId="{1465D5BB-6E00-544A-AA5B-390AAC6B8905}" type="parTrans" cxnId="{55BCB868-1D4D-454C-BF76-8B124AD4FFBD}">
      <dgm:prSet/>
      <dgm:spPr/>
      <dgm:t>
        <a:bodyPr/>
        <a:lstStyle/>
        <a:p>
          <a:endParaRPr lang="en-GB"/>
        </a:p>
      </dgm:t>
    </dgm:pt>
    <dgm:pt modelId="{99FF2D99-C9BC-5E43-8B13-45154E375663}" type="sibTrans" cxnId="{55BCB868-1D4D-454C-BF76-8B124AD4FFB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B3D8DE2B-7A47-5141-ACE7-6B89032159D4}">
      <dgm:prSet phldrT="[Text]"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92000">
              <a:schemeClr val="bg1">
                <a:lumMod val="0"/>
                <a:lumOff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9000000" scaled="0"/>
        </a:gradFill>
      </dgm:spPr>
      <dgm:t>
        <a:bodyPr/>
        <a:lstStyle/>
        <a:p>
          <a:r>
            <a:rPr lang="en-GB" sz="2800" b="1" dirty="0"/>
            <a:t>ekonomická globalizace </a:t>
          </a:r>
          <a:r>
            <a:rPr lang="en-GB" sz="1700" dirty="0"/>
            <a:t>(konkurence, nejisté smlouvy, snížení počtu pracovních sil).</a:t>
          </a:r>
        </a:p>
      </dgm:t>
    </dgm:pt>
    <dgm:pt modelId="{CBB71273-AF61-234B-AE1B-EC3F2FEBB01A}" type="parTrans" cxnId="{50B46C77-BBB0-044A-960B-98E64D931607}">
      <dgm:prSet/>
      <dgm:spPr/>
      <dgm:t>
        <a:bodyPr/>
        <a:lstStyle/>
        <a:p>
          <a:endParaRPr lang="en-GB"/>
        </a:p>
      </dgm:t>
    </dgm:pt>
    <dgm:pt modelId="{3DC27CB0-2EAD-FB42-9EBB-19616F2B6FC6}" type="sibTrans" cxnId="{50B46C77-BBB0-044A-960B-98E64D931607}">
      <dgm:prSet/>
      <dgm:spPr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satMod val="103000"/>
                <a:lumMod val="102000"/>
                <a:tint val="94000"/>
                <a:alpha val="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endParaRPr lang="en-GB"/>
        </a:p>
      </dgm:t>
    </dgm:pt>
    <dgm:pt modelId="{B3E75C00-485B-C249-8E46-B8095C3E0EF6}">
      <dgm:prSet phldrT="[Text]" custT="1"/>
      <dgm:spPr>
        <a:gradFill rotWithShape="0">
          <a:gsLst>
            <a:gs pos="0">
              <a:schemeClr val="accent1">
                <a:hueOff val="0"/>
                <a:satOff val="0"/>
                <a:alphaOff val="0"/>
                <a:satMod val="103000"/>
                <a:tint val="94000"/>
                <a:lumMod val="2000"/>
                <a:lumOff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GB" sz="2400" b="1" dirty="0"/>
            <a:t>politika liberalizace </a:t>
          </a:r>
          <a:r>
            <a:rPr lang="en-GB" sz="1900" dirty="0"/>
            <a:t>(snižování výdajů, řízení a privatizace).  </a:t>
          </a:r>
        </a:p>
      </dgm:t>
    </dgm:pt>
    <dgm:pt modelId="{5D6988FA-D62C-EE4B-8D0F-63EEA58C654F}" type="parTrans" cxnId="{A87F1C11-94A0-4046-B10D-BB2BCBC726FB}">
      <dgm:prSet/>
      <dgm:spPr/>
      <dgm:t>
        <a:bodyPr/>
        <a:lstStyle/>
        <a:p>
          <a:endParaRPr lang="en-GB"/>
        </a:p>
      </dgm:t>
    </dgm:pt>
    <dgm:pt modelId="{165E98BB-7551-A148-BF5B-A2A0AAEEA9D8}" type="sibTrans" cxnId="{A87F1C11-94A0-4046-B10D-BB2BCBC726FB}">
      <dgm:prSet/>
      <dgm:spPr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satMod val="103000"/>
                <a:lumMod val="102000"/>
                <a:tint val="94000"/>
                <a:alpha val="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endParaRPr lang="en-GB"/>
        </a:p>
      </dgm:t>
    </dgm:pt>
    <dgm:pt modelId="{5FF447AA-1296-5244-987B-CCB793FABB14}" type="pres">
      <dgm:prSet presAssocID="{4A238BDE-7B2A-1445-AF50-A412B9958168}" presName="cycle" presStyleCnt="0">
        <dgm:presLayoutVars>
          <dgm:dir/>
          <dgm:resizeHandles val="exact"/>
        </dgm:presLayoutVars>
      </dgm:prSet>
      <dgm:spPr/>
    </dgm:pt>
    <dgm:pt modelId="{0A1DF1F6-764F-E840-BF4B-671A1762BB66}" type="pres">
      <dgm:prSet presAssocID="{9E9F77B0-90E0-D74E-9493-5EECD14BAC9E}" presName="node" presStyleLbl="node1" presStyleIdx="0" presStyleCnt="3">
        <dgm:presLayoutVars>
          <dgm:bulletEnabled val="1"/>
        </dgm:presLayoutVars>
      </dgm:prSet>
      <dgm:spPr/>
    </dgm:pt>
    <dgm:pt modelId="{05CE0C15-8C12-8C49-8469-5F7D6E9537CE}" type="pres">
      <dgm:prSet presAssocID="{99FF2D99-C9BC-5E43-8B13-45154E375663}" presName="sibTrans" presStyleLbl="sibTrans2D1" presStyleIdx="0" presStyleCnt="3"/>
      <dgm:spPr/>
    </dgm:pt>
    <dgm:pt modelId="{D178A439-8A14-EC41-A335-A6E013203B02}" type="pres">
      <dgm:prSet presAssocID="{99FF2D99-C9BC-5E43-8B13-45154E375663}" presName="connectorText" presStyleLbl="sibTrans2D1" presStyleIdx="0" presStyleCnt="3"/>
      <dgm:spPr/>
    </dgm:pt>
    <dgm:pt modelId="{C1AB54FF-5367-6E40-B19E-8DCDE9351023}" type="pres">
      <dgm:prSet presAssocID="{B3D8DE2B-7A47-5141-ACE7-6B89032159D4}" presName="node" presStyleLbl="node1" presStyleIdx="1" presStyleCnt="3" custScaleX="109809">
        <dgm:presLayoutVars>
          <dgm:bulletEnabled val="1"/>
        </dgm:presLayoutVars>
      </dgm:prSet>
      <dgm:spPr/>
    </dgm:pt>
    <dgm:pt modelId="{194976ED-CB25-DC45-B071-5E5146E625C7}" type="pres">
      <dgm:prSet presAssocID="{3DC27CB0-2EAD-FB42-9EBB-19616F2B6FC6}" presName="sibTrans" presStyleLbl="sibTrans2D1" presStyleIdx="1" presStyleCnt="3"/>
      <dgm:spPr/>
    </dgm:pt>
    <dgm:pt modelId="{271162E6-7826-204E-BC12-C348FDD16FA2}" type="pres">
      <dgm:prSet presAssocID="{3DC27CB0-2EAD-FB42-9EBB-19616F2B6FC6}" presName="connectorText" presStyleLbl="sibTrans2D1" presStyleIdx="1" presStyleCnt="3"/>
      <dgm:spPr/>
    </dgm:pt>
    <dgm:pt modelId="{F4136C81-266C-2B4C-BB77-3E9B2E966567}" type="pres">
      <dgm:prSet presAssocID="{B3E75C00-485B-C249-8E46-B8095C3E0EF6}" presName="node" presStyleLbl="node1" presStyleIdx="2" presStyleCnt="3">
        <dgm:presLayoutVars>
          <dgm:bulletEnabled val="1"/>
        </dgm:presLayoutVars>
      </dgm:prSet>
      <dgm:spPr/>
    </dgm:pt>
    <dgm:pt modelId="{48996823-9401-204D-A70C-5965B243357F}" type="pres">
      <dgm:prSet presAssocID="{165E98BB-7551-A148-BF5B-A2A0AAEEA9D8}" presName="sibTrans" presStyleLbl="sibTrans2D1" presStyleIdx="2" presStyleCnt="3"/>
      <dgm:spPr/>
    </dgm:pt>
    <dgm:pt modelId="{21069437-3C0A-0547-8A28-1C5D794379C4}" type="pres">
      <dgm:prSet presAssocID="{165E98BB-7551-A148-BF5B-A2A0AAEEA9D8}" presName="connectorText" presStyleLbl="sibTrans2D1" presStyleIdx="2" presStyleCnt="3"/>
      <dgm:spPr/>
    </dgm:pt>
  </dgm:ptLst>
  <dgm:cxnLst>
    <dgm:cxn modelId="{8DAD2504-4785-B743-82D7-CECD9712E5BC}" type="presOf" srcId="{165E98BB-7551-A148-BF5B-A2A0AAEEA9D8}" destId="{21069437-3C0A-0547-8A28-1C5D794379C4}" srcOrd="1" destOrd="0" presId="urn:microsoft.com/office/officeart/2005/8/layout/cycle2"/>
    <dgm:cxn modelId="{A87F1C11-94A0-4046-B10D-BB2BCBC726FB}" srcId="{4A238BDE-7B2A-1445-AF50-A412B9958168}" destId="{B3E75C00-485B-C249-8E46-B8095C3E0EF6}" srcOrd="2" destOrd="0" parTransId="{5D6988FA-D62C-EE4B-8D0F-63EEA58C654F}" sibTransId="{165E98BB-7551-A148-BF5B-A2A0AAEEA9D8}"/>
    <dgm:cxn modelId="{3A85A01C-012B-1A43-AE36-93667F439C15}" type="presOf" srcId="{99FF2D99-C9BC-5E43-8B13-45154E375663}" destId="{05CE0C15-8C12-8C49-8469-5F7D6E9537CE}" srcOrd="0" destOrd="0" presId="urn:microsoft.com/office/officeart/2005/8/layout/cycle2"/>
    <dgm:cxn modelId="{47EB131E-3942-894B-AF48-55C4FC94D414}" type="presOf" srcId="{B3E75C00-485B-C249-8E46-B8095C3E0EF6}" destId="{F4136C81-266C-2B4C-BB77-3E9B2E966567}" srcOrd="0" destOrd="0" presId="urn:microsoft.com/office/officeart/2005/8/layout/cycle2"/>
    <dgm:cxn modelId="{367EAE34-2BC3-F540-9883-8498E179CFA6}" type="presOf" srcId="{165E98BB-7551-A148-BF5B-A2A0AAEEA9D8}" destId="{48996823-9401-204D-A70C-5965B243357F}" srcOrd="0" destOrd="0" presId="urn:microsoft.com/office/officeart/2005/8/layout/cycle2"/>
    <dgm:cxn modelId="{34406F35-1342-9746-A7FB-D4D105A12EEB}" type="presOf" srcId="{9E9F77B0-90E0-D74E-9493-5EECD14BAC9E}" destId="{0A1DF1F6-764F-E840-BF4B-671A1762BB66}" srcOrd="0" destOrd="0" presId="urn:microsoft.com/office/officeart/2005/8/layout/cycle2"/>
    <dgm:cxn modelId="{55BCB868-1D4D-454C-BF76-8B124AD4FFBD}" srcId="{4A238BDE-7B2A-1445-AF50-A412B9958168}" destId="{9E9F77B0-90E0-D74E-9493-5EECD14BAC9E}" srcOrd="0" destOrd="0" parTransId="{1465D5BB-6E00-544A-AA5B-390AAC6B8905}" sibTransId="{99FF2D99-C9BC-5E43-8B13-45154E375663}"/>
    <dgm:cxn modelId="{4E7CFC68-8597-DA40-AB31-62D6E18DFB67}" type="presOf" srcId="{99FF2D99-C9BC-5E43-8B13-45154E375663}" destId="{D178A439-8A14-EC41-A335-A6E013203B02}" srcOrd="1" destOrd="0" presId="urn:microsoft.com/office/officeart/2005/8/layout/cycle2"/>
    <dgm:cxn modelId="{54D9FF4E-E5B3-AF48-888E-CC19417649EC}" type="presOf" srcId="{3DC27CB0-2EAD-FB42-9EBB-19616F2B6FC6}" destId="{271162E6-7826-204E-BC12-C348FDD16FA2}" srcOrd="1" destOrd="0" presId="urn:microsoft.com/office/officeart/2005/8/layout/cycle2"/>
    <dgm:cxn modelId="{50B46C77-BBB0-044A-960B-98E64D931607}" srcId="{4A238BDE-7B2A-1445-AF50-A412B9958168}" destId="{B3D8DE2B-7A47-5141-ACE7-6B89032159D4}" srcOrd="1" destOrd="0" parTransId="{CBB71273-AF61-234B-AE1B-EC3F2FEBB01A}" sibTransId="{3DC27CB0-2EAD-FB42-9EBB-19616F2B6FC6}"/>
    <dgm:cxn modelId="{44E3DD85-7E18-434E-AADD-3B0B961BBCBC}" type="presOf" srcId="{4A238BDE-7B2A-1445-AF50-A412B9958168}" destId="{5FF447AA-1296-5244-987B-CCB793FABB14}" srcOrd="0" destOrd="0" presId="urn:microsoft.com/office/officeart/2005/8/layout/cycle2"/>
    <dgm:cxn modelId="{613D67BB-8473-A74A-BD2D-377F357DB663}" type="presOf" srcId="{3DC27CB0-2EAD-FB42-9EBB-19616F2B6FC6}" destId="{194976ED-CB25-DC45-B071-5E5146E625C7}" srcOrd="0" destOrd="0" presId="urn:microsoft.com/office/officeart/2005/8/layout/cycle2"/>
    <dgm:cxn modelId="{3DBC05F8-8D1A-7A46-B465-BFA73B74311E}" type="presOf" srcId="{B3D8DE2B-7A47-5141-ACE7-6B89032159D4}" destId="{C1AB54FF-5367-6E40-B19E-8DCDE9351023}" srcOrd="0" destOrd="0" presId="urn:microsoft.com/office/officeart/2005/8/layout/cycle2"/>
    <dgm:cxn modelId="{C588F11A-8B9D-DF46-B19C-F13ACCD97823}" type="presParOf" srcId="{5FF447AA-1296-5244-987B-CCB793FABB14}" destId="{0A1DF1F6-764F-E840-BF4B-671A1762BB66}" srcOrd="0" destOrd="0" presId="urn:microsoft.com/office/officeart/2005/8/layout/cycle2"/>
    <dgm:cxn modelId="{2B1E6A8D-CA84-AE42-A159-DDF83E5855A3}" type="presParOf" srcId="{5FF447AA-1296-5244-987B-CCB793FABB14}" destId="{05CE0C15-8C12-8C49-8469-5F7D6E9537CE}" srcOrd="1" destOrd="0" presId="urn:microsoft.com/office/officeart/2005/8/layout/cycle2"/>
    <dgm:cxn modelId="{494BC1D0-9C42-4949-B4A9-89160323AC0A}" type="presParOf" srcId="{05CE0C15-8C12-8C49-8469-5F7D6E9537CE}" destId="{D178A439-8A14-EC41-A335-A6E013203B02}" srcOrd="0" destOrd="0" presId="urn:microsoft.com/office/officeart/2005/8/layout/cycle2"/>
    <dgm:cxn modelId="{B3706BE3-2E04-944A-A1C3-878BBD40813C}" type="presParOf" srcId="{5FF447AA-1296-5244-987B-CCB793FABB14}" destId="{C1AB54FF-5367-6E40-B19E-8DCDE9351023}" srcOrd="2" destOrd="0" presId="urn:microsoft.com/office/officeart/2005/8/layout/cycle2"/>
    <dgm:cxn modelId="{21C7848E-1DFB-1B4C-8EBA-01397A073023}" type="presParOf" srcId="{5FF447AA-1296-5244-987B-CCB793FABB14}" destId="{194976ED-CB25-DC45-B071-5E5146E625C7}" srcOrd="3" destOrd="0" presId="urn:microsoft.com/office/officeart/2005/8/layout/cycle2"/>
    <dgm:cxn modelId="{09D3B3DF-D388-EA41-8AC0-CCBC4405FD6C}" type="presParOf" srcId="{194976ED-CB25-DC45-B071-5E5146E625C7}" destId="{271162E6-7826-204E-BC12-C348FDD16FA2}" srcOrd="0" destOrd="0" presId="urn:microsoft.com/office/officeart/2005/8/layout/cycle2"/>
    <dgm:cxn modelId="{F34D6010-2FE0-7848-AA04-80DDD72F8439}" type="presParOf" srcId="{5FF447AA-1296-5244-987B-CCB793FABB14}" destId="{F4136C81-266C-2B4C-BB77-3E9B2E966567}" srcOrd="4" destOrd="0" presId="urn:microsoft.com/office/officeart/2005/8/layout/cycle2"/>
    <dgm:cxn modelId="{607600B3-EA3A-7144-90A9-F28CE48E30F3}" type="presParOf" srcId="{5FF447AA-1296-5244-987B-CCB793FABB14}" destId="{48996823-9401-204D-A70C-5965B243357F}" srcOrd="5" destOrd="0" presId="urn:microsoft.com/office/officeart/2005/8/layout/cycle2"/>
    <dgm:cxn modelId="{8E0D4EA9-2D4B-AD49-8908-7A38662BB35B}" type="presParOf" srcId="{48996823-9401-204D-A70C-5965B243357F}" destId="{21069437-3C0A-0547-8A28-1C5D794379C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3.xml><?xml version="1.0" encoding="utf-8"?>
<dgm:dataModel xmlns:dsp="http://schemas.microsoft.com/office/drawing/2008/diagram" xmlns:dgm="http://schemas.openxmlformats.org/drawingml/2006/diagram" xmlns:a="http://schemas.openxmlformats.org/drawingml/2006/main">
  <dgm:ptLst>
    <dgm:pt modelId="{4A238BDE-7B2A-1445-AF50-A412B995816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E9F77B0-90E0-D74E-9493-5EECD14BAC9E}">
      <dgm:prSet phldrT="[Text]" custT="1"/>
      <dgm:spPr/>
      <dgm:t>
        <a:bodyPr/>
        <a:lstStyle/>
        <a:p>
          <a:r>
            <a:rPr lang="en-GB" sz="2400" b="1" dirty="0"/>
            <a:t>demografie (</a:t>
          </a:r>
          <a:r>
            <a:rPr lang="en-GB" sz="1900" dirty="0"/>
            <a:t>střední délka života, pokles porodnosti, migrace).</a:t>
          </a:r>
        </a:p>
      </dgm:t>
    </dgm:pt>
    <dgm:pt modelId="{1465D5BB-6E00-544A-AA5B-390AAC6B8905}" type="parTrans" cxnId="{55BCB868-1D4D-454C-BF76-8B124AD4FFBD}">
      <dgm:prSet/>
      <dgm:spPr/>
      <dgm:t>
        <a:bodyPr/>
        <a:lstStyle/>
        <a:p>
          <a:endParaRPr lang="en-GB"/>
        </a:p>
      </dgm:t>
    </dgm:pt>
    <dgm:pt modelId="{99FF2D99-C9BC-5E43-8B13-45154E375663}" type="sibTrans" cxnId="{55BCB868-1D4D-454C-BF76-8B124AD4FFB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B3D8DE2B-7A47-5141-ACE7-6B89032159D4}">
      <dgm:prSet phldrT="[Text]" custT="1"/>
      <dgm:spPr/>
      <dgm:t>
        <a:bodyPr/>
        <a:lstStyle/>
        <a:p>
          <a:r>
            <a:rPr lang="en-GB" sz="2800" b="1" dirty="0"/>
            <a:t>ekonomická globalizace </a:t>
          </a:r>
          <a:r>
            <a:rPr lang="en-GB" sz="1700" dirty="0"/>
            <a:t>(konkurence, nejisté smlouvy, snížení počtu pracovních sil).</a:t>
          </a:r>
        </a:p>
      </dgm:t>
    </dgm:pt>
    <dgm:pt modelId="{CBB71273-AF61-234B-AE1B-EC3F2FEBB01A}" type="parTrans" cxnId="{50B46C77-BBB0-044A-960B-98E64D931607}">
      <dgm:prSet/>
      <dgm:spPr/>
      <dgm:t>
        <a:bodyPr/>
        <a:lstStyle/>
        <a:p>
          <a:endParaRPr lang="en-GB"/>
        </a:p>
      </dgm:t>
    </dgm:pt>
    <dgm:pt modelId="{3DC27CB0-2EAD-FB42-9EBB-19616F2B6FC6}" type="sibTrans" cxnId="{50B46C77-BBB0-044A-960B-98E64D93160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B3E75C00-485B-C249-8E46-B8095C3E0EF6}">
      <dgm:prSet phldrT="[Text]" custT="1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99000">
              <a:schemeClr val="accent1">
                <a:hueOff val="0"/>
                <a:satOff val="0"/>
                <a:satMod val="110000"/>
                <a:shade val="100000"/>
                <a:alpha val="0"/>
                <a:lumMod val="0"/>
                <a:lumOff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19200000" scaled="0"/>
          <a:tileRect/>
        </a:gradFill>
      </dgm:spPr>
      <dgm:t>
        <a:bodyPr/>
        <a:lstStyle/>
        <a:p>
          <a:r>
            <a:rPr lang="en-GB" sz="2400" b="1" dirty="0"/>
            <a:t>politika liberalizace </a:t>
          </a:r>
          <a:r>
            <a:rPr lang="en-GB" sz="1900" dirty="0"/>
            <a:t>(snižování výdajů, řízení a privatizace).  </a:t>
          </a:r>
        </a:p>
      </dgm:t>
    </dgm:pt>
    <dgm:pt modelId="{5D6988FA-D62C-EE4B-8D0F-63EEA58C654F}" type="parTrans" cxnId="{A87F1C11-94A0-4046-B10D-BB2BCBC726FB}">
      <dgm:prSet/>
      <dgm:spPr/>
      <dgm:t>
        <a:bodyPr/>
        <a:lstStyle/>
        <a:p>
          <a:endParaRPr lang="en-GB"/>
        </a:p>
      </dgm:t>
    </dgm:pt>
    <dgm:pt modelId="{165E98BB-7551-A148-BF5B-A2A0AAEEA9D8}" type="sibTrans" cxnId="{A87F1C11-94A0-4046-B10D-BB2BCBC726FB}">
      <dgm:prSet/>
      <dgm:spPr>
        <a:gradFill rotWithShape="0">
          <a:gsLst>
            <a:gs pos="0">
              <a:schemeClr val="accent1">
                <a:tint val="60000"/>
                <a:hueOff val="0"/>
                <a:satOff val="0"/>
                <a:satMod val="103000"/>
                <a:tint val="94000"/>
                <a:alpha val="0"/>
                <a:lumMod val="0"/>
                <a:lumOff val="10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endParaRPr lang="en-GB"/>
        </a:p>
      </dgm:t>
    </dgm:pt>
    <dgm:pt modelId="{5FF447AA-1296-5244-987B-CCB793FABB14}" type="pres">
      <dgm:prSet presAssocID="{4A238BDE-7B2A-1445-AF50-A412B9958168}" presName="cycle" presStyleCnt="0">
        <dgm:presLayoutVars>
          <dgm:dir/>
          <dgm:resizeHandles val="exact"/>
        </dgm:presLayoutVars>
      </dgm:prSet>
      <dgm:spPr/>
    </dgm:pt>
    <dgm:pt modelId="{0A1DF1F6-764F-E840-BF4B-671A1762BB66}" type="pres">
      <dgm:prSet presAssocID="{9E9F77B0-90E0-D74E-9493-5EECD14BAC9E}" presName="node" presStyleLbl="node1" presStyleIdx="0" presStyleCnt="3">
        <dgm:presLayoutVars>
          <dgm:bulletEnabled val="1"/>
        </dgm:presLayoutVars>
      </dgm:prSet>
      <dgm:spPr/>
    </dgm:pt>
    <dgm:pt modelId="{05CE0C15-8C12-8C49-8469-5F7D6E9537CE}" type="pres">
      <dgm:prSet presAssocID="{99FF2D99-C9BC-5E43-8B13-45154E375663}" presName="sibTrans" presStyleLbl="sibTrans2D1" presStyleIdx="0" presStyleCnt="3"/>
      <dgm:spPr/>
    </dgm:pt>
    <dgm:pt modelId="{D178A439-8A14-EC41-A335-A6E013203B02}" type="pres">
      <dgm:prSet presAssocID="{99FF2D99-C9BC-5E43-8B13-45154E375663}" presName="connectorText" presStyleLbl="sibTrans2D1" presStyleIdx="0" presStyleCnt="3"/>
      <dgm:spPr/>
    </dgm:pt>
    <dgm:pt modelId="{C1AB54FF-5367-6E40-B19E-8DCDE9351023}" type="pres">
      <dgm:prSet presAssocID="{B3D8DE2B-7A47-5141-ACE7-6B89032159D4}" presName="node" presStyleLbl="node1" presStyleIdx="1" presStyleCnt="3" custScaleX="109809">
        <dgm:presLayoutVars>
          <dgm:bulletEnabled val="1"/>
        </dgm:presLayoutVars>
      </dgm:prSet>
      <dgm:spPr/>
    </dgm:pt>
    <dgm:pt modelId="{194976ED-CB25-DC45-B071-5E5146E625C7}" type="pres">
      <dgm:prSet presAssocID="{3DC27CB0-2EAD-FB42-9EBB-19616F2B6FC6}" presName="sibTrans" presStyleLbl="sibTrans2D1" presStyleIdx="1" presStyleCnt="3"/>
      <dgm:spPr/>
    </dgm:pt>
    <dgm:pt modelId="{271162E6-7826-204E-BC12-C348FDD16FA2}" type="pres">
      <dgm:prSet presAssocID="{3DC27CB0-2EAD-FB42-9EBB-19616F2B6FC6}" presName="connectorText" presStyleLbl="sibTrans2D1" presStyleIdx="1" presStyleCnt="3"/>
      <dgm:spPr/>
    </dgm:pt>
    <dgm:pt modelId="{F4136C81-266C-2B4C-BB77-3E9B2E966567}" type="pres">
      <dgm:prSet presAssocID="{B3E75C00-485B-C249-8E46-B8095C3E0EF6}" presName="node" presStyleLbl="node1" presStyleIdx="2" presStyleCnt="3">
        <dgm:presLayoutVars>
          <dgm:bulletEnabled val="1"/>
        </dgm:presLayoutVars>
      </dgm:prSet>
      <dgm:spPr/>
    </dgm:pt>
    <dgm:pt modelId="{48996823-9401-204D-A70C-5965B243357F}" type="pres">
      <dgm:prSet presAssocID="{165E98BB-7551-A148-BF5B-A2A0AAEEA9D8}" presName="sibTrans" presStyleLbl="sibTrans2D1" presStyleIdx="2" presStyleCnt="3"/>
      <dgm:spPr/>
    </dgm:pt>
    <dgm:pt modelId="{21069437-3C0A-0547-8A28-1C5D794379C4}" type="pres">
      <dgm:prSet presAssocID="{165E98BB-7551-A148-BF5B-A2A0AAEEA9D8}" presName="connectorText" presStyleLbl="sibTrans2D1" presStyleIdx="2" presStyleCnt="3"/>
      <dgm:spPr/>
    </dgm:pt>
  </dgm:ptLst>
  <dgm:cxnLst>
    <dgm:cxn modelId="{EB5A0B06-123D-D845-8EB6-3E255E686347}" type="presOf" srcId="{B3D8DE2B-7A47-5141-ACE7-6B89032159D4}" destId="{C1AB54FF-5367-6E40-B19E-8DCDE9351023}" srcOrd="0" destOrd="0" presId="urn:microsoft.com/office/officeart/2005/8/layout/cycle2"/>
    <dgm:cxn modelId="{C686AF09-E36F-CC49-A3DE-06FE8F0B127D}" type="presOf" srcId="{99FF2D99-C9BC-5E43-8B13-45154E375663}" destId="{D178A439-8A14-EC41-A335-A6E013203B02}" srcOrd="1" destOrd="0" presId="urn:microsoft.com/office/officeart/2005/8/layout/cycle2"/>
    <dgm:cxn modelId="{A87F1C11-94A0-4046-B10D-BB2BCBC726FB}" srcId="{4A238BDE-7B2A-1445-AF50-A412B9958168}" destId="{B3E75C00-485B-C249-8E46-B8095C3E0EF6}" srcOrd="2" destOrd="0" parTransId="{5D6988FA-D62C-EE4B-8D0F-63EEA58C654F}" sibTransId="{165E98BB-7551-A148-BF5B-A2A0AAEEA9D8}"/>
    <dgm:cxn modelId="{D1369C33-9D9F-7342-BC6C-25B04BABB748}" type="presOf" srcId="{165E98BB-7551-A148-BF5B-A2A0AAEEA9D8}" destId="{48996823-9401-204D-A70C-5965B243357F}" srcOrd="0" destOrd="0" presId="urn:microsoft.com/office/officeart/2005/8/layout/cycle2"/>
    <dgm:cxn modelId="{14779467-4236-E749-8A60-5F5B4ABC1446}" type="presOf" srcId="{4A238BDE-7B2A-1445-AF50-A412B9958168}" destId="{5FF447AA-1296-5244-987B-CCB793FABB14}" srcOrd="0" destOrd="0" presId="urn:microsoft.com/office/officeart/2005/8/layout/cycle2"/>
    <dgm:cxn modelId="{55BCB868-1D4D-454C-BF76-8B124AD4FFBD}" srcId="{4A238BDE-7B2A-1445-AF50-A412B9958168}" destId="{9E9F77B0-90E0-D74E-9493-5EECD14BAC9E}" srcOrd="0" destOrd="0" parTransId="{1465D5BB-6E00-544A-AA5B-390AAC6B8905}" sibTransId="{99FF2D99-C9BC-5E43-8B13-45154E375663}"/>
    <dgm:cxn modelId="{EC64904C-C62C-4B4D-91AF-74C6728C7353}" type="presOf" srcId="{165E98BB-7551-A148-BF5B-A2A0AAEEA9D8}" destId="{21069437-3C0A-0547-8A28-1C5D794379C4}" srcOrd="1" destOrd="0" presId="urn:microsoft.com/office/officeart/2005/8/layout/cycle2"/>
    <dgm:cxn modelId="{F21E7A72-17B1-5E42-A2AD-10519AD6A8A9}" type="presOf" srcId="{99FF2D99-C9BC-5E43-8B13-45154E375663}" destId="{05CE0C15-8C12-8C49-8469-5F7D6E9537CE}" srcOrd="0" destOrd="0" presId="urn:microsoft.com/office/officeart/2005/8/layout/cycle2"/>
    <dgm:cxn modelId="{6E561E57-555F-6B41-A4E3-1E0583BD8123}" type="presOf" srcId="{9E9F77B0-90E0-D74E-9493-5EECD14BAC9E}" destId="{0A1DF1F6-764F-E840-BF4B-671A1762BB66}" srcOrd="0" destOrd="0" presId="urn:microsoft.com/office/officeart/2005/8/layout/cycle2"/>
    <dgm:cxn modelId="{50B46C77-BBB0-044A-960B-98E64D931607}" srcId="{4A238BDE-7B2A-1445-AF50-A412B9958168}" destId="{B3D8DE2B-7A47-5141-ACE7-6B89032159D4}" srcOrd="1" destOrd="0" parTransId="{CBB71273-AF61-234B-AE1B-EC3F2FEBB01A}" sibTransId="{3DC27CB0-2EAD-FB42-9EBB-19616F2B6FC6}"/>
    <dgm:cxn modelId="{5E76C6BD-95B3-4748-9086-ED7E3B1955D8}" type="presOf" srcId="{B3E75C00-485B-C249-8E46-B8095C3E0EF6}" destId="{F4136C81-266C-2B4C-BB77-3E9B2E966567}" srcOrd="0" destOrd="0" presId="urn:microsoft.com/office/officeart/2005/8/layout/cycle2"/>
    <dgm:cxn modelId="{EEA766E7-4BF3-E749-B6A8-35B1A939DEFB}" type="presOf" srcId="{3DC27CB0-2EAD-FB42-9EBB-19616F2B6FC6}" destId="{271162E6-7826-204E-BC12-C348FDD16FA2}" srcOrd="1" destOrd="0" presId="urn:microsoft.com/office/officeart/2005/8/layout/cycle2"/>
    <dgm:cxn modelId="{FE6D36ED-A821-5C43-A1CC-4432313091BE}" type="presOf" srcId="{3DC27CB0-2EAD-FB42-9EBB-19616F2B6FC6}" destId="{194976ED-CB25-DC45-B071-5E5146E625C7}" srcOrd="0" destOrd="0" presId="urn:microsoft.com/office/officeart/2005/8/layout/cycle2"/>
    <dgm:cxn modelId="{9CC1F28B-949E-A04E-B138-508289036494}" type="presParOf" srcId="{5FF447AA-1296-5244-987B-CCB793FABB14}" destId="{0A1DF1F6-764F-E840-BF4B-671A1762BB66}" srcOrd="0" destOrd="0" presId="urn:microsoft.com/office/officeart/2005/8/layout/cycle2"/>
    <dgm:cxn modelId="{80D2B4A2-9C5C-F84D-AB9F-D333041691F1}" type="presParOf" srcId="{5FF447AA-1296-5244-987B-CCB793FABB14}" destId="{05CE0C15-8C12-8C49-8469-5F7D6E9537CE}" srcOrd="1" destOrd="0" presId="urn:microsoft.com/office/officeart/2005/8/layout/cycle2"/>
    <dgm:cxn modelId="{BFCF1D73-75EF-6F4E-9801-A4D8CB686BE0}" type="presParOf" srcId="{05CE0C15-8C12-8C49-8469-5F7D6E9537CE}" destId="{D178A439-8A14-EC41-A335-A6E013203B02}" srcOrd="0" destOrd="0" presId="urn:microsoft.com/office/officeart/2005/8/layout/cycle2"/>
    <dgm:cxn modelId="{C515683E-9D88-774A-B7B2-2E466B725A4D}" type="presParOf" srcId="{5FF447AA-1296-5244-987B-CCB793FABB14}" destId="{C1AB54FF-5367-6E40-B19E-8DCDE9351023}" srcOrd="2" destOrd="0" presId="urn:microsoft.com/office/officeart/2005/8/layout/cycle2"/>
    <dgm:cxn modelId="{F240E41F-35E6-3549-A48F-9E942F3526D1}" type="presParOf" srcId="{5FF447AA-1296-5244-987B-CCB793FABB14}" destId="{194976ED-CB25-DC45-B071-5E5146E625C7}" srcOrd="3" destOrd="0" presId="urn:microsoft.com/office/officeart/2005/8/layout/cycle2"/>
    <dgm:cxn modelId="{F0195FA9-BA15-7D48-BCE7-2183F48DE855}" type="presParOf" srcId="{194976ED-CB25-DC45-B071-5E5146E625C7}" destId="{271162E6-7826-204E-BC12-C348FDD16FA2}" srcOrd="0" destOrd="0" presId="urn:microsoft.com/office/officeart/2005/8/layout/cycle2"/>
    <dgm:cxn modelId="{456042BB-B4A3-3C44-ACDA-0F198E1A7482}" type="presParOf" srcId="{5FF447AA-1296-5244-987B-CCB793FABB14}" destId="{F4136C81-266C-2B4C-BB77-3E9B2E966567}" srcOrd="4" destOrd="0" presId="urn:microsoft.com/office/officeart/2005/8/layout/cycle2"/>
    <dgm:cxn modelId="{BC596EE0-6368-7444-B44B-34A452D39C6A}" type="presParOf" srcId="{5FF447AA-1296-5244-987B-CCB793FABB14}" destId="{48996823-9401-204D-A70C-5965B243357F}" srcOrd="5" destOrd="0" presId="urn:microsoft.com/office/officeart/2005/8/layout/cycle2"/>
    <dgm:cxn modelId="{AB22DFF2-39E3-9741-8940-70EC40DDF0A0}" type="presParOf" srcId="{48996823-9401-204D-A70C-5965B243357F}" destId="{21069437-3C0A-0547-8A28-1C5D794379C4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2.xml><?xml version="1.0" encoding="utf-8"?>
<dgm:dataModel xmlns:dsp="http://schemas.microsoft.com/office/drawing/2008/diagram" xmlns:dgm="http://schemas.openxmlformats.org/drawingml/2006/diagram" xmlns:a="http://schemas.openxmlformats.org/drawingml/2006/main">
  <dgm:ptLst>
    <dgm:pt modelId="{4A238BDE-7B2A-1445-AF50-A412B995816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E9F77B0-90E0-D74E-9493-5EECD14BAC9E}">
      <dgm:prSet phldrT="[Text]" custT="1"/>
      <dgm:spPr/>
      <dgm:t>
        <a:bodyPr/>
        <a:lstStyle/>
        <a:p>
          <a:r>
            <a:rPr lang="en-GB" sz="2400" b="1" dirty="0"/>
            <a:t>demografie (</a:t>
          </a:r>
          <a:r>
            <a:rPr lang="en-GB" sz="1900" dirty="0"/>
            <a:t>střední délka života, pokles porodnosti, migrace).</a:t>
          </a:r>
        </a:p>
      </dgm:t>
    </dgm:pt>
    <dgm:pt modelId="{1465D5BB-6E00-544A-AA5B-390AAC6B8905}" type="parTrans" cxnId="{55BCB868-1D4D-454C-BF76-8B124AD4FFBD}">
      <dgm:prSet/>
      <dgm:spPr/>
      <dgm:t>
        <a:bodyPr/>
        <a:lstStyle/>
        <a:p>
          <a:endParaRPr lang="en-GB"/>
        </a:p>
      </dgm:t>
    </dgm:pt>
    <dgm:pt modelId="{99FF2D99-C9BC-5E43-8B13-45154E375663}" type="sibTrans" cxnId="{55BCB868-1D4D-454C-BF76-8B124AD4FFB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B3D8DE2B-7A47-5141-ACE7-6B89032159D4}">
      <dgm:prSet phldrT="[Text]" custT="1"/>
      <dgm:spPr/>
      <dgm:t>
        <a:bodyPr/>
        <a:lstStyle/>
        <a:p>
          <a:r>
            <a:rPr lang="en-GB" sz="2800" b="1" dirty="0"/>
            <a:t>ekonomická globalizace </a:t>
          </a:r>
          <a:r>
            <a:rPr lang="en-GB" sz="1700" dirty="0"/>
            <a:t>(konkurence, nejisté smlouvy, snížení počtu pracovních sil).</a:t>
          </a:r>
        </a:p>
      </dgm:t>
    </dgm:pt>
    <dgm:pt modelId="{CBB71273-AF61-234B-AE1B-EC3F2FEBB01A}" type="parTrans" cxnId="{50B46C77-BBB0-044A-960B-98E64D931607}">
      <dgm:prSet/>
      <dgm:spPr/>
      <dgm:t>
        <a:bodyPr/>
        <a:lstStyle/>
        <a:p>
          <a:endParaRPr lang="en-GB"/>
        </a:p>
      </dgm:t>
    </dgm:pt>
    <dgm:pt modelId="{3DC27CB0-2EAD-FB42-9EBB-19616F2B6FC6}" type="sibTrans" cxnId="{50B46C77-BBB0-044A-960B-98E64D93160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B3E75C00-485B-C249-8E46-B8095C3E0EF6}">
      <dgm:prSet phldrT="[Text]" custT="1"/>
      <dgm:spPr/>
      <dgm:t>
        <a:bodyPr/>
        <a:lstStyle/>
        <a:p>
          <a:r>
            <a:rPr lang="en-GB" sz="2400" b="1" dirty="0"/>
            <a:t>politika liberalizace </a:t>
          </a:r>
          <a:r>
            <a:rPr lang="en-GB" sz="1900" dirty="0"/>
            <a:t>(snižování výdajů, řízení a privatizace).  </a:t>
          </a:r>
        </a:p>
      </dgm:t>
    </dgm:pt>
    <dgm:pt modelId="{5D6988FA-D62C-EE4B-8D0F-63EEA58C654F}" type="parTrans" cxnId="{A87F1C11-94A0-4046-B10D-BB2BCBC726FB}">
      <dgm:prSet/>
      <dgm:spPr/>
      <dgm:t>
        <a:bodyPr/>
        <a:lstStyle/>
        <a:p>
          <a:endParaRPr lang="en-GB"/>
        </a:p>
      </dgm:t>
    </dgm:pt>
    <dgm:pt modelId="{165E98BB-7551-A148-BF5B-A2A0AAEEA9D8}" type="sibTrans" cxnId="{A87F1C11-94A0-4046-B10D-BB2BCBC726FB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GB"/>
        </a:p>
      </dgm:t>
    </dgm:pt>
    <dgm:pt modelId="{5FF447AA-1296-5244-987B-CCB793FABB14}" type="pres">
      <dgm:prSet presAssocID="{4A238BDE-7B2A-1445-AF50-A412B9958168}" presName="cycle" presStyleCnt="0">
        <dgm:presLayoutVars>
          <dgm:dir/>
          <dgm:resizeHandles val="exact"/>
        </dgm:presLayoutVars>
      </dgm:prSet>
      <dgm:spPr/>
    </dgm:pt>
    <dgm:pt modelId="{0A1DF1F6-764F-E840-BF4B-671A1762BB66}" type="pres">
      <dgm:prSet presAssocID="{9E9F77B0-90E0-D74E-9493-5EECD14BAC9E}" presName="node" presStyleLbl="node1" presStyleIdx="0" presStyleCnt="3">
        <dgm:presLayoutVars>
          <dgm:bulletEnabled val="1"/>
        </dgm:presLayoutVars>
      </dgm:prSet>
      <dgm:spPr/>
    </dgm:pt>
    <dgm:pt modelId="{05CE0C15-8C12-8C49-8469-5F7D6E9537CE}" type="pres">
      <dgm:prSet presAssocID="{99FF2D99-C9BC-5E43-8B13-45154E375663}" presName="sibTrans" presStyleLbl="sibTrans2D1" presStyleIdx="0" presStyleCnt="3"/>
      <dgm:spPr/>
    </dgm:pt>
    <dgm:pt modelId="{D178A439-8A14-EC41-A335-A6E013203B02}" type="pres">
      <dgm:prSet presAssocID="{99FF2D99-C9BC-5E43-8B13-45154E375663}" presName="connectorText" presStyleLbl="sibTrans2D1" presStyleIdx="0" presStyleCnt="3"/>
      <dgm:spPr/>
    </dgm:pt>
    <dgm:pt modelId="{C1AB54FF-5367-6E40-B19E-8DCDE9351023}" type="pres">
      <dgm:prSet presAssocID="{B3D8DE2B-7A47-5141-ACE7-6B89032159D4}" presName="node" presStyleLbl="node1" presStyleIdx="1" presStyleCnt="3" custScaleX="109809">
        <dgm:presLayoutVars>
          <dgm:bulletEnabled val="1"/>
        </dgm:presLayoutVars>
      </dgm:prSet>
      <dgm:spPr/>
    </dgm:pt>
    <dgm:pt modelId="{194976ED-CB25-DC45-B071-5E5146E625C7}" type="pres">
      <dgm:prSet presAssocID="{3DC27CB0-2EAD-FB42-9EBB-19616F2B6FC6}" presName="sibTrans" presStyleLbl="sibTrans2D1" presStyleIdx="1" presStyleCnt="3"/>
      <dgm:spPr/>
    </dgm:pt>
    <dgm:pt modelId="{271162E6-7826-204E-BC12-C348FDD16FA2}" type="pres">
      <dgm:prSet presAssocID="{3DC27CB0-2EAD-FB42-9EBB-19616F2B6FC6}" presName="connectorText" presStyleLbl="sibTrans2D1" presStyleIdx="1" presStyleCnt="3"/>
      <dgm:spPr/>
    </dgm:pt>
    <dgm:pt modelId="{F4136C81-266C-2B4C-BB77-3E9B2E966567}" type="pres">
      <dgm:prSet presAssocID="{B3E75C00-485B-C249-8E46-B8095C3E0EF6}" presName="node" presStyleLbl="node1" presStyleIdx="2" presStyleCnt="3">
        <dgm:presLayoutVars>
          <dgm:bulletEnabled val="1"/>
        </dgm:presLayoutVars>
      </dgm:prSet>
      <dgm:spPr/>
    </dgm:pt>
    <dgm:pt modelId="{48996823-9401-204D-A70C-5965B243357F}" type="pres">
      <dgm:prSet presAssocID="{165E98BB-7551-A148-BF5B-A2A0AAEEA9D8}" presName="sibTrans" presStyleLbl="sibTrans2D1" presStyleIdx="2" presStyleCnt="3"/>
      <dgm:spPr/>
    </dgm:pt>
    <dgm:pt modelId="{21069437-3C0A-0547-8A28-1C5D794379C4}" type="pres">
      <dgm:prSet presAssocID="{165E98BB-7551-A148-BF5B-A2A0AAEEA9D8}" presName="connectorText" presStyleLbl="sibTrans2D1" presStyleIdx="2" presStyleCnt="3"/>
      <dgm:spPr/>
    </dgm:pt>
  </dgm:ptLst>
  <dgm:cxnLst>
    <dgm:cxn modelId="{A87F1C11-94A0-4046-B10D-BB2BCBC726FB}" srcId="{4A238BDE-7B2A-1445-AF50-A412B9958168}" destId="{B3E75C00-485B-C249-8E46-B8095C3E0EF6}" srcOrd="2" destOrd="0" parTransId="{5D6988FA-D62C-EE4B-8D0F-63EEA58C654F}" sibTransId="{165E98BB-7551-A148-BF5B-A2A0AAEEA9D8}"/>
    <dgm:cxn modelId="{E6461129-1B3C-9B4B-9825-53CEBD3D2C63}" type="presOf" srcId="{4A238BDE-7B2A-1445-AF50-A412B9958168}" destId="{5FF447AA-1296-5244-987B-CCB793FABB14}" srcOrd="0" destOrd="0" presId="urn:microsoft.com/office/officeart/2005/8/layout/cycle2"/>
    <dgm:cxn modelId="{576CD843-9716-4E4C-9B89-A5624C5463E0}" type="presOf" srcId="{3DC27CB0-2EAD-FB42-9EBB-19616F2B6FC6}" destId="{271162E6-7826-204E-BC12-C348FDD16FA2}" srcOrd="1" destOrd="0" presId="urn:microsoft.com/office/officeart/2005/8/layout/cycle2"/>
    <dgm:cxn modelId="{55BCB868-1D4D-454C-BF76-8B124AD4FFBD}" srcId="{4A238BDE-7B2A-1445-AF50-A412B9958168}" destId="{9E9F77B0-90E0-D74E-9493-5EECD14BAC9E}" srcOrd="0" destOrd="0" parTransId="{1465D5BB-6E00-544A-AA5B-390AAC6B8905}" sibTransId="{99FF2D99-C9BC-5E43-8B13-45154E375663}"/>
    <dgm:cxn modelId="{AAB91077-993B-8B46-9086-35F5493C7371}" type="presOf" srcId="{165E98BB-7551-A148-BF5B-A2A0AAEEA9D8}" destId="{48996823-9401-204D-A70C-5965B243357F}" srcOrd="0" destOrd="0" presId="urn:microsoft.com/office/officeart/2005/8/layout/cycle2"/>
    <dgm:cxn modelId="{50B46C77-BBB0-044A-960B-98E64D931607}" srcId="{4A238BDE-7B2A-1445-AF50-A412B9958168}" destId="{B3D8DE2B-7A47-5141-ACE7-6B89032159D4}" srcOrd="1" destOrd="0" parTransId="{CBB71273-AF61-234B-AE1B-EC3F2FEBB01A}" sibTransId="{3DC27CB0-2EAD-FB42-9EBB-19616F2B6FC6}"/>
    <dgm:cxn modelId="{2E6D7485-461C-CC49-948C-4C439979EB9B}" type="presOf" srcId="{B3E75C00-485B-C249-8E46-B8095C3E0EF6}" destId="{F4136C81-266C-2B4C-BB77-3E9B2E966567}" srcOrd="0" destOrd="0" presId="urn:microsoft.com/office/officeart/2005/8/layout/cycle2"/>
    <dgm:cxn modelId="{B861B8A5-23B4-4741-B3E0-33BE57CA79EF}" type="presOf" srcId="{B3D8DE2B-7A47-5141-ACE7-6B89032159D4}" destId="{C1AB54FF-5367-6E40-B19E-8DCDE9351023}" srcOrd="0" destOrd="0" presId="urn:microsoft.com/office/officeart/2005/8/layout/cycle2"/>
    <dgm:cxn modelId="{60061DAA-19AD-9146-8DBD-0971F569B700}" type="presOf" srcId="{9E9F77B0-90E0-D74E-9493-5EECD14BAC9E}" destId="{0A1DF1F6-764F-E840-BF4B-671A1762BB66}" srcOrd="0" destOrd="0" presId="urn:microsoft.com/office/officeart/2005/8/layout/cycle2"/>
    <dgm:cxn modelId="{09554EBA-9FEE-3045-9346-333D0B989F31}" type="presOf" srcId="{165E98BB-7551-A148-BF5B-A2A0AAEEA9D8}" destId="{21069437-3C0A-0547-8A28-1C5D794379C4}" srcOrd="1" destOrd="0" presId="urn:microsoft.com/office/officeart/2005/8/layout/cycle2"/>
    <dgm:cxn modelId="{EF0966C8-4873-5D41-80C1-F2CC05C0971F}" type="presOf" srcId="{99FF2D99-C9BC-5E43-8B13-45154E375663}" destId="{05CE0C15-8C12-8C49-8469-5F7D6E9537CE}" srcOrd="0" destOrd="0" presId="urn:microsoft.com/office/officeart/2005/8/layout/cycle2"/>
    <dgm:cxn modelId="{28CF18CC-4DEA-AB4C-933D-907AD512404C}" type="presOf" srcId="{3DC27CB0-2EAD-FB42-9EBB-19616F2B6FC6}" destId="{194976ED-CB25-DC45-B071-5E5146E625C7}" srcOrd="0" destOrd="0" presId="urn:microsoft.com/office/officeart/2005/8/layout/cycle2"/>
    <dgm:cxn modelId="{D068ADF7-7CB6-7C4F-BE5E-B56005E477BA}" type="presOf" srcId="{99FF2D99-C9BC-5E43-8B13-45154E375663}" destId="{D178A439-8A14-EC41-A335-A6E013203B02}" srcOrd="1" destOrd="0" presId="urn:microsoft.com/office/officeart/2005/8/layout/cycle2"/>
    <dgm:cxn modelId="{5FDDBC4E-23CC-6047-9456-A3E612FCA703}" type="presParOf" srcId="{5FF447AA-1296-5244-987B-CCB793FABB14}" destId="{0A1DF1F6-764F-E840-BF4B-671A1762BB66}" srcOrd="0" destOrd="0" presId="urn:microsoft.com/office/officeart/2005/8/layout/cycle2"/>
    <dgm:cxn modelId="{D6E08654-4590-3C44-B06F-59D91FD5DCCA}" type="presParOf" srcId="{5FF447AA-1296-5244-987B-CCB793FABB14}" destId="{05CE0C15-8C12-8C49-8469-5F7D6E9537CE}" srcOrd="1" destOrd="0" presId="urn:microsoft.com/office/officeart/2005/8/layout/cycle2"/>
    <dgm:cxn modelId="{4C5C7DBF-9BEC-FB45-BF36-B0B1DF04D444}" type="presParOf" srcId="{05CE0C15-8C12-8C49-8469-5F7D6E9537CE}" destId="{D178A439-8A14-EC41-A335-A6E013203B02}" srcOrd="0" destOrd="0" presId="urn:microsoft.com/office/officeart/2005/8/layout/cycle2"/>
    <dgm:cxn modelId="{DDBF9D77-7001-9740-A2FB-44437C98A164}" type="presParOf" srcId="{5FF447AA-1296-5244-987B-CCB793FABB14}" destId="{C1AB54FF-5367-6E40-B19E-8DCDE9351023}" srcOrd="2" destOrd="0" presId="urn:microsoft.com/office/officeart/2005/8/layout/cycle2"/>
    <dgm:cxn modelId="{99A49876-C2BC-A845-AF21-4E88492E9636}" type="presParOf" srcId="{5FF447AA-1296-5244-987B-CCB793FABB14}" destId="{194976ED-CB25-DC45-B071-5E5146E625C7}" srcOrd="3" destOrd="0" presId="urn:microsoft.com/office/officeart/2005/8/layout/cycle2"/>
    <dgm:cxn modelId="{34EEAD07-9CC6-0D4A-8C15-1D9296B023F4}" type="presParOf" srcId="{194976ED-CB25-DC45-B071-5E5146E625C7}" destId="{271162E6-7826-204E-BC12-C348FDD16FA2}" srcOrd="0" destOrd="0" presId="urn:microsoft.com/office/officeart/2005/8/layout/cycle2"/>
    <dgm:cxn modelId="{F7801829-62CB-AF49-B174-61455769780B}" type="presParOf" srcId="{5FF447AA-1296-5244-987B-CCB793FABB14}" destId="{F4136C81-266C-2B4C-BB77-3E9B2E966567}" srcOrd="4" destOrd="0" presId="urn:microsoft.com/office/officeart/2005/8/layout/cycle2"/>
    <dgm:cxn modelId="{7D447186-DC8A-8B4B-8432-032796234C94}" type="presParOf" srcId="{5FF447AA-1296-5244-987B-CCB793FABB14}" destId="{48996823-9401-204D-A70C-5965B243357F}" srcOrd="5" destOrd="0" presId="urn:microsoft.com/office/officeart/2005/8/layout/cycle2"/>
    <dgm:cxn modelId="{8612B735-54DE-644F-ABCF-93F2DA09262A}" type="presParOf" srcId="{48996823-9401-204D-A70C-5965B243357F}" destId="{21069437-3C0A-0547-8A28-1C5D794379C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1.xml><?xml version="1.0" encoding="utf-8"?>
<dgm:dataModel xmlns:dsp="http://schemas.microsoft.com/office/drawing/2008/diagram" xmlns:dgm="http://schemas.openxmlformats.org/drawingml/2006/diagram" xmlns:a="http://schemas.openxmlformats.org/drawingml/2006/main">
  <dgm:ptLst>
    <dgm:pt modelId="{4A238BDE-7B2A-1445-AF50-A412B995816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E9F77B0-90E0-D74E-9493-5EECD14BAC9E}">
      <dgm:prSet phldrT="[Text]" custT="1"/>
      <dgm:spPr/>
      <dgm:t>
        <a:bodyPr/>
        <a:lstStyle/>
        <a:p>
          <a:r>
            <a:rPr lang="en-GB" sz="2400" b="1" dirty="0"/>
            <a:t>demografie (</a:t>
          </a:r>
          <a:r>
            <a:rPr lang="en-GB" sz="1900" dirty="0"/>
            <a:t>střední délka života, pokles porodnosti, migrace).</a:t>
          </a:r>
        </a:p>
      </dgm:t>
    </dgm:pt>
    <dgm:pt modelId="{1465D5BB-6E00-544A-AA5B-390AAC6B8905}" type="parTrans" cxnId="{55BCB868-1D4D-454C-BF76-8B124AD4FFBD}">
      <dgm:prSet/>
      <dgm:spPr/>
      <dgm:t>
        <a:bodyPr/>
        <a:lstStyle/>
        <a:p>
          <a:endParaRPr lang="en-GB"/>
        </a:p>
      </dgm:t>
    </dgm:pt>
    <dgm:pt modelId="{99FF2D99-C9BC-5E43-8B13-45154E375663}" type="sibTrans" cxnId="{55BCB868-1D4D-454C-BF76-8B124AD4FFBD}">
      <dgm:prSet/>
      <dgm:spPr/>
      <dgm:t>
        <a:bodyPr/>
        <a:lstStyle/>
        <a:p>
          <a:endParaRPr lang="en-GB"/>
        </a:p>
      </dgm:t>
    </dgm:pt>
    <dgm:pt modelId="{B3D8DE2B-7A47-5141-ACE7-6B89032159D4}">
      <dgm:prSet phldrT="[Text]" custT="1"/>
      <dgm:spPr/>
      <dgm:t>
        <a:bodyPr/>
        <a:lstStyle/>
        <a:p>
          <a:r>
            <a:rPr lang="en-GB" sz="2800" b="1" dirty="0"/>
            <a:t>ekonomická globalizace </a:t>
          </a:r>
          <a:r>
            <a:rPr lang="en-GB" sz="1700" dirty="0"/>
            <a:t>(konkurence, nejisté smlouvy, snížení počtu pracovních sil).</a:t>
          </a:r>
        </a:p>
      </dgm:t>
    </dgm:pt>
    <dgm:pt modelId="{CBB71273-AF61-234B-AE1B-EC3F2FEBB01A}" type="parTrans" cxnId="{50B46C77-BBB0-044A-960B-98E64D931607}">
      <dgm:prSet/>
      <dgm:spPr/>
      <dgm:t>
        <a:bodyPr/>
        <a:lstStyle/>
        <a:p>
          <a:endParaRPr lang="en-GB"/>
        </a:p>
      </dgm:t>
    </dgm:pt>
    <dgm:pt modelId="{3DC27CB0-2EAD-FB42-9EBB-19616F2B6FC6}" type="sibTrans" cxnId="{50B46C77-BBB0-044A-960B-98E64D931607}">
      <dgm:prSet/>
      <dgm:spPr/>
      <dgm:t>
        <a:bodyPr/>
        <a:lstStyle/>
        <a:p>
          <a:endParaRPr lang="en-GB"/>
        </a:p>
      </dgm:t>
    </dgm:pt>
    <dgm:pt modelId="{B3E75C00-485B-C249-8E46-B8095C3E0EF6}">
      <dgm:prSet phldrT="[Text]" custT="1"/>
      <dgm:spPr/>
      <dgm:t>
        <a:bodyPr/>
        <a:lstStyle/>
        <a:p>
          <a:r>
            <a:rPr lang="en-GB" sz="2400" b="1" dirty="0"/>
            <a:t>politika liberalizace </a:t>
          </a:r>
          <a:r>
            <a:rPr lang="en-GB" sz="1900" dirty="0"/>
            <a:t>(snižování výdajů, řízení a privatizace).  </a:t>
          </a:r>
        </a:p>
      </dgm:t>
    </dgm:pt>
    <dgm:pt modelId="{5D6988FA-D62C-EE4B-8D0F-63EEA58C654F}" type="parTrans" cxnId="{A87F1C11-94A0-4046-B10D-BB2BCBC726FB}">
      <dgm:prSet/>
      <dgm:spPr/>
      <dgm:t>
        <a:bodyPr/>
        <a:lstStyle/>
        <a:p>
          <a:endParaRPr lang="en-GB"/>
        </a:p>
      </dgm:t>
    </dgm:pt>
    <dgm:pt modelId="{165E98BB-7551-A148-BF5B-A2A0AAEEA9D8}" type="sibTrans" cxnId="{A87F1C11-94A0-4046-B10D-BB2BCBC726FB}">
      <dgm:prSet/>
      <dgm:spPr/>
      <dgm:t>
        <a:bodyPr/>
        <a:lstStyle/>
        <a:p>
          <a:endParaRPr lang="en-GB"/>
        </a:p>
      </dgm:t>
    </dgm:pt>
    <dgm:pt modelId="{5FF447AA-1296-5244-987B-CCB793FABB14}" type="pres">
      <dgm:prSet presAssocID="{4A238BDE-7B2A-1445-AF50-A412B9958168}" presName="cycle" presStyleCnt="0">
        <dgm:presLayoutVars>
          <dgm:dir/>
          <dgm:resizeHandles val="exact"/>
        </dgm:presLayoutVars>
      </dgm:prSet>
      <dgm:spPr/>
    </dgm:pt>
    <dgm:pt modelId="{0A1DF1F6-764F-E840-BF4B-671A1762BB66}" type="pres">
      <dgm:prSet presAssocID="{9E9F77B0-90E0-D74E-9493-5EECD14BAC9E}" presName="node" presStyleLbl="node1" presStyleIdx="0" presStyleCnt="3">
        <dgm:presLayoutVars>
          <dgm:bulletEnabled val="1"/>
        </dgm:presLayoutVars>
      </dgm:prSet>
      <dgm:spPr/>
    </dgm:pt>
    <dgm:pt modelId="{05CE0C15-8C12-8C49-8469-5F7D6E9537CE}" type="pres">
      <dgm:prSet presAssocID="{99FF2D99-C9BC-5E43-8B13-45154E375663}" presName="sibTrans" presStyleLbl="sibTrans2D1" presStyleIdx="0" presStyleCnt="3"/>
      <dgm:spPr/>
    </dgm:pt>
    <dgm:pt modelId="{D178A439-8A14-EC41-A335-A6E013203B02}" type="pres">
      <dgm:prSet presAssocID="{99FF2D99-C9BC-5E43-8B13-45154E375663}" presName="connectorText" presStyleLbl="sibTrans2D1" presStyleIdx="0" presStyleCnt="3"/>
      <dgm:spPr/>
    </dgm:pt>
    <dgm:pt modelId="{C1AB54FF-5367-6E40-B19E-8DCDE9351023}" type="pres">
      <dgm:prSet presAssocID="{B3D8DE2B-7A47-5141-ACE7-6B89032159D4}" presName="node" presStyleLbl="node1" presStyleIdx="1" presStyleCnt="3" custScaleX="109809">
        <dgm:presLayoutVars>
          <dgm:bulletEnabled val="1"/>
        </dgm:presLayoutVars>
      </dgm:prSet>
      <dgm:spPr/>
    </dgm:pt>
    <dgm:pt modelId="{194976ED-CB25-DC45-B071-5E5146E625C7}" type="pres">
      <dgm:prSet presAssocID="{3DC27CB0-2EAD-FB42-9EBB-19616F2B6FC6}" presName="sibTrans" presStyleLbl="sibTrans2D1" presStyleIdx="1" presStyleCnt="3"/>
      <dgm:spPr/>
    </dgm:pt>
    <dgm:pt modelId="{271162E6-7826-204E-BC12-C348FDD16FA2}" type="pres">
      <dgm:prSet presAssocID="{3DC27CB0-2EAD-FB42-9EBB-19616F2B6FC6}" presName="connectorText" presStyleLbl="sibTrans2D1" presStyleIdx="1" presStyleCnt="3"/>
      <dgm:spPr/>
    </dgm:pt>
    <dgm:pt modelId="{F4136C81-266C-2B4C-BB77-3E9B2E966567}" type="pres">
      <dgm:prSet presAssocID="{B3E75C00-485B-C249-8E46-B8095C3E0EF6}" presName="node" presStyleLbl="node1" presStyleIdx="2" presStyleCnt="3">
        <dgm:presLayoutVars>
          <dgm:bulletEnabled val="1"/>
        </dgm:presLayoutVars>
      </dgm:prSet>
      <dgm:spPr/>
    </dgm:pt>
    <dgm:pt modelId="{48996823-9401-204D-A70C-5965B243357F}" type="pres">
      <dgm:prSet presAssocID="{165E98BB-7551-A148-BF5B-A2A0AAEEA9D8}" presName="sibTrans" presStyleLbl="sibTrans2D1" presStyleIdx="2" presStyleCnt="3"/>
      <dgm:spPr/>
    </dgm:pt>
    <dgm:pt modelId="{21069437-3C0A-0547-8A28-1C5D794379C4}" type="pres">
      <dgm:prSet presAssocID="{165E98BB-7551-A148-BF5B-A2A0AAEEA9D8}" presName="connectorText" presStyleLbl="sibTrans2D1" presStyleIdx="2" presStyleCnt="3"/>
      <dgm:spPr/>
    </dgm:pt>
  </dgm:ptLst>
  <dgm:cxnLst>
    <dgm:cxn modelId="{A87F1C11-94A0-4046-B10D-BB2BCBC726FB}" srcId="{4A238BDE-7B2A-1445-AF50-A412B9958168}" destId="{B3E75C00-485B-C249-8E46-B8095C3E0EF6}" srcOrd="2" destOrd="0" parTransId="{5D6988FA-D62C-EE4B-8D0F-63EEA58C654F}" sibTransId="{165E98BB-7551-A148-BF5B-A2A0AAEEA9D8}"/>
    <dgm:cxn modelId="{9BA02217-C932-F94C-90C1-B3846B43D509}" type="presOf" srcId="{B3E75C00-485B-C249-8E46-B8095C3E0EF6}" destId="{F4136C81-266C-2B4C-BB77-3E9B2E966567}" srcOrd="0" destOrd="0" presId="urn:microsoft.com/office/officeart/2005/8/layout/cycle2"/>
    <dgm:cxn modelId="{933F8E21-63D5-ED40-A5A7-B49163A8A8D0}" type="presOf" srcId="{9E9F77B0-90E0-D74E-9493-5EECD14BAC9E}" destId="{0A1DF1F6-764F-E840-BF4B-671A1762BB66}" srcOrd="0" destOrd="0" presId="urn:microsoft.com/office/officeart/2005/8/layout/cycle2"/>
    <dgm:cxn modelId="{20B18B24-FF2A-EA42-BC90-9CEC5227800A}" type="presOf" srcId="{165E98BB-7551-A148-BF5B-A2A0AAEEA9D8}" destId="{48996823-9401-204D-A70C-5965B243357F}" srcOrd="0" destOrd="0" presId="urn:microsoft.com/office/officeart/2005/8/layout/cycle2"/>
    <dgm:cxn modelId="{D8FA0337-D1EA-5E47-9A69-D2E9B05A584F}" type="presOf" srcId="{4A238BDE-7B2A-1445-AF50-A412B9958168}" destId="{5FF447AA-1296-5244-987B-CCB793FABB14}" srcOrd="0" destOrd="0" presId="urn:microsoft.com/office/officeart/2005/8/layout/cycle2"/>
    <dgm:cxn modelId="{55BCB868-1D4D-454C-BF76-8B124AD4FFBD}" srcId="{4A238BDE-7B2A-1445-AF50-A412B9958168}" destId="{9E9F77B0-90E0-D74E-9493-5EECD14BAC9E}" srcOrd="0" destOrd="0" parTransId="{1465D5BB-6E00-544A-AA5B-390AAC6B8905}" sibTransId="{99FF2D99-C9BC-5E43-8B13-45154E375663}"/>
    <dgm:cxn modelId="{C6120B6C-95C6-D644-AC86-9D70BDB2D987}" type="presOf" srcId="{99FF2D99-C9BC-5E43-8B13-45154E375663}" destId="{05CE0C15-8C12-8C49-8469-5F7D6E9537CE}" srcOrd="0" destOrd="0" presId="urn:microsoft.com/office/officeart/2005/8/layout/cycle2"/>
    <dgm:cxn modelId="{0D1A2777-932B-584A-83FE-B035512ED43B}" type="presOf" srcId="{B3D8DE2B-7A47-5141-ACE7-6B89032159D4}" destId="{C1AB54FF-5367-6E40-B19E-8DCDE9351023}" srcOrd="0" destOrd="0" presId="urn:microsoft.com/office/officeart/2005/8/layout/cycle2"/>
    <dgm:cxn modelId="{50B46C77-BBB0-044A-960B-98E64D931607}" srcId="{4A238BDE-7B2A-1445-AF50-A412B9958168}" destId="{B3D8DE2B-7A47-5141-ACE7-6B89032159D4}" srcOrd="1" destOrd="0" parTransId="{CBB71273-AF61-234B-AE1B-EC3F2FEBB01A}" sibTransId="{3DC27CB0-2EAD-FB42-9EBB-19616F2B6FC6}"/>
    <dgm:cxn modelId="{6046A3A5-B6BA-2B41-A22F-84F1268BAD79}" type="presOf" srcId="{3DC27CB0-2EAD-FB42-9EBB-19616F2B6FC6}" destId="{271162E6-7826-204E-BC12-C348FDD16FA2}" srcOrd="1" destOrd="0" presId="urn:microsoft.com/office/officeart/2005/8/layout/cycle2"/>
    <dgm:cxn modelId="{BBDB19AE-383E-604F-B145-6499F269DC51}" type="presOf" srcId="{165E98BB-7551-A148-BF5B-A2A0AAEEA9D8}" destId="{21069437-3C0A-0547-8A28-1C5D794379C4}" srcOrd="1" destOrd="0" presId="urn:microsoft.com/office/officeart/2005/8/layout/cycle2"/>
    <dgm:cxn modelId="{5B8782BE-CF7A-934A-A23F-8418EC4BDD0B}" type="presOf" srcId="{99FF2D99-C9BC-5E43-8B13-45154E375663}" destId="{D178A439-8A14-EC41-A335-A6E013203B02}" srcOrd="1" destOrd="0" presId="urn:microsoft.com/office/officeart/2005/8/layout/cycle2"/>
    <dgm:cxn modelId="{59ADDAE5-6FBD-6E48-BBAD-63A2A6F702D1}" type="presOf" srcId="{3DC27CB0-2EAD-FB42-9EBB-19616F2B6FC6}" destId="{194976ED-CB25-DC45-B071-5E5146E625C7}" srcOrd="0" destOrd="0" presId="urn:microsoft.com/office/officeart/2005/8/layout/cycle2"/>
    <dgm:cxn modelId="{9812C769-A56E-5A4C-B61C-F2E839973B49}" type="presParOf" srcId="{5FF447AA-1296-5244-987B-CCB793FABB14}" destId="{0A1DF1F6-764F-E840-BF4B-671A1762BB66}" srcOrd="0" destOrd="0" presId="urn:microsoft.com/office/officeart/2005/8/layout/cycle2"/>
    <dgm:cxn modelId="{47A1BD2A-888F-4F48-872F-12D548146228}" type="presParOf" srcId="{5FF447AA-1296-5244-987B-CCB793FABB14}" destId="{05CE0C15-8C12-8C49-8469-5F7D6E9537CE}" srcOrd="1" destOrd="0" presId="urn:microsoft.com/office/officeart/2005/8/layout/cycle2"/>
    <dgm:cxn modelId="{21B1E516-CE3C-914C-8E4F-08521689A07E}" type="presParOf" srcId="{05CE0C15-8C12-8C49-8469-5F7D6E9537CE}" destId="{D178A439-8A14-EC41-A335-A6E013203B02}" srcOrd="0" destOrd="0" presId="urn:microsoft.com/office/officeart/2005/8/layout/cycle2"/>
    <dgm:cxn modelId="{98CF8A87-AC09-EE4B-A4D8-8B01331A67C8}" type="presParOf" srcId="{5FF447AA-1296-5244-987B-CCB793FABB14}" destId="{C1AB54FF-5367-6E40-B19E-8DCDE9351023}" srcOrd="2" destOrd="0" presId="urn:microsoft.com/office/officeart/2005/8/layout/cycle2"/>
    <dgm:cxn modelId="{4583E8C8-EB60-6145-8E61-D30A52232BC9}" type="presParOf" srcId="{5FF447AA-1296-5244-987B-CCB793FABB14}" destId="{194976ED-CB25-DC45-B071-5E5146E625C7}" srcOrd="3" destOrd="0" presId="urn:microsoft.com/office/officeart/2005/8/layout/cycle2"/>
    <dgm:cxn modelId="{EAFCEC00-5F4E-EE40-86B3-3A2BDA5C4A0B}" type="presParOf" srcId="{194976ED-CB25-DC45-B071-5E5146E625C7}" destId="{271162E6-7826-204E-BC12-C348FDD16FA2}" srcOrd="0" destOrd="0" presId="urn:microsoft.com/office/officeart/2005/8/layout/cycle2"/>
    <dgm:cxn modelId="{FAE61BAB-28D1-E44C-B0F5-E9B72F5E99C4}" type="presParOf" srcId="{5FF447AA-1296-5244-987B-CCB793FABB14}" destId="{F4136C81-266C-2B4C-BB77-3E9B2E966567}" srcOrd="4" destOrd="0" presId="urn:microsoft.com/office/officeart/2005/8/layout/cycle2"/>
    <dgm:cxn modelId="{67DA7CEA-3D73-294B-BEFF-DBA90A1FCEDC}" type="presParOf" srcId="{5FF447AA-1296-5244-987B-CCB793FABB14}" destId="{48996823-9401-204D-A70C-5965B243357F}" srcOrd="5" destOrd="0" presId="urn:microsoft.com/office/officeart/2005/8/layout/cycle2"/>
    <dgm:cxn modelId="{5C8417C3-A784-5940-9609-F6D3B3A40AEA}" type="presParOf" srcId="{48996823-9401-204D-A70C-5965B243357F}" destId="{21069437-3C0A-0547-8A28-1C5D794379C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DF1F6-764F-E840-BF4B-671A1762BB66}">
      <dsp:nvSpPr>
        <dsp:cNvPr id="0" name=""/>
        <dsp:cNvSpPr/>
      </dsp:nvSpPr>
      <dsp:spPr>
        <a:xfrm>
          <a:off x="3880229" y="816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demography</a:t>
          </a:r>
          <a:r>
            <a:rPr lang="en-GB" sz="2400" kern="1200" dirty="0"/>
            <a:t> </a:t>
          </a:r>
          <a:r>
            <a:rPr lang="en-GB" sz="1900" kern="1200" dirty="0"/>
            <a:t>(life expectancy, drop in fertility, migration)</a:t>
          </a:r>
        </a:p>
      </dsp:txBody>
      <dsp:txXfrm>
        <a:off x="4264846" y="385433"/>
        <a:ext cx="1857098" cy="1857098"/>
      </dsp:txXfrm>
    </dsp:sp>
    <dsp:sp modelId="{05CE0C15-8C12-8C49-8469-5F7D6E9537CE}">
      <dsp:nvSpPr>
        <dsp:cNvPr id="0" name=""/>
        <dsp:cNvSpPr/>
      </dsp:nvSpPr>
      <dsp:spPr>
        <a:xfrm rot="3600000">
          <a:off x="5820940" y="2550107"/>
          <a:ext cx="684020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5872242" y="2638527"/>
        <a:ext cx="478814" cy="531833"/>
      </dsp:txXfrm>
    </dsp:sp>
    <dsp:sp modelId="{C1AB54FF-5367-6E40-B19E-8DCDE9351023}">
      <dsp:nvSpPr>
        <dsp:cNvPr id="0" name=""/>
        <dsp:cNvSpPr/>
      </dsp:nvSpPr>
      <dsp:spPr>
        <a:xfrm>
          <a:off x="5724361" y="3418050"/>
          <a:ext cx="2883949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92000">
              <a:schemeClr val="bg1">
                <a:lumMod val="0"/>
                <a:lumOff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90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economic globalisation </a:t>
          </a:r>
          <a:r>
            <a:rPr lang="en-GB" sz="1700" kern="1200" dirty="0"/>
            <a:t>(competition, precarious contracts, reduced labour force)</a:t>
          </a:r>
        </a:p>
      </dsp:txBody>
      <dsp:txXfrm>
        <a:off x="6146706" y="3802667"/>
        <a:ext cx="2039259" cy="1857098"/>
      </dsp:txXfrm>
    </dsp:sp>
    <dsp:sp modelId="{194976ED-CB25-DC45-B071-5E5146E625C7}">
      <dsp:nvSpPr>
        <dsp:cNvPr id="0" name=""/>
        <dsp:cNvSpPr/>
      </dsp:nvSpPr>
      <dsp:spPr>
        <a:xfrm rot="10800000">
          <a:off x="4831306" y="4288023"/>
          <a:ext cx="631092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satMod val="103000"/>
                <a:lumMod val="102000"/>
                <a:tint val="94000"/>
                <a:alpha val="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 rot="10800000">
        <a:off x="5020634" y="4465300"/>
        <a:ext cx="441764" cy="531833"/>
      </dsp:txXfrm>
    </dsp:sp>
    <dsp:sp modelId="{F4136C81-266C-2B4C-BB77-3E9B2E966567}">
      <dsp:nvSpPr>
        <dsp:cNvPr id="0" name=""/>
        <dsp:cNvSpPr/>
      </dsp:nvSpPr>
      <dsp:spPr>
        <a:xfrm>
          <a:off x="1907288" y="3418050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alphaOff val="0"/>
                <a:satMod val="103000"/>
                <a:tint val="94000"/>
                <a:lumMod val="2000"/>
                <a:lumOff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liberalisation politics </a:t>
          </a:r>
          <a:r>
            <a:rPr lang="en-GB" sz="1900" kern="1200" dirty="0"/>
            <a:t>(reduction of spending, management and privatisation  </a:t>
          </a:r>
        </a:p>
      </dsp:txBody>
      <dsp:txXfrm>
        <a:off x="2291905" y="3802667"/>
        <a:ext cx="1857098" cy="1857098"/>
      </dsp:txXfrm>
    </dsp:sp>
    <dsp:sp modelId="{48996823-9401-204D-A70C-5965B243357F}">
      <dsp:nvSpPr>
        <dsp:cNvPr id="0" name=""/>
        <dsp:cNvSpPr/>
      </dsp:nvSpPr>
      <dsp:spPr>
        <a:xfrm rot="18000000">
          <a:off x="3847348" y="2596547"/>
          <a:ext cx="699361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satMod val="103000"/>
                <a:lumMod val="102000"/>
                <a:tint val="94000"/>
                <a:alpha val="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3899800" y="2864674"/>
        <a:ext cx="489553" cy="531833"/>
      </dsp:txXfrm>
    </dsp:sp>
  </dsp:spTree>
</dsp:drawing>
</file>

<file path=ppt/diagrams/drawing2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DF1F6-764F-E840-BF4B-671A1762BB66}">
      <dsp:nvSpPr>
        <dsp:cNvPr id="0" name=""/>
        <dsp:cNvSpPr/>
      </dsp:nvSpPr>
      <dsp:spPr>
        <a:xfrm>
          <a:off x="3880229" y="816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demography</a:t>
          </a:r>
          <a:r>
            <a:rPr lang="en-GB" sz="2400" kern="1200" dirty="0"/>
            <a:t> </a:t>
          </a:r>
          <a:r>
            <a:rPr lang="en-GB" sz="1900" kern="1200" dirty="0"/>
            <a:t>(life expectancy, drop in fertility, migration)</a:t>
          </a:r>
        </a:p>
      </dsp:txBody>
      <dsp:txXfrm>
        <a:off x="4264846" y="385433"/>
        <a:ext cx="1857098" cy="1857098"/>
      </dsp:txXfrm>
    </dsp:sp>
    <dsp:sp modelId="{05CE0C15-8C12-8C49-8469-5F7D6E9537CE}">
      <dsp:nvSpPr>
        <dsp:cNvPr id="0" name=""/>
        <dsp:cNvSpPr/>
      </dsp:nvSpPr>
      <dsp:spPr>
        <a:xfrm rot="3600000">
          <a:off x="5820940" y="2550107"/>
          <a:ext cx="684020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5872242" y="2638527"/>
        <a:ext cx="478814" cy="531833"/>
      </dsp:txXfrm>
    </dsp:sp>
    <dsp:sp modelId="{C1AB54FF-5367-6E40-B19E-8DCDE9351023}">
      <dsp:nvSpPr>
        <dsp:cNvPr id="0" name=""/>
        <dsp:cNvSpPr/>
      </dsp:nvSpPr>
      <dsp:spPr>
        <a:xfrm>
          <a:off x="5724361" y="3418050"/>
          <a:ext cx="2883949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economic globalisation </a:t>
          </a:r>
          <a:r>
            <a:rPr lang="en-GB" sz="1700" kern="1200" dirty="0"/>
            <a:t>(competition, precarious contracts, reduced labour force)</a:t>
          </a:r>
        </a:p>
      </dsp:txBody>
      <dsp:txXfrm>
        <a:off x="6146706" y="3802667"/>
        <a:ext cx="2039259" cy="1857098"/>
      </dsp:txXfrm>
    </dsp:sp>
    <dsp:sp modelId="{194976ED-CB25-DC45-B071-5E5146E625C7}">
      <dsp:nvSpPr>
        <dsp:cNvPr id="0" name=""/>
        <dsp:cNvSpPr/>
      </dsp:nvSpPr>
      <dsp:spPr>
        <a:xfrm rot="10800000">
          <a:off x="4831306" y="4288023"/>
          <a:ext cx="631092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 rot="10800000">
        <a:off x="5020634" y="4465300"/>
        <a:ext cx="441764" cy="531833"/>
      </dsp:txXfrm>
    </dsp:sp>
    <dsp:sp modelId="{F4136C81-266C-2B4C-BB77-3E9B2E966567}">
      <dsp:nvSpPr>
        <dsp:cNvPr id="0" name=""/>
        <dsp:cNvSpPr/>
      </dsp:nvSpPr>
      <dsp:spPr>
        <a:xfrm>
          <a:off x="1907288" y="3418050"/>
          <a:ext cx="2626332" cy="2626332"/>
        </a:xfrm>
        <a:prstGeom prst="ellipse">
          <a:avLst/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99000">
              <a:schemeClr val="accent1">
                <a:hueOff val="0"/>
                <a:satOff val="0"/>
                <a:satMod val="110000"/>
                <a:shade val="100000"/>
                <a:alpha val="0"/>
                <a:lumMod val="0"/>
                <a:lumOff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19200000" scaled="0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liberalisation politics </a:t>
          </a:r>
          <a:r>
            <a:rPr lang="en-GB" sz="1900" kern="1200" dirty="0"/>
            <a:t>(reduction of spending, management and privatisation  </a:t>
          </a:r>
        </a:p>
      </dsp:txBody>
      <dsp:txXfrm>
        <a:off x="2291905" y="3802667"/>
        <a:ext cx="1857098" cy="1857098"/>
      </dsp:txXfrm>
    </dsp:sp>
    <dsp:sp modelId="{48996823-9401-204D-A70C-5965B243357F}">
      <dsp:nvSpPr>
        <dsp:cNvPr id="0" name=""/>
        <dsp:cNvSpPr/>
      </dsp:nvSpPr>
      <dsp:spPr>
        <a:xfrm rot="18000000">
          <a:off x="3847348" y="2596547"/>
          <a:ext cx="699361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satMod val="103000"/>
                <a:tint val="94000"/>
                <a:alpha val="0"/>
                <a:lumMod val="0"/>
                <a:lumOff val="10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3899800" y="2864674"/>
        <a:ext cx="489553" cy="531833"/>
      </dsp:txXfrm>
    </dsp:sp>
  </dsp:spTree>
</dsp:drawing>
</file>

<file path=ppt/diagrams/drawing3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DF1F6-764F-E840-BF4B-671A1762BB66}">
      <dsp:nvSpPr>
        <dsp:cNvPr id="0" name=""/>
        <dsp:cNvSpPr/>
      </dsp:nvSpPr>
      <dsp:spPr>
        <a:xfrm>
          <a:off x="3880229" y="816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demography</a:t>
          </a:r>
          <a:r>
            <a:rPr lang="en-GB" sz="2400" kern="1200" dirty="0"/>
            <a:t> </a:t>
          </a:r>
          <a:r>
            <a:rPr lang="en-GB" sz="1900" kern="1200" dirty="0"/>
            <a:t>(life expectancy, drop in fertility, migration)</a:t>
          </a:r>
        </a:p>
      </dsp:txBody>
      <dsp:txXfrm>
        <a:off x="4264846" y="385433"/>
        <a:ext cx="1857098" cy="1857098"/>
      </dsp:txXfrm>
    </dsp:sp>
    <dsp:sp modelId="{05CE0C15-8C12-8C49-8469-5F7D6E9537CE}">
      <dsp:nvSpPr>
        <dsp:cNvPr id="0" name=""/>
        <dsp:cNvSpPr/>
      </dsp:nvSpPr>
      <dsp:spPr>
        <a:xfrm rot="3600000">
          <a:off x="5820940" y="2550107"/>
          <a:ext cx="684020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5872242" y="2638527"/>
        <a:ext cx="478814" cy="531833"/>
      </dsp:txXfrm>
    </dsp:sp>
    <dsp:sp modelId="{C1AB54FF-5367-6E40-B19E-8DCDE9351023}">
      <dsp:nvSpPr>
        <dsp:cNvPr id="0" name=""/>
        <dsp:cNvSpPr/>
      </dsp:nvSpPr>
      <dsp:spPr>
        <a:xfrm>
          <a:off x="5724361" y="3418050"/>
          <a:ext cx="2883949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economic globalisation </a:t>
          </a:r>
          <a:r>
            <a:rPr lang="en-GB" sz="1700" kern="1200" dirty="0"/>
            <a:t>(competition, precarious contracts, reduced labour force)</a:t>
          </a:r>
        </a:p>
      </dsp:txBody>
      <dsp:txXfrm>
        <a:off x="6146706" y="3802667"/>
        <a:ext cx="2039259" cy="1857098"/>
      </dsp:txXfrm>
    </dsp:sp>
    <dsp:sp modelId="{194976ED-CB25-DC45-B071-5E5146E625C7}">
      <dsp:nvSpPr>
        <dsp:cNvPr id="0" name=""/>
        <dsp:cNvSpPr/>
      </dsp:nvSpPr>
      <dsp:spPr>
        <a:xfrm rot="10800000">
          <a:off x="4831306" y="4288023"/>
          <a:ext cx="631092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 rot="10800000">
        <a:off x="5020634" y="4465300"/>
        <a:ext cx="441764" cy="531833"/>
      </dsp:txXfrm>
    </dsp:sp>
    <dsp:sp modelId="{F4136C81-266C-2B4C-BB77-3E9B2E966567}">
      <dsp:nvSpPr>
        <dsp:cNvPr id="0" name=""/>
        <dsp:cNvSpPr/>
      </dsp:nvSpPr>
      <dsp:spPr>
        <a:xfrm>
          <a:off x="1907288" y="3418050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liberalisation politics </a:t>
          </a:r>
          <a:r>
            <a:rPr lang="en-GB" sz="1900" kern="1200" dirty="0"/>
            <a:t>(reduction of spending, management and privatisation  </a:t>
          </a:r>
        </a:p>
      </dsp:txBody>
      <dsp:txXfrm>
        <a:off x="2291905" y="3802667"/>
        <a:ext cx="1857098" cy="1857098"/>
      </dsp:txXfrm>
    </dsp:sp>
    <dsp:sp modelId="{48996823-9401-204D-A70C-5965B243357F}">
      <dsp:nvSpPr>
        <dsp:cNvPr id="0" name=""/>
        <dsp:cNvSpPr/>
      </dsp:nvSpPr>
      <dsp:spPr>
        <a:xfrm rot="18000000">
          <a:off x="3847348" y="2596547"/>
          <a:ext cx="699361" cy="886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3899800" y="2864674"/>
        <a:ext cx="489553" cy="53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DF1F6-764F-E840-BF4B-671A1762BB66}">
      <dsp:nvSpPr>
        <dsp:cNvPr id="0" name=""/>
        <dsp:cNvSpPr/>
      </dsp:nvSpPr>
      <dsp:spPr>
        <a:xfrm>
          <a:off x="3880229" y="816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demography</a:t>
          </a:r>
          <a:r>
            <a:rPr lang="en-GB" sz="2400" kern="1200" dirty="0"/>
            <a:t> </a:t>
          </a:r>
          <a:r>
            <a:rPr lang="en-GB" sz="1900" kern="1200" dirty="0"/>
            <a:t>(life expectancy, drop in fertility, migration)</a:t>
          </a:r>
        </a:p>
      </dsp:txBody>
      <dsp:txXfrm>
        <a:off x="4264846" y="385433"/>
        <a:ext cx="1857098" cy="1857098"/>
      </dsp:txXfrm>
    </dsp:sp>
    <dsp:sp modelId="{05CE0C15-8C12-8C49-8469-5F7D6E9537CE}">
      <dsp:nvSpPr>
        <dsp:cNvPr id="0" name=""/>
        <dsp:cNvSpPr/>
      </dsp:nvSpPr>
      <dsp:spPr>
        <a:xfrm rot="3600000">
          <a:off x="5820940" y="2550107"/>
          <a:ext cx="684020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5872242" y="2638527"/>
        <a:ext cx="478814" cy="531833"/>
      </dsp:txXfrm>
    </dsp:sp>
    <dsp:sp modelId="{C1AB54FF-5367-6E40-B19E-8DCDE9351023}">
      <dsp:nvSpPr>
        <dsp:cNvPr id="0" name=""/>
        <dsp:cNvSpPr/>
      </dsp:nvSpPr>
      <dsp:spPr>
        <a:xfrm>
          <a:off x="5724361" y="3418050"/>
          <a:ext cx="2883949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economic globalisation </a:t>
          </a:r>
          <a:r>
            <a:rPr lang="en-GB" sz="1700" kern="1200" dirty="0"/>
            <a:t>(competition, precarious contracts, reduced labour force)</a:t>
          </a:r>
        </a:p>
      </dsp:txBody>
      <dsp:txXfrm>
        <a:off x="6146706" y="3802667"/>
        <a:ext cx="2039259" cy="1857098"/>
      </dsp:txXfrm>
    </dsp:sp>
    <dsp:sp modelId="{194976ED-CB25-DC45-B071-5E5146E625C7}">
      <dsp:nvSpPr>
        <dsp:cNvPr id="0" name=""/>
        <dsp:cNvSpPr/>
      </dsp:nvSpPr>
      <dsp:spPr>
        <a:xfrm rot="10800000">
          <a:off x="4831306" y="4288023"/>
          <a:ext cx="631092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 rot="10800000">
        <a:off x="5020634" y="4465300"/>
        <a:ext cx="441764" cy="531833"/>
      </dsp:txXfrm>
    </dsp:sp>
    <dsp:sp modelId="{F4136C81-266C-2B4C-BB77-3E9B2E966567}">
      <dsp:nvSpPr>
        <dsp:cNvPr id="0" name=""/>
        <dsp:cNvSpPr/>
      </dsp:nvSpPr>
      <dsp:spPr>
        <a:xfrm>
          <a:off x="1907288" y="3418050"/>
          <a:ext cx="2626332" cy="26263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liberalisation politics </a:t>
          </a:r>
          <a:r>
            <a:rPr lang="en-GB" sz="1900" kern="1200" dirty="0"/>
            <a:t>(reduction of spending, management and privatisation  </a:t>
          </a:r>
        </a:p>
      </dsp:txBody>
      <dsp:txXfrm>
        <a:off x="2291905" y="3802667"/>
        <a:ext cx="1857098" cy="1857098"/>
      </dsp:txXfrm>
    </dsp:sp>
    <dsp:sp modelId="{48996823-9401-204D-A70C-5965B243357F}">
      <dsp:nvSpPr>
        <dsp:cNvPr id="0" name=""/>
        <dsp:cNvSpPr/>
      </dsp:nvSpPr>
      <dsp:spPr>
        <a:xfrm rot="18000000">
          <a:off x="3847348" y="2596547"/>
          <a:ext cx="699361" cy="8863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800" kern="1200"/>
        </a:p>
      </dsp:txBody>
      <dsp:txXfrm>
        <a:off x="3899800" y="2864674"/>
        <a:ext cx="489553" cy="531833"/>
      </dsp:txXfrm>
    </dsp:sp>
  </dsp:spTree>
</dsp:drawing>
</file>

<file path=ppt/diagrams/layout14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3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2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4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11.xml.rels>&#65279;<?xml version="1.0" encoding="utf-8"?><Relationships xmlns="http://schemas.openxmlformats.org/package/2006/relationships"><Relationship Type="http://schemas.openxmlformats.org/officeDocument/2006/relationships/theme" Target="/ppt/theme/theme222.xml" Id="rId1" /></Relationships>
</file>

<file path=ppt/notesMasters/notesMaster11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B17D4-5051-084C-B91D-CD2CE453744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Kliknutím upravíte styly hlavního textu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122D1-46E5-5F40-A7E1-6868B11661BA}" type="slidenum">
              <a:rPr lang="en-GB" smtClean="0"/>
              <a:t>'#'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1.xml.rels>&#65279;<?xml version="1.0" encoding="utf-8"?><Relationships xmlns="http://schemas.openxmlformats.org/package/2006/relationships"><Relationship Type="http://schemas.openxmlformats.org/officeDocument/2006/relationships/slide" Target="/ppt/slides/slide23030.xml" Id="rId2" /><Relationship Type="http://schemas.openxmlformats.org/officeDocument/2006/relationships/notesMaster" Target="/ppt/notesMasters/notesMaster111.xml" Id="rId1" /></Relationships>
</file>

<file path=ppt/notesSlides/notesSlide11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1454EE-EEA6-418E-A9B9-19173F2E74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08334"/>
      </p:ext>
    </p:extLst>
  </p:cSld>
  <p:clrMapOvr>
    <a:masterClrMapping/>
  </p:clrMapOvr>
</p:notes>
</file>

<file path=ppt/slideLayouts/_rels/slideLayout109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117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15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2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3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410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58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6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74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8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911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slideLayout10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35256"/>
      </p:ext>
    </p:extLst>
  </p:cSld>
  <p:clrMapOvr>
    <a:masterClrMapping/>
  </p:clrMapOvr>
</p:sldLayout>
</file>

<file path=ppt/slideLayouts/slideLayout1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1779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9371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7773"/>
      </p:ext>
    </p:extLst>
  </p:cSld>
  <p:clrMapOvr>
    <a:masterClrMapping/>
  </p:clrMapOvr>
</p:sldLayout>
</file>

<file path=ppt/slideLayouts/slideLayout3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969504"/>
      </p:ext>
    </p:extLst>
  </p:cSld>
  <p:clrMapOvr>
    <a:masterClrMapping/>
  </p:clrMapOvr>
</p:sldLayout>
</file>

<file path=ppt/slideLayouts/slideLayout410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126960"/>
      </p:ext>
    </p:extLst>
  </p:cSld>
  <p:clrMapOvr>
    <a:masterClrMapping/>
  </p:clrMapOvr>
</p:sldLayout>
</file>

<file path=ppt/slideLayouts/slideLayout5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146466"/>
      </p:ext>
    </p:extLst>
  </p:cSld>
  <p:clrMapOvr>
    <a:masterClrMapping/>
  </p:clrMapOvr>
</p:sldLayout>
</file>

<file path=ppt/slideLayouts/slideLayout6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17919"/>
      </p:ext>
    </p:extLst>
  </p:cSld>
  <p:clrMapOvr>
    <a:masterClrMapping/>
  </p:clrMapOvr>
</p:sldLayout>
</file>

<file path=ppt/slideLayouts/slideLayout7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447475"/>
      </p:ext>
    </p:extLst>
  </p:cSld>
  <p:clrMapOvr>
    <a:masterClrMapping/>
  </p:clrMapOvr>
</p:sldLayout>
</file>

<file path=ppt/slideLayouts/slideLayout8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588059"/>
      </p:ext>
    </p:extLst>
  </p:cSld>
  <p:clrMapOvr>
    <a:masterClrMapping/>
  </p:clrMapOvr>
</p:sldLayout>
</file>

<file path=ppt/slideLayouts/slideLayout91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96136"/>
      </p:ext>
    </p:extLst>
  </p:cSld>
  <p:clrMapOvr>
    <a:masterClrMapping/>
  </p:clrMapOvr>
</p:sldLayout>
</file>

<file path=ppt/slideMasters/_rels/slideMaster1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2.xml" Id="rId8" /><Relationship Type="http://schemas.openxmlformats.org/officeDocument/2006/relationships/slideLayout" Target="/ppt/slideLayouts/slideLayout333.xml" Id="rId3" /><Relationship Type="http://schemas.openxmlformats.org/officeDocument/2006/relationships/slideLayout" Target="/ppt/slideLayouts/slideLayout744.xml" Id="rId7" /><Relationship Type="http://schemas.openxmlformats.org/officeDocument/2006/relationships/theme" Target="/ppt/theme/theme111.xml" Id="rId12" /><Relationship Type="http://schemas.openxmlformats.org/officeDocument/2006/relationships/slideLayout" Target="/ppt/slideLayouts/slideLayout211.xml" Id="rId2" /><Relationship Type="http://schemas.openxmlformats.org/officeDocument/2006/relationships/slideLayout" Target="/ppt/slideLayouts/slideLayout155.xml" Id="rId1" /><Relationship Type="http://schemas.openxmlformats.org/officeDocument/2006/relationships/slideLayout" Target="/ppt/slideLayouts/slideLayout666.xml" Id="rId6" /><Relationship Type="http://schemas.openxmlformats.org/officeDocument/2006/relationships/slideLayout" Target="/ppt/slideLayouts/slideLayout1177.xml" Id="rId11" /><Relationship Type="http://schemas.openxmlformats.org/officeDocument/2006/relationships/slideLayout" Target="/ppt/slideLayouts/slideLayout588.xml" Id="rId5" /><Relationship Type="http://schemas.openxmlformats.org/officeDocument/2006/relationships/slideLayout" Target="/ppt/slideLayouts/slideLayout1099.xml" Id="rId10" /><Relationship Type="http://schemas.openxmlformats.org/officeDocument/2006/relationships/slideLayout" Target="/ppt/slideLayouts/slideLayout41010.xml" Id="rId4" /><Relationship Type="http://schemas.openxmlformats.org/officeDocument/2006/relationships/slideLayout" Target="/ppt/slideLayouts/slideLayout91111.xml" Id="rId9" /></Relationships>
</file>

<file path=ppt/slideMasters/slideMaster11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Kliknutím upravíte styl hlavního názvu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Kliknutím upravíte styly hlavního textu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5B9C-0FA7-F24F-BEBE-F82460632505}" type="slidenum">
              <a:rPr lang="en-GB" smtClean="0"/>
              <a:t>'#'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5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14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16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2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32525.xml.rels>&#65279;<?xml version="1.0" encoding="utf-8"?><Relationships xmlns="http://schemas.openxmlformats.org/package/2006/relationships"><Relationship Type="http://schemas.openxmlformats.org/officeDocument/2006/relationships/image" Target="/ppt/media/image266.emf" Id="rId3" /><Relationship Type="http://schemas.openxmlformats.org/officeDocument/2006/relationships/package" Target="/ppt/embeddings/Microsoft_Word_Document66.docx" Id="rId2" /><Relationship Type="http://schemas.openxmlformats.org/officeDocument/2006/relationships/slideLayout" Target="/ppt/slideLayouts/slideLayout744.xml" Id="rId1" /></Relationships>
</file>

<file path=ppt/slides/_rels/slide141717.xml.rels>&#65279;<?xml version="1.0" encoding="utf-8"?><Relationships xmlns="http://schemas.openxmlformats.org/package/2006/relationships"><Relationship Type="http://schemas.openxmlformats.org/officeDocument/2006/relationships/image" Target="/ppt/media/image344.emf" Id="rId3" /><Relationship Type="http://schemas.openxmlformats.org/officeDocument/2006/relationships/package" Target="/ppt/embeddings/Microsoft_Word_Document144.docx" Id="rId2" /><Relationship Type="http://schemas.openxmlformats.org/officeDocument/2006/relationships/slideLayout" Target="/ppt/slideLayouts/slideLayout744.xml" Id="rId1" /></Relationships>
</file>

<file path=ppt/slides/_rels/slide151010.xml.rels>&#65279;<?xml version="1.0" encoding="utf-8"?><Relationships xmlns="http://schemas.openxmlformats.org/package/2006/relationships"><Relationship Type="http://schemas.openxmlformats.org/officeDocument/2006/relationships/image" Target="/ppt/media/image433.emf" Id="rId3" /><Relationship Type="http://schemas.openxmlformats.org/officeDocument/2006/relationships/package" Target="/ppt/embeddings/Microsoft_Word_Document233.docx" Id="rId2" /><Relationship Type="http://schemas.openxmlformats.org/officeDocument/2006/relationships/slideLayout" Target="/ppt/slideLayouts/slideLayout744.xml" Id="rId1" /></Relationships>
</file>

<file path=ppt/slides/_rels/slide1677.xml.rels>&#65279;<?xml version="1.0" encoding="utf-8"?><Relationships xmlns="http://schemas.openxmlformats.org/package/2006/relationships"><Relationship Type="http://schemas.openxmlformats.org/officeDocument/2006/relationships/image" Target="/ppt/media/image522.emf" Id="rId3" /><Relationship Type="http://schemas.openxmlformats.org/officeDocument/2006/relationships/package" Target="/ppt/embeddings/Microsoft_Word_Document322.docx" Id="rId2" /><Relationship Type="http://schemas.openxmlformats.org/officeDocument/2006/relationships/slideLayout" Target="/ppt/slideLayouts/slideLayout744.xml" Id="rId1" /></Relationships>
</file>

<file path=ppt/slides/_rels/slide1722.xml.rels>&#65279;<?xml version="1.0" encoding="utf-8"?><Relationships xmlns="http://schemas.openxmlformats.org/package/2006/relationships"><Relationship Type="http://schemas.openxmlformats.org/officeDocument/2006/relationships/image" Target="/ppt/media/image6.emf" Id="rId3" /><Relationship Type="http://schemas.openxmlformats.org/officeDocument/2006/relationships/package" Target="/ppt/embeddings/Microsoft_Word_Document4.docx" Id="rId2" /><Relationship Type="http://schemas.openxmlformats.org/officeDocument/2006/relationships/slideLayout" Target="/ppt/slideLayouts/slideLayout744.xml" Id="rId1" /></Relationships>
</file>

<file path=ppt/slides/_rels/slide182121.xml.rels>&#65279;<?xml version="1.0" encoding="utf-8"?><Relationships xmlns="http://schemas.openxmlformats.org/package/2006/relationships"><Relationship Type="http://schemas.openxmlformats.org/officeDocument/2006/relationships/image" Target="/ppt/media/image755.emf" Id="rId3" /><Relationship Type="http://schemas.openxmlformats.org/officeDocument/2006/relationships/package" Target="/ppt/embeddings/Microsoft_Word_Document555.docx" Id="rId2" /><Relationship Type="http://schemas.openxmlformats.org/officeDocument/2006/relationships/slideLayout" Target="/ppt/slideLayouts/slideLayout744.xml" Id="rId1" /></Relationships>
</file>

<file path=ppt/slides/_rels/slide1911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9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55.xml" Id="rId1" /></Relationships>
</file>

<file path=ppt/slides/_rels/slide2044.xml.rels>&#65279;<?xml version="1.0" encoding="utf-8"?><Relationships xmlns="http://schemas.openxmlformats.org/package/2006/relationships"><Relationship Type="http://schemas.openxmlformats.org/officeDocument/2006/relationships/image" Target="/ppt/media/image8.png" Id="rId2" /><Relationship Type="http://schemas.openxmlformats.org/officeDocument/2006/relationships/slideLayout" Target="/ppt/slideLayouts/slideLayout211.xml" Id="rId1" /></Relationships>
</file>

<file path=ppt/slides/_rels/slide212626.xml.rels>&#65279;<?xml version="1.0" encoding="utf-8"?><Relationships xmlns="http://schemas.openxmlformats.org/package/2006/relationships"><Relationship Type="http://schemas.openxmlformats.org/officeDocument/2006/relationships/image" Target="/ppt/media/image944.png" Id="rId2" /><Relationship Type="http://schemas.openxmlformats.org/officeDocument/2006/relationships/slideLayout" Target="/ppt/slideLayouts/slideLayout211.xml" Id="rId1" /></Relationships>
</file>

<file path=ppt/slides/_rels/slide221818.xml.rels>&#65279;<?xml version="1.0" encoding="utf-8"?><Relationships xmlns="http://schemas.openxmlformats.org/package/2006/relationships"><Relationship Type="http://schemas.openxmlformats.org/officeDocument/2006/relationships/diagramLayout" Target="/ppt/diagrams/layout144.xml" Id="rId3" /><Relationship Type="http://schemas.openxmlformats.org/officeDocument/2006/relationships/diagramData" Target="/ppt/diagrams/data144.xml" Id="rId2" /><Relationship Type="http://schemas.openxmlformats.org/officeDocument/2006/relationships/slideLayout" Target="/ppt/slideLayouts/slideLayout211.xml" Id="rId1" /><Relationship Type="http://schemas.microsoft.com/office/2007/relationships/diagramDrawing" Target="/ppt/diagrams/drawing144.xml" Id="rId6" /><Relationship Type="http://schemas.openxmlformats.org/officeDocument/2006/relationships/diagramColors" Target="/ppt/diagrams/colors144.xml" Id="rId5" /><Relationship Type="http://schemas.openxmlformats.org/officeDocument/2006/relationships/diagramQuickStyle" Target="/ppt/diagrams/quickStyle144.xml" Id="rId4" /></Relationships>
</file>

<file path=ppt/slides/_rels/slide23030.xml.rels>&#65279;<?xml version="1.0" encoding="utf-8"?><Relationships xmlns="http://schemas.openxmlformats.org/package/2006/relationships"><Relationship Type="http://schemas.openxmlformats.org/officeDocument/2006/relationships/notesSlide" Target="/ppt/notesSlides/notesSlide111.xml" Id="rId2" /><Relationship Type="http://schemas.openxmlformats.org/officeDocument/2006/relationships/slideLayout" Target="/ppt/slideLayouts/slideLayout211.xml" Id="rId1" /></Relationships>
</file>

<file path=ppt/slides/_rels/slide231515.xml.rels>&#65279;<?xml version="1.0" encoding="utf-8"?><Relationships xmlns="http://schemas.openxmlformats.org/package/2006/relationships"><Relationship Type="http://schemas.openxmlformats.org/officeDocument/2006/relationships/diagramLayout" Target="/ppt/diagrams/layout233.xml" Id="rId3" /><Relationship Type="http://schemas.openxmlformats.org/officeDocument/2006/relationships/diagramData" Target="/ppt/diagrams/data233.xml" Id="rId2" /><Relationship Type="http://schemas.openxmlformats.org/officeDocument/2006/relationships/slideLayout" Target="/ppt/slideLayouts/slideLayout211.xml" Id="rId1" /><Relationship Type="http://schemas.microsoft.com/office/2007/relationships/diagramDrawing" Target="/ppt/diagrams/drawing233.xml" Id="rId6" /><Relationship Type="http://schemas.openxmlformats.org/officeDocument/2006/relationships/diagramColors" Target="/ppt/diagrams/colors233.xml" Id="rId5" /><Relationship Type="http://schemas.openxmlformats.org/officeDocument/2006/relationships/diagramQuickStyle" Target="/ppt/diagrams/quickStyle233.xml" Id="rId4" /></Relationships>
</file>

<file path=ppt/slides/_rels/slide2488.xml.rels>&#65279;<?xml version="1.0" encoding="utf-8"?><Relationships xmlns="http://schemas.openxmlformats.org/package/2006/relationships"><Relationship Type="http://schemas.openxmlformats.org/officeDocument/2006/relationships/diagramLayout" Target="/ppt/diagrams/layout322.xml" Id="rId3" /><Relationship Type="http://schemas.openxmlformats.org/officeDocument/2006/relationships/diagramData" Target="/ppt/diagrams/data322.xml" Id="rId2" /><Relationship Type="http://schemas.openxmlformats.org/officeDocument/2006/relationships/slideLayout" Target="/ppt/slideLayouts/slideLayout211.xml" Id="rId1" /><Relationship Type="http://schemas.microsoft.com/office/2007/relationships/diagramDrawing" Target="/ppt/diagrams/drawing322.xml" Id="rId6" /><Relationship Type="http://schemas.openxmlformats.org/officeDocument/2006/relationships/diagramColors" Target="/ppt/diagrams/colors322.xml" Id="rId5" /><Relationship Type="http://schemas.openxmlformats.org/officeDocument/2006/relationships/diagramQuickStyle" Target="/ppt/diagrams/quickStyle322.xml" Id="rId4" /></Relationships>
</file>

<file path=ppt/slides/_rels/slide2533.xml.rels>&#65279;<?xml version="1.0" encoding="utf-8"?><Relationships xmlns="http://schemas.openxmlformats.org/package/2006/relationships"><Relationship Type="http://schemas.openxmlformats.org/officeDocument/2006/relationships/diagramLayout" Target="/ppt/diagrams/layout411.xml" Id="rId3" /><Relationship Type="http://schemas.openxmlformats.org/officeDocument/2006/relationships/diagramData" Target="/ppt/diagrams/data411.xml" Id="rId2" /><Relationship Type="http://schemas.openxmlformats.org/officeDocument/2006/relationships/slideLayout" Target="/ppt/slideLayouts/slideLayout211.xml" Id="rId1" /><Relationship Type="http://schemas.microsoft.com/office/2007/relationships/diagramDrawing" Target="/ppt/diagrams/drawing4.xml" Id="rId6" /><Relationship Type="http://schemas.openxmlformats.org/officeDocument/2006/relationships/diagramColors" Target="/ppt/diagrams/colors411.xml" Id="rId5" /><Relationship Type="http://schemas.openxmlformats.org/officeDocument/2006/relationships/diagramQuickStyle" Target="/ppt/diagrams/quickStyle411.xml" Id="rId4" /></Relationships>
</file>

<file path=ppt/slides/_rels/slide262727.xml.rels>&#65279;<?xml version="1.0" encoding="utf-8"?><Relationships xmlns="http://schemas.openxmlformats.org/package/2006/relationships"><Relationship Type="http://schemas.openxmlformats.org/officeDocument/2006/relationships/image" Target="/ppt/media/image1055.png" Id="rId2" /><Relationship Type="http://schemas.openxmlformats.org/officeDocument/2006/relationships/slideLayout" Target="/ppt/slideLayouts/slideLayout211.xml" Id="rId1" /></Relationships>
</file>

<file path=ppt/slides/_rels/slide2719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2812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2928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302222.xml.rels>&#65279;<?xml version="1.0" encoding="utf-8"?><Relationships xmlns="http://schemas.openxmlformats.org/package/2006/relationships"><Relationship Type="http://schemas.openxmlformats.org/officeDocument/2006/relationships/image" Target="/ppt/media/image1122.png" Id="rId2" /><Relationship Type="http://schemas.openxmlformats.org/officeDocument/2006/relationships/slideLayout" Target="/ppt/slideLayouts/slideLayout744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524cd01cf0be40f5" /><Relationship Type="http://schemas.openxmlformats.org/officeDocument/2006/relationships/hyperlink" Target="https://www.deepl.com/pro?cta=edit-document" TargetMode="External" Id="R8093efbe8b854889" /><Relationship Type="http://schemas.openxmlformats.org/officeDocument/2006/relationships/image" Target="/ppt/media/image6.png" Id="Rf34691a8155e4f97" /></Relationships>
</file>

<file path=ppt/slides/_rels/slide32323.xml.rels>&#65279;<?xml version="1.0" encoding="utf-8"?><Relationships xmlns="http://schemas.openxmlformats.org/package/2006/relationships"><Relationship Type="http://schemas.openxmlformats.org/officeDocument/2006/relationships/image" Target="/ppt/media/image133.png" Id="rId2" /><Relationship Type="http://schemas.openxmlformats.org/officeDocument/2006/relationships/slideLayout" Target="/ppt/slideLayouts/slideLayout211.xml" Id="rId1" /></Relationships>
</file>

<file path=ppt/slides/_rels/slide416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513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65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729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824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920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slide1014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FE74B-CA49-40E8-A4CD-4904B344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AT"/>
              <a:t>Společné charakteristiky </a:t>
            </a:r>
            <a:br>
              <a:rPr lang="de-AT"/>
            </a:br>
            <a:r>
              <a:rPr lang="de-AT"/>
              <a:t>Členské státy EU ze střední a východní Evropy (tranzitivní ekonomiky)</a:t>
            </a:r>
            <a:br>
              <a:rPr lang="de-AT"/>
            </a:br>
            <a:r>
              <a:rPr lang="en-US" sz="2200"/>
              <a:t>STANISŁAWA GOLINOWSKÁZdroj: (2009), č. 166 (2009), s. 273-296.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CA2F6-A389-4080-96CE-0F223FB6C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de-AT"/>
              <a:t>Vysoká dynamika demografických změn</a:t>
            </a:r>
          </a:p>
          <a:p>
            <a:r>
              <a:rPr lang="de-AT"/>
              <a:t>Větší problémy na trhu práce (nezaměstnanost, emigrace).</a:t>
            </a:r>
          </a:p>
          <a:p>
            <a:r>
              <a:rPr lang="de-AT"/>
              <a:t>Potíže s dodržováním "sociálních slibů" z minulého režimu v oblasti důchodů, invalidity a ochrany zdraví.</a:t>
            </a:r>
          </a:p>
          <a:p>
            <a:r>
              <a:rPr lang="de-AT"/>
              <a:t>Podpora individuální odpovědnosti a iniciativy, využívání odborných rad bez autoritářského přístupu.</a:t>
            </a:r>
          </a:p>
          <a:p>
            <a:r>
              <a:rPr lang="de-AT"/>
              <a:t>Zranitelnost nevládních organizací vůči špatnému řízení a korupci</a:t>
            </a:r>
          </a:p>
          <a:p>
            <a:r>
              <a:rPr lang="de-AT"/>
              <a:t>Vysoké vzdělanostní aspirace mladé generace</a:t>
            </a:r>
          </a:p>
          <a:p>
            <a:r>
              <a:rPr lang="de-AT"/>
              <a:t>Rostoucí problémy sociálního vyloučení</a:t>
            </a:r>
          </a:p>
          <a:p>
            <a:r>
              <a:rPr lang="de-AT"/>
              <a:t>Nízká důvěra ve formální instituce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3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6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Demografické výzvy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Změny ve struktuře rodiny: např. Velká Británie Před dvaceti lety žilo v manželství téměř 80 % žen s dětmi, dnes je to jen něco málo přes 50 %. Podíl osamělých matek se zvýšil na téměř 30 procent,</a:t>
            </a:r>
          </a:p>
          <a:p>
            <a:r>
              <a:rPr lang="en-GB" dirty="0"/>
              <a:t>Stárnutí populace: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9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46CEE-F3DF-7A42-8B48-AC6B8066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Ekonomické změny: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0BC6E-6A62-4E43-B1F5-FA481C372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Hospodářská globalizace v kombinaci s politikami EU klade důraz na konkurenceschopnost a zásady volného trhu.</a:t>
            </a:r>
          </a:p>
          <a:p>
            <a:r>
              <a:rPr lang="en-GB" dirty="0"/>
              <a:t>Omezuje autonomní tvorbu sociální politiky národních států.</a:t>
            </a:r>
          </a:p>
          <a:p>
            <a:r>
              <a:rPr lang="en-GB" dirty="0"/>
              <a:t>Výsledky: rostoucí rozdíl mezi bohatými a chudými ("propast chudoby": </a:t>
            </a:r>
            <a:r>
              <a:rPr lang="en-GB" i="1" dirty="0"/>
              <a:t>"</a:t>
            </a:r>
            <a:r>
              <a:rPr lang="de-DE" i="1" dirty="0" err="1"/>
              <a:t>Rozdíl v </a:t>
            </a:r>
            <a:r>
              <a:rPr lang="de-DE" i="1" dirty="0" err="1"/>
              <a:t>chudobě</a:t>
            </a:r>
            <a:r>
              <a:rPr lang="de-DE" i="1" dirty="0"/>
              <a:t>" </a:t>
            </a:r>
            <a:r>
              <a:rPr lang="de-DE" i="1" dirty="0" err="1"/>
              <a:t>je </a:t>
            </a:r>
            <a:r>
              <a:rPr lang="de-DE" i="1" dirty="0" err="1"/>
              <a:t>poměr, </a:t>
            </a:r>
            <a:r>
              <a:rPr lang="de-DE" i="1" dirty="0" err="1"/>
              <a:t>o </a:t>
            </a:r>
            <a:r>
              <a:rPr lang="de-DE" i="1" dirty="0" err="1"/>
              <a:t>který </a:t>
            </a:r>
            <a:r>
              <a:rPr lang="de-DE" i="1" dirty="0" err="1"/>
              <a:t>průměrný </a:t>
            </a:r>
            <a:r>
              <a:rPr lang="de-DE" i="1" dirty="0" err="1"/>
              <a:t>příjem </a:t>
            </a:r>
            <a:r>
              <a:rPr lang="de-DE" i="1" dirty="0" err="1"/>
              <a:t>chudých </a:t>
            </a:r>
            <a:r>
              <a:rPr lang="de-DE" i="1" dirty="0" err="1"/>
              <a:t>nedosahuje </a:t>
            </a:r>
            <a:r>
              <a:rPr lang="de-DE" i="1" dirty="0" err="1"/>
              <a:t>hranice </a:t>
            </a:r>
            <a:r>
              <a:rPr lang="de-DE" i="1" dirty="0" err="1"/>
              <a:t>chudoby</a:t>
            </a:r>
            <a:r>
              <a:rPr lang="de-DE" i="1" dirty="0"/>
              <a:t>. </a:t>
            </a:r>
            <a:r>
              <a:rPr lang="de-DE" i="1" dirty="0" err="1"/>
              <a:t>Hranice </a:t>
            </a:r>
            <a:r>
              <a:rPr lang="de-DE" i="1" dirty="0" err="1"/>
              <a:t>chudoby </a:t>
            </a:r>
            <a:r>
              <a:rPr lang="de-DE" i="1" dirty="0" err="1"/>
              <a:t>je </a:t>
            </a:r>
            <a:r>
              <a:rPr lang="de-DE" i="1" dirty="0" err="1"/>
              <a:t>definována </a:t>
            </a:r>
            <a:r>
              <a:rPr lang="de-DE" i="1" dirty="0" err="1"/>
              <a:t>jako </a:t>
            </a:r>
            <a:r>
              <a:rPr lang="de-DE" i="1" dirty="0"/>
              <a:t>polovina </a:t>
            </a:r>
            <a:r>
              <a:rPr lang="de-DE" i="1" dirty="0"/>
              <a:t>průměrného </a:t>
            </a:r>
            <a:r>
              <a:rPr lang="de-DE" i="1" dirty="0" err="1"/>
              <a:t>příjmu </a:t>
            </a:r>
            <a:r>
              <a:rPr lang="de-DE" i="1" dirty="0" err="1"/>
              <a:t>domácnosti </a:t>
            </a:r>
            <a:r>
              <a:rPr lang="de-DE" i="1" dirty="0" err="1"/>
              <a:t>z </a:t>
            </a:r>
            <a:r>
              <a:rPr lang="de-DE" i="1" dirty="0"/>
              <a:t>celkového počtu </a:t>
            </a:r>
            <a:r>
              <a:rPr lang="de-DE" i="1" dirty="0" err="1"/>
              <a:t>obyvatel</a:t>
            </a:r>
            <a:r>
              <a:rPr lang="de-DE" i="1" dirty="0"/>
              <a:t>. </a:t>
            </a:r>
            <a:r>
              <a:rPr lang="de-DE" i="1" dirty="0" err="1"/>
              <a:t>Mezera </a:t>
            </a:r>
            <a:r>
              <a:rPr lang="de-DE" i="1" dirty="0" err="1"/>
              <a:t>chudoby </a:t>
            </a:r>
            <a:r>
              <a:rPr lang="de-DE" i="1" dirty="0" err="1"/>
              <a:t>pomáhá </a:t>
            </a:r>
            <a:r>
              <a:rPr lang="de-DE" i="1" dirty="0" err="1"/>
              <a:t>zpřesnit </a:t>
            </a:r>
            <a:r>
              <a:rPr lang="de-DE" i="1" dirty="0"/>
              <a:t>míru </a:t>
            </a:r>
            <a:r>
              <a:rPr lang="de-DE" i="1" dirty="0" err="1"/>
              <a:t>chudoby </a:t>
            </a:r>
            <a:r>
              <a:rPr lang="de-DE" i="1" dirty="0" err="1"/>
              <a:t>tím, že </a:t>
            </a:r>
            <a:r>
              <a:rPr lang="de-DE" i="1" dirty="0" err="1"/>
              <a:t>poskytuje </a:t>
            </a:r>
            <a:r>
              <a:rPr lang="de-DE" i="1" dirty="0" err="1"/>
              <a:t>údaj </a:t>
            </a:r>
            <a:r>
              <a:rPr lang="de-DE" i="1" dirty="0" err="1"/>
              <a:t>o </a:t>
            </a:r>
            <a:r>
              <a:rPr lang="de-DE" i="1" dirty="0" err="1"/>
              <a:t>míře </a:t>
            </a:r>
            <a:r>
              <a:rPr lang="de-DE" i="1" dirty="0" err="1"/>
              <a:t>chudoby </a:t>
            </a:r>
            <a:r>
              <a:rPr lang="de-DE" i="1" dirty="0" err="1"/>
              <a:t>v </a:t>
            </a:r>
            <a:r>
              <a:rPr lang="de-DE" i="1" dirty="0"/>
              <a:t>dané </a:t>
            </a:r>
            <a:r>
              <a:rPr lang="de-DE" i="1" dirty="0" err="1"/>
              <a:t>zemi</a:t>
            </a:r>
            <a:r>
              <a:rPr lang="de-DE" i="1" dirty="0"/>
              <a:t>. </a:t>
            </a:r>
            <a:r>
              <a:rPr lang="de-DE" i="1" dirty="0"/>
              <a:t>Tento </a:t>
            </a:r>
            <a:r>
              <a:rPr lang="de-DE" i="1" dirty="0" err="1"/>
              <a:t>ukazatel </a:t>
            </a:r>
            <a:r>
              <a:rPr lang="de-DE" i="1" dirty="0" err="1"/>
              <a:t>se </a:t>
            </a:r>
            <a:r>
              <a:rPr lang="de-DE" i="1" dirty="0" err="1"/>
              <a:t>měří </a:t>
            </a:r>
            <a:r>
              <a:rPr lang="de-DE" i="1" dirty="0" err="1"/>
              <a:t>pro </a:t>
            </a:r>
            <a:r>
              <a:rPr lang="de-DE" i="1" dirty="0"/>
              <a:t>celou </a:t>
            </a:r>
            <a:r>
              <a:rPr lang="de-DE" i="1" dirty="0" err="1"/>
              <a:t>populaci </a:t>
            </a:r>
            <a:r>
              <a:rPr lang="de-DE" i="1" dirty="0"/>
              <a:t>a </a:t>
            </a:r>
            <a:r>
              <a:rPr lang="de-DE" i="1" dirty="0" err="1"/>
              <a:t>také </a:t>
            </a:r>
            <a:r>
              <a:rPr lang="de-DE" i="1" dirty="0" err="1"/>
              <a:t>pro </a:t>
            </a:r>
            <a:r>
              <a:rPr lang="de-DE" i="1" dirty="0" err="1"/>
              <a:t>osoby ve </a:t>
            </a:r>
            <a:r>
              <a:rPr lang="de-DE" i="1" dirty="0" err="1"/>
              <a:t>věku </a:t>
            </a:r>
            <a:r>
              <a:rPr lang="de-DE" i="1" dirty="0"/>
              <a:t>18-65 </a:t>
            </a:r>
            <a:r>
              <a:rPr lang="de-DE" i="1" dirty="0" err="1"/>
              <a:t>let </a:t>
            </a:r>
            <a:r>
              <a:rPr lang="de-DE" i="1" dirty="0" err="1"/>
              <a:t>a </a:t>
            </a:r>
            <a:r>
              <a:rPr lang="de-DE" i="1" dirty="0" err="1"/>
              <a:t>osoby </a:t>
            </a:r>
            <a:r>
              <a:rPr lang="de-DE" i="1" dirty="0" err="1"/>
              <a:t>starší </a:t>
            </a:r>
            <a:r>
              <a:rPr lang="de-DE" i="1" dirty="0"/>
              <a:t>65 let."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0935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2525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708650" cy="734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74408" progId="Word.Document.12">
                  <p:embed/>
                </p:oleObj>
              </mc:Choice>
              <mc:Fallback>
                <p:oleObj name="Document" r:id="rId2" imgW="5485659" imgH="7074408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708650" cy="734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033341"/>
      </p:ext>
    </p:extLst>
  </p:cSld>
  <p:clrMapOvr>
    <a:masterClrMapping/>
  </p:clrMapOvr>
</p:sld>
</file>

<file path=ppt/slides/slide141717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708650" cy="734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74408" progId="Word.Document.12">
                  <p:embed/>
                </p:oleObj>
              </mc:Choice>
              <mc:Fallback>
                <p:oleObj name="Document" r:id="rId2" imgW="5485659" imgH="7074408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708650" cy="734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145491"/>
      </p:ext>
    </p:extLst>
  </p:cSld>
  <p:clrMapOvr>
    <a:masterClrMapping/>
  </p:clrMapOvr>
</p:sld>
</file>

<file path=ppt/slides/slide151010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708650" cy="734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74408" progId="Word.Document.12">
                  <p:embed/>
                </p:oleObj>
              </mc:Choice>
              <mc:Fallback>
                <p:oleObj name="Document" r:id="rId2" imgW="5485659" imgH="7074408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708650" cy="734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120073"/>
      </p:ext>
    </p:extLst>
  </p:cSld>
  <p:clrMapOvr>
    <a:masterClrMapping/>
  </p:clrMapOvr>
</p:sld>
</file>

<file path=ppt/slides/slide1677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640387" cy="726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84142" progId="Word.Document.12">
                  <p:embed/>
                </p:oleObj>
              </mc:Choice>
              <mc:Fallback>
                <p:oleObj name="Document" r:id="rId2" imgW="5485659" imgH="7084142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640387" cy="726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377624"/>
      </p:ext>
    </p:extLst>
  </p:cSld>
  <p:clrMapOvr>
    <a:masterClrMapping/>
  </p:clrMapOvr>
</p:sld>
</file>

<file path=ppt/slides/slide1722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708650" cy="734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74408" progId="Word.Document.12">
                  <p:embed/>
                </p:oleObj>
              </mc:Choice>
              <mc:Fallback>
                <p:oleObj name="Document" r:id="rId2" imgW="5485659" imgH="7074408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708650" cy="734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467277"/>
      </p:ext>
    </p:extLst>
  </p:cSld>
  <p:clrMapOvr>
    <a:masterClrMapping/>
  </p:clrMapOvr>
</p:sld>
</file>

<file path=ppt/slides/slide182121.xml><?xml version="1.0" encoding="utf-8"?>
<p:sld xmlns:a16="http://schemas.microsoft.com/office/drawing/2014/main" xmlns:mc="http://schemas.openxmlformats.org/markup-compatibility/2006" xmlns:v="urn:schemas-microsoft-com:vml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1C6FDD2-AF80-413C-A350-9F331A0BD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1338" y="261938"/>
          <a:ext cx="5770562" cy="741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5659" imgH="7065035" progId="Word.Document.12">
                  <p:embed/>
                </p:oleObj>
              </mc:Choice>
              <mc:Fallback>
                <p:oleObj name="Document" r:id="rId2" imgW="5485659" imgH="7065035" progId="Word.Document.12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1C6FDD2-AF80-413C-A350-9F331A0BD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81338" y="261938"/>
                        <a:ext cx="5770562" cy="741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95B3D5-C94F-4B8C-BBC8-43F916F8116B}"/>
              </a:ext>
            </a:extLst>
          </p:cNvPr>
          <p:cNvCxnSpPr/>
          <p:nvPr/>
        </p:nvCxnSpPr>
        <p:spPr>
          <a:xfrm>
            <a:off x="5885969" y="1152605"/>
            <a:ext cx="3657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52FF8C-A1D3-4021-B451-3F91ACB1C1C9}"/>
              </a:ext>
            </a:extLst>
          </p:cNvPr>
          <p:cNvCxnSpPr/>
          <p:nvPr/>
        </p:nvCxnSpPr>
        <p:spPr>
          <a:xfrm flipH="1">
            <a:off x="5885969" y="1443831"/>
            <a:ext cx="3073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711418"/>
      </p:ext>
    </p:extLst>
  </p:cSld>
  <p:clrMapOvr>
    <a:masterClrMapping/>
  </p:clrMapOvr>
</p:sld>
</file>

<file path=ppt/slides/slide19111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 fontScale="90000"/>
          </a:bodyPr>
          <a:lstStyle/>
          <a:p>
            <a:r>
              <a:rPr lang="en-GB" dirty="0"/>
              <a:t>Legislativa vytvářející různé režimy péče: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540688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Rodinná dovolená </a:t>
            </a:r>
            <a:r>
              <a:rPr lang="en-US" dirty="0"/>
              <a:t>poskytuje rodičům právo vzít si volno na péči o dítě, zejména pokud je mladší školního věku, a nahrazuje část nebo celou mzdu během volna rodičů. Krátkodobé placené dovolené rovněž přispívají k rovnosti žen a mužů na trhu práce tím, že usnadňují nepřetržitou zaměstnanost matek a snižují mzdové sankce spojené s mateřstvím.</a:t>
            </a:r>
          </a:p>
          <a:p>
            <a:r>
              <a:rPr lang="en-US" b="1" dirty="0"/>
              <a:t>regulace pracovní doby </a:t>
            </a:r>
            <a:r>
              <a:rPr lang="en-US" dirty="0"/>
              <a:t>může uvolnit čas rodičů - otců i matek - na péči o děti tím, že omezí běžnou pracovní dobu například na méně než 40 hodin týdně a zaručí minimální počet dní na roční dovolenou. Některé feministické vědkyně navíc dospěly k závěru, že zkrácení pracovní doby může být nejslibnějším nástrojem k dosažení genderově rovnostářského přerozdělení práce v domácnosti.</a:t>
            </a:r>
          </a:p>
          <a:p>
            <a:r>
              <a:rPr lang="en-US" b="1" dirty="0"/>
              <a:t>veřejná opatření pro předškolní vzdělávání a péči </a:t>
            </a:r>
            <a:r>
              <a:rPr lang="en-US" dirty="0"/>
              <a:t>dále posilují zaměstnanost matek tím, že poskytují alternativy k péči matek na plný úvazek, a vysoce kvalitní předškolní vzdělávání a péče mohou rovněž zlepšit blaho dětí. Veřejné financování a poskytování - namísto tržního systému - zmírňuje ekonomickou zátěž spojenou s náklady na péči o děti, zejména pro rodiny s nízkými příjmy, a zvyšuje také mzdy pečujících pracovníků.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24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Systémy sociálního zabezpečení v </a:t>
            </a:r>
            <a:r>
              <a:rPr lang="en-GB"/>
              <a:t>Evropě (3)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Walter Lorenz</a:t>
            </a:r>
          </a:p>
        </p:txBody>
      </p:sp>
    </p:spTree>
    <p:extLst>
      <p:ext uri="{BB962C8B-B14F-4D97-AF65-F5344CB8AC3E}">
        <p14:creationId xmlns:p14="http://schemas.microsoft.com/office/powerpoint/2010/main" val="924629459"/>
      </p:ext>
    </p:extLst>
  </p:cSld>
  <p:clrMapOvr>
    <a:masterClrMapping/>
  </p:clrMapOvr>
</p:sld>
</file>

<file path=ppt/slides/slide2044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540" y="365125"/>
            <a:ext cx="9010920" cy="5553537"/>
          </a:xfrm>
        </p:spPr>
      </p:pic>
      <p:sp>
        <p:nvSpPr>
          <p:cNvPr id="5" name="TextBox 4"/>
          <p:cNvSpPr txBox="1"/>
          <p:nvPr/>
        </p:nvSpPr>
        <p:spPr>
          <a:xfrm>
            <a:off x="1180407" y="6267796"/>
            <a:ext cx="660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Dovolená v týdnech, mateřská=placená, rodičovská placená </a:t>
            </a:r>
            <a:r>
              <a:rPr lang="en-GB"/>
              <a:t>nebo neplacená</a:t>
            </a:r>
          </a:p>
        </p:txBody>
      </p:sp>
    </p:spTree>
    <p:extLst>
      <p:ext uri="{BB962C8B-B14F-4D97-AF65-F5344CB8AC3E}">
        <p14:creationId xmlns:p14="http://schemas.microsoft.com/office/powerpoint/2010/main" val="1422419100"/>
      </p:ext>
    </p:extLst>
  </p:cSld>
  <p:clrMapOvr>
    <a:masterClrMapping/>
  </p:clrMapOvr>
</p:sld>
</file>

<file path=ppt/slides/slide212626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04" y="562796"/>
            <a:ext cx="8328992" cy="6300571"/>
          </a:xfrm>
        </p:spPr>
      </p:pic>
    </p:spTree>
    <p:extLst>
      <p:ext uri="{BB962C8B-B14F-4D97-AF65-F5344CB8AC3E}">
        <p14:creationId xmlns:p14="http://schemas.microsoft.com/office/powerpoint/2010/main" val="4009708364"/>
      </p:ext>
    </p:extLst>
  </p:cSld>
  <p:clrMapOvr>
    <a:masterClrMapping/>
  </p:clrMapOvr>
</p:sld>
</file>

<file path=ppt/slides/slide221818.xml><?xml version="1.0" encoding="utf-8"?>
<p:sld xmlns:dgm="http://schemas.openxmlformats.org/drawingml/2006/diagram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541867"/>
          <a:ext cx="10515600" cy="604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0386125"/>
      </p:ext>
    </p:extLst>
  </p:cSld>
  <p:clrMapOvr>
    <a:masterClrMapping/>
  </p:clrMapOvr>
</p:sld>
</file>

<file path=ppt/slides/slide2303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3447"/>
          </a:xfrm>
        </p:spPr>
        <p:txBody>
          <a:bodyPr>
            <a:normAutofit/>
          </a:bodyPr>
          <a:lstStyle/>
          <a:p>
            <a:r>
              <a:rPr lang="en-GB" sz="4000" dirty="0"/>
              <a:t>Úpadek západního sociálního státu po 2. světové válce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9872"/>
            <a:ext cx="10515600" cy="54743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70. léta 20. století Ropná krize, rostoucí nezaměstnanost, deficity státního rozpočtu, </a:t>
            </a:r>
          </a:p>
          <a:p>
            <a:pPr marL="0" indent="0">
              <a:buNone/>
            </a:pPr>
            <a:r>
              <a:rPr lang="en-GB" dirty="0"/>
              <a:t>1981 vyhlášena krize sociálního státu: již se nejedná o (výhodnou) investici do stability a integrace do budoucí společnosti, ale je považován za břemeno, náklady převyšují přínosy, proto se omezují dávky (prohlášeny za "příliš štědré").</a:t>
            </a:r>
          </a:p>
          <a:p>
            <a:pPr marL="0" indent="0">
              <a:buNone/>
            </a:pPr>
            <a:r>
              <a:rPr lang="en-GB" dirty="0"/>
              <a:t>1989: rozpad Sovětského svazu, konec komunismu v Evropě, konec soutěže mezi "reálně existujícím socialismem" na Východě a "sociálně tržním kapitalismem" na Západě.</a:t>
            </a:r>
          </a:p>
          <a:p>
            <a:pPr marL="0" indent="0">
              <a:buNone/>
            </a:pPr>
            <a:r>
              <a:rPr lang="en-GB" dirty="0"/>
              <a:t>1990s: Margaret Thatcherová / Ronald Reagan: "workfare, ne welfare": sociální dávky podmíněné ochotou pracovat; privatizace veřejných služeb; "méně vlády"; New Public Management jako nástroj snižování nákladů.</a:t>
            </a:r>
          </a:p>
          <a:p>
            <a:pPr marL="0" indent="0">
              <a:buNone/>
            </a:pPr>
            <a:r>
              <a:rPr lang="en-GB" dirty="0"/>
              <a:t>2002: </a:t>
            </a:r>
            <a:r>
              <a:rPr lang="en-GB" dirty="0" err="1"/>
              <a:t>Schröderův </a:t>
            </a:r>
            <a:r>
              <a:rPr lang="en-GB" dirty="0"/>
              <a:t>kancléř Německo: Hartzova reforma: sociální dávky byly výrazně sníženy a podmíněny "aktivačními" programy.</a:t>
            </a:r>
          </a:p>
          <a:p>
            <a:pPr marL="0" indent="0">
              <a:buNone/>
            </a:pPr>
            <a:r>
              <a:rPr lang="en-GB" dirty="0"/>
              <a:t>Globalizace a snižování dovozních daní posiluje hospodářskou soutěž, takže firmy mají motivaci stěhovat se do zemí s nízkými mzdami a nízkými sociálními odvody, aby snížily výrobní náklady, což vede k vyšší nezaměstnanosti v zemích s dobrým systémem sociálního pojištění;</a:t>
            </a:r>
          </a:p>
          <a:p>
            <a:pPr marL="0" indent="0">
              <a:buNone/>
            </a:pPr>
            <a:r>
              <a:rPr lang="en-GB" dirty="0"/>
              <a:t>Mezinárodní konkurence za nerovných podmínek v oblasti práv pracovníků nutí k omezování struktury sociálních dávek a způsobuje deregulaci s nejistějšími pracovními podmínkami (menší jistota zaměstnání, menší dávky, více dočasných pracovních míst ("pracující chudoba").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C15F2A-60F7-4A92-BB5C-878682AC4671}"/>
              </a:ext>
            </a:extLst>
          </p:cNvPr>
          <p:cNvSpPr/>
          <p:nvPr/>
        </p:nvSpPr>
        <p:spPr>
          <a:xfrm flipV="1">
            <a:off x="9842500" y="4425851"/>
            <a:ext cx="1943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778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1515.xml><?xml version="1.0" encoding="utf-8"?>
<p:sld xmlns:dgm="http://schemas.openxmlformats.org/drawingml/2006/diagram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541867"/>
          <a:ext cx="10515600" cy="604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116807"/>
      </p:ext>
    </p:extLst>
  </p:cSld>
  <p:clrMapOvr>
    <a:masterClrMapping/>
  </p:clrMapOvr>
</p:sld>
</file>

<file path=ppt/slides/slide2488.xml><?xml version="1.0" encoding="utf-8"?>
<p:sld xmlns:dgm="http://schemas.openxmlformats.org/drawingml/2006/diagram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541867"/>
          <a:ext cx="10515600" cy="604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404978"/>
      </p:ext>
    </p:extLst>
  </p:cSld>
  <p:clrMapOvr>
    <a:masterClrMapping/>
  </p:clrMapOvr>
</p:sld>
</file>

<file path=ppt/slides/slide2533.xml><?xml version="1.0" encoding="utf-8"?>
<p:sld xmlns:dgm="http://schemas.openxmlformats.org/drawingml/2006/diagram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541867"/>
          <a:ext cx="10515600" cy="604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riangle 2"/>
          <p:cNvSpPr/>
          <p:nvPr/>
        </p:nvSpPr>
        <p:spPr>
          <a:xfrm>
            <a:off x="4910667" y="3149600"/>
            <a:ext cx="2286000" cy="1507067"/>
          </a:xfrm>
          <a:prstGeom prst="triangle">
            <a:avLst>
              <a:gd name="adj" fmla="val 4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45667" y="3825670"/>
            <a:ext cx="1176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sociální dávky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850467" y="2578629"/>
            <a:ext cx="406400" cy="110066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250267" y="3962400"/>
            <a:ext cx="1295400" cy="32493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0800000">
            <a:off x="6722533" y="3961078"/>
            <a:ext cx="1405466" cy="35559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33267"/>
      </p:ext>
    </p:extLst>
  </p:cSld>
  <p:clrMapOvr>
    <a:masterClrMapping/>
  </p:clrMapOvr>
</p:sld>
</file>

<file path=ppt/slides/slide262727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0700"/>
          </a:xfrm>
        </p:spPr>
        <p:txBody>
          <a:bodyPr>
            <a:normAutofit fontScale="90000"/>
          </a:bodyPr>
          <a:lstStyle/>
          <a:p>
            <a:r>
              <a:rPr lang="en-GB" dirty="0"/>
              <a:t>Závislost na zahraniční pracovní síle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19" y="1243012"/>
            <a:ext cx="9762894" cy="5250323"/>
          </a:xfrm>
        </p:spPr>
      </p:pic>
    </p:spTree>
    <p:extLst>
      <p:ext uri="{BB962C8B-B14F-4D97-AF65-F5344CB8AC3E}">
        <p14:creationId xmlns:p14="http://schemas.microsoft.com/office/powerpoint/2010/main" val="256528542"/>
      </p:ext>
    </p:extLst>
  </p:cSld>
  <p:clrMapOvr>
    <a:masterClrMapping/>
  </p:clrMapOvr>
</p:sld>
</file>

<file path=ppt/slides/slide2719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8A4D7-2287-43F3-8171-378CC945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Existuje ještě něco jako "evropský sociální model"? </a:t>
            </a:r>
            <a:r>
              <a:rPr lang="en-US" sz="3100"/>
              <a:t>Bilbao-Ubillos, Javier. "" International Journal of Social Welfare 25, č. 2 (2016): 110-25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AD56-343B-4832-B041-208357A5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Systémy sociální ochrany se liší podle: </a:t>
            </a:r>
          </a:p>
          <a:p>
            <a:pPr marL="0" indent="0">
              <a:buNone/>
            </a:pPr>
            <a:r>
              <a:rPr lang="en-US"/>
              <a:t>(i) ekonomická kapacita systémů, odhadovaná podle příjmu na obyvatele; </a:t>
            </a:r>
          </a:p>
          <a:p>
            <a:pPr marL="0" indent="0">
              <a:buNone/>
            </a:pPr>
            <a:r>
              <a:rPr lang="en-US"/>
              <a:t>(ii) sociodemografické charakteristiky obyvatelstva, které v zásadě vyvolávají specifické rizikové situace a nutnost, pro které se rozhodující orgány veřejného sektoru rozhodnou poskytnout krytí;  </a:t>
            </a:r>
          </a:p>
          <a:p>
            <a:pPr marL="0" indent="0">
              <a:buNone/>
            </a:pPr>
            <a:r>
              <a:rPr lang="en-US"/>
              <a:t>(iii) politické, institucionální a kulturní prvky specifické pro danou zemi, které odrážejí pouto nároku mezi občany, jehož úroveň je určena následnými právními předpisy a rozhodnutími přijatými v minulosti.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31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12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B306-A366-4848-8CA6-D5A2CF76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/>
              <a:t>(pokračování) - Země střední a východní Evropy nemohou plně převzít úroveň blahobytu a modely ostatních zemí EU.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62452-BF66-402D-B02E-77160C4B7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absence kritérií sociální politiky v acquis Společenství (= souhrn právních předpisů, právních aktů a soudních rozhodnutí, které tvoří soubor práva Evropské unie): chybí harmonizace sociální ochrany (ekonomika střední a východní Evropy je "konkurenceschopná" kvůli horším sociálním podmínkám pracovníků).</a:t>
            </a:r>
          </a:p>
          <a:p>
            <a:r>
              <a:rPr lang="en-US"/>
              <a:t>vysoké veřejné výdaje nelze pokrýt vyšším zdaněním, aniž by se vytvořily demotivační faktory pro podnikání.</a:t>
            </a:r>
          </a:p>
          <a:p>
            <a:r>
              <a:rPr lang="en-US"/>
              <a:t>finanční krize v roce 2008 si vynutila další škrty ve výdajích tam, kde by byly veřejné výdaje nezbytné. </a:t>
            </a:r>
          </a:p>
          <a:p>
            <a:pPr marL="0" indent="0">
              <a:buNone/>
            </a:pPr>
            <a:r>
              <a:rPr lang="en-US" b="1" i="1"/>
              <a:t>nejpravděpodobnější šance na sblížení mezi západními a východními zeměmi EU, pokud jde o Evropský stabilizační mechanismus, spočívá ve zhoršení situace v západních zemích, tj. v konvergenci směrem dolů.</a:t>
            </a:r>
          </a:p>
          <a:p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4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282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2574-FB17-4C0C-9733-6057B194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/>
              <a:t>Sociální rozdíly a populistické hlasování. </a:t>
            </a:r>
            <a:br>
              <a:rPr lang="en-US" sz="4000"/>
            </a:br>
            <a:r>
              <a:rPr lang="en-US" sz="4000"/>
              <a:t>Výzva pro sociální stát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FFB8C-D61A-4F0F-B8D1-791D09919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498600"/>
            <a:ext cx="11226800" cy="5359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/>
              <a:t>Sociální rozdíly v Evropě v posledních desetiletích narůstají. Vysoká a rostoucí nerovnost poškozuje naše společnosti a brání sociální soudržnosti. Lze tím vysvětlit populistickou revoltu, kterou ilustruje zvolení Donalda Trumpa, vítězství brexitu a volební úspěch francouzské Národní fronty. Jak se vyjádřil Michael Sandel (2017), tato revolta je důsledkem neschopnosti elit pochopit nespokojenost, která zmítá politikou v demokraciích po celém světě. (Znamenala) odmítnutí technokratického přístupu k politice neschopného pochopit rozhořčení voličů, kteří mají pocit, že je ekonomika a kultura nechaly na holičkách.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Sociálně-ekonomické rozdělení se netýká pouze srovnání "bohatých" a "chudých" z hlediska mezd nebo příjmů. Tento jev je složitou sítí zahrnující nahromaděné bohatství nebo dluhy, ale souvisí také se </a:t>
            </a:r>
            <a:r>
              <a:rPr lang="en-US" b="1"/>
              <a:t>zdravotním stavem, kvalitou pracovních míst, vzděláním a vnímáním sociální mobility a hrozbou migrace</a:t>
            </a:r>
            <a:r>
              <a:rPr lang="en-US"/>
              <a:t>. Tato složitost představuje obrovskou zkoušku pro sociální stát, jehož soubor nástrojů není na tyto problémy připraven. Přizpůsobení našich politických nástrojů k řešení sociálních rozdílů je jednou z nejzávažnějších výzev, kterým čelí moderní sociální státy</a:t>
            </a:r>
          </a:p>
          <a:p>
            <a:pPr marL="0" indent="0">
              <a:buNone/>
            </a:pPr>
            <a:r>
              <a:rPr lang="en-US" sz="2600"/>
              <a:t>Pestieau, P., &amp; Lefebvre, M. (2018-08-30). Úvod: Jaké jsou výhody a nevýhody pro zaměstnance? In Sociální stát v Evropě: Economic and Social Perspectives. : Oxford University Press.</a:t>
            </a:r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903029887"/>
      </p:ext>
    </p:extLst>
  </p:cSld>
  <p:clrMapOvr>
    <a:masterClrMapping/>
  </p:clrMapOvr>
</p:sld>
</file>

<file path=ppt/slides/slide30222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C927E1-E56C-4BCA-8483-E036C9E29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91143"/>
            <a:ext cx="10312400" cy="68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84905"/>
      </p:ext>
    </p:extLst>
  </p:cSld>
  <p:clrMapOvr>
    <a:masterClrMapping/>
  </p:clrMapOvr>
</p:sld>
</file>

<file path=ppt/slides/slide3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296CD-A63C-4D4F-AAD6-347B6E792551}"/>
              </a:ext>
            </a:extLst>
          </p:cNvPr>
          <p:cNvSpPr txBox="1"/>
          <p:nvPr/>
        </p:nvSpPr>
        <p:spPr>
          <a:xfrm>
            <a:off x="289301" y="2779889"/>
            <a:ext cx="622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noProof="1">
                <a:solidFill>
                  <a:srgbClr val="0F2B46"/>
                </a:solidFill>
                <a:latin typeface="Helvetica" pitchFamily="2" charset="0"/>
              </a:rPr>
              <a:t>Subscribe to DeepL Pro to edit this document.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A699B-AA79-2E42-83E3-ACBDD53F87D8}"/>
              </a:ext>
            </a:extLst>
          </p:cNvPr>
          <p:cNvSpPr txBox="1"/>
          <p:nvPr/>
        </p:nvSpPr>
        <p:spPr>
          <a:xfrm>
            <a:off x="289301" y="3241554"/>
            <a:ext cx="488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Visit </a:t>
            </a:r>
            <a:r>
              <a:rPr lang="de-DE" noProof="1">
                <a:solidFill>
                  <a:srgbClr val="006494"/>
                </a:solidFill>
                <a:latin typeface="Helvetica" pitchFamily="2" charset="0"/>
                <a:hlinkClick r:id="R8093efbe8b854889"/>
              </a:rPr>
              <a:t>www.DeepL.com/pro</a:t>
            </a:r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for more information.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65485-E747-EF46-84F2-5C5CB0F90C9B}"/>
              </a:ext>
            </a:extLst>
          </p:cNvPr>
          <p:cNvPicPr>
            <a:picLocks noChangeAspect="1"/>
          </p:cNvPicPr>
          <p:nvPr/>
        </p:nvPicPr>
        <p:blipFill>
          <a:blip r:embed="Rf34691a8155e4f97"/>
          <a:stretch>
            <a:fillRect/>
          </a:stretch>
        </p:blipFill>
        <p:spPr>
          <a:xfrm>
            <a:off x="400512" y="1215557"/>
            <a:ext cx="2616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4504"/>
      </p:ext>
    </p:extLst>
  </p:cSld>
  <p:clrMapOvr>
    <a:masterClrMapping/>
  </p:clrMapOvr>
</p:sld>
</file>

<file path=ppt/slides/slide32323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>
            <a:extLst>
              <a:ext uri="{FF2B5EF4-FFF2-40B4-BE49-F238E27FC236}">
                <a16:creationId xmlns:a16="http://schemas.microsoft.com/office/drawing/2014/main" id="{2474E7FA-4031-4396-AC65-8EDFEF15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Neoliberalismus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4DAAF-9F56-4DC1-9C42-4D00E3EAA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888" y="1417638"/>
            <a:ext cx="5892800" cy="4525962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GB" dirty="0"/>
              <a:t>Neoliberalismus je </a:t>
            </a:r>
            <a:r>
              <a:rPr lang="en-GB"/>
              <a:t>do značné míry neregulovaný </a:t>
            </a:r>
            <a:r>
              <a:rPr lang="en-GB" dirty="0"/>
              <a:t>kapitalistický systém se souborem hospodářských politik, které omezují omezení výroby, snižují překážky obchodu, snižují cla a volný obchod, který vznikl za účelem rozvoje národního hospodářství.</a:t>
            </a:r>
          </a:p>
          <a:p>
            <a:pPr>
              <a:defRPr/>
            </a:pPr>
            <a:r>
              <a:rPr lang="en-GB" dirty="0"/>
              <a:t>V podstatě jde o usnadnění obchodu mezi státy.</a:t>
            </a:r>
          </a:p>
          <a:p>
            <a:pPr>
              <a:defRPr/>
            </a:pPr>
            <a:r>
              <a:rPr lang="en-GB" dirty="0"/>
              <a:t>Jde o volnější pohyb zboží, zdrojů a podniků s cílem maximalizovat zisky a efektivitu.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98307" name="Picture 3">
            <a:extLst>
              <a:ext uri="{FF2B5EF4-FFF2-40B4-BE49-F238E27FC236}">
                <a16:creationId xmlns:a16="http://schemas.microsoft.com/office/drawing/2014/main" id="{ECE97853-2B91-42BB-8A54-1FBF84511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274638"/>
            <a:ext cx="27940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721849"/>
      </p:ext>
    </p:extLst>
  </p:cSld>
  <p:clrMapOvr>
    <a:masterClrMapping/>
  </p:clrMapOvr>
</p:sld>
</file>

<file path=ppt/slides/slide416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5F672-32B6-43F1-AC69-33D7E2319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377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/>
              <a:t>neoliberalismus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BD5DC09-62E4-48B6-A402-344A8E42C4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041400"/>
          <a:ext cx="8229600" cy="54546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421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7958"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důraz na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osvobození soukromého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podnikání od</a:t>
                      </a:r>
                    </a:p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vládní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omezení i za cenu vysokých sociálních nákladů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Pravidlo trhu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353">
                <a:tc>
                  <a:txBody>
                    <a:bodyPr/>
                    <a:lstStyle/>
                    <a:p>
                      <a:r>
                        <a:rPr lang="en-GB" sz="2000" dirty="0"/>
                        <a:t>Snížení </a:t>
                      </a:r>
                      <a:r>
                        <a:rPr lang="en-GB" sz="2000" dirty="0"/>
                        <a:t>výdajů na </a:t>
                      </a:r>
                      <a:r>
                        <a:rPr lang="en-GB" sz="2000" dirty="0"/>
                        <a:t>veřejné služby</a:t>
                      </a:r>
                    </a:p>
                    <a:p>
                      <a:r>
                        <a:rPr lang="en-GB" sz="2000" dirty="0"/>
                        <a:t>jako je vzdělávání a </a:t>
                      </a:r>
                      <a:r>
                        <a:rPr lang="en-GB" sz="2000" dirty="0"/>
                        <a:t>zdravotnictví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Snížení veřejných výdajů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353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omezuje vládní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regulaci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všeho, co 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chrání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bezpečnost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míst, 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podporuje motivaci k zisku.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Deregulace</a:t>
                      </a:r>
                    </a:p>
                    <a:p>
                      <a:endParaRPr lang="en-GB" sz="2000" b="1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353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prodej státních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podniků,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služeb a zboží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investorům, kteří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provozují soukromě.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Privatizace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000" b="1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1633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tlačí na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nejchudší, aby 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sami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hledali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řešení pro své nedostatečné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vzdělání, zdravotní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sociální zabezpečení;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přenáší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odpovědnost za jejich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neúspěch na ně samotné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obviňuje je z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nedostatečného úsilí.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Odstranění pojmu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komunita nebo veřejné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blaho.</a:t>
                      </a:r>
                    </a:p>
                    <a:p>
                      <a:endParaRPr lang="en-GB" sz="2000" b="1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069688"/>
      </p:ext>
    </p:extLst>
  </p:cSld>
  <p:clrMapOvr>
    <a:masterClrMapping/>
  </p:clrMapOvr>
</p:sld>
</file>

<file path=ppt/slides/slide5131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Ze sociálního státu </a:t>
            </a:r>
            <a:br>
              <a:rPr lang="en-GB" dirty="0"/>
            </a:br>
            <a:r>
              <a:rPr lang="en-GB" dirty="0"/>
              <a:t>ke "státu sociálních investic"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Výdaje na sociální dávky neklesají, ale navzdory politickým výzvám ke snížení se stále zvyšují - proč?</a:t>
            </a:r>
          </a:p>
          <a:p>
            <a:pPr marL="0" indent="0">
              <a:buNone/>
            </a:pPr>
            <a:r>
              <a:rPr lang="en-US" sz="2400" dirty="0">
                <a:latin typeface="Minion-Regular"/>
              </a:rPr>
              <a:t>Le Grand (1990: 344) analyzuje vývoj výdajů v různých kategoriích a dochází k závěru, že "trendy ve výdajích zřejmě kopírují trendy v potřebách". Vysvětlení, které nabízí, je tzv. teze střední třídy, tj. </a:t>
            </a:r>
            <a:r>
              <a:rPr lang="en-US" sz="2400" b="1" dirty="0">
                <a:latin typeface="Minion-Regular"/>
              </a:rPr>
              <a:t>že nejvíce se rozvíjely oblasti, které jsou pro střední třídu zajímavé</a:t>
            </a:r>
            <a:r>
              <a:rPr lang="en-US" sz="2400" dirty="0">
                <a:latin typeface="Minion-Regular"/>
              </a:rPr>
              <a:t>. Vlády si nemohou dovolit připravit o pokračující podporu ty, kteří ze sociálního státu získali nejvíce (viz stárnutí populace: dlouhověkost je výsledkem lepšího sociálního zabezpečení, důchodci jsou důležitými voliči). </a:t>
            </a:r>
          </a:p>
          <a:p>
            <a:pPr marL="0" indent="0">
              <a:buNone/>
            </a:pPr>
            <a:r>
              <a:rPr lang="en-US" sz="2400" dirty="0">
                <a:latin typeface="Minion-Regular"/>
              </a:rPr>
              <a:t>Podpora se však přesouvá od veřejných poskytovatelů k soukromým (z čehož opět nejvíce těží střední třída): "mix sociálních dávek": soukromé firmy a dobrovolný sektor -</a:t>
            </a:r>
          </a:p>
          <a:p>
            <a:pPr marL="0" indent="0">
              <a:buNone/>
            </a:pPr>
            <a:r>
              <a:rPr lang="en-US" sz="2400" dirty="0">
                <a:latin typeface="Minion-Regular"/>
              </a:rPr>
              <a:t>"aktivizující stát" (namísto "poskytujícího státu"); přechod od podpory zájmů zaměstnanců k podpoře zájmů zaměstnavatelů.  ("Postindustriální společnost")</a:t>
            </a:r>
          </a:p>
          <a:p>
            <a:pPr marL="0" indent="0">
              <a:buNone/>
            </a:pPr>
            <a:r>
              <a:rPr lang="en-US" sz="2400" dirty="0">
                <a:latin typeface="Minion-Regular"/>
              </a:rPr>
              <a:t>Sociální péče jako investice, která se musí "vrátit" v podobě vyšší produktivity a konkurenceschopnosti: personalizace / individualizace pozornosti věnované sociálním službám.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97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Modely sociální politiky v některých postkomunistických zemích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Česká republika </a:t>
            </a:r>
            <a:r>
              <a:rPr lang="en-US" dirty="0"/>
              <a:t>představuje model postupné transformace, která respektuje tradiční instituce a společenské cíle. </a:t>
            </a:r>
          </a:p>
          <a:p>
            <a:r>
              <a:rPr lang="en-US" b="1" dirty="0"/>
              <a:t>V Estonsku se jedná o </a:t>
            </a:r>
            <a:r>
              <a:rPr lang="en-US" dirty="0"/>
              <a:t>šokovou terapii, a to jak v ekonomické, tak v sociální oblasti. </a:t>
            </a:r>
          </a:p>
          <a:p>
            <a:r>
              <a:rPr lang="en-US" b="1" dirty="0"/>
              <a:t>Polsko </a:t>
            </a:r>
            <a:r>
              <a:rPr lang="en-US" dirty="0"/>
              <a:t>se rozhodlo modernizovat své hospodářství a sociální otázky nechalo takříkajíc na pospas.</a:t>
            </a:r>
            <a:r>
              <a:rPr lang="en-US" dirty="0"/>
              <a:t> Ve skutečnosti Polsko sociální reformy nedotáhlo do konce, protože k tomu nebylo dostatečně odhodláno.</a:t>
            </a:r>
          </a:p>
        </p:txBody>
      </p:sp>
    </p:spTree>
    <p:extLst>
      <p:ext uri="{BB962C8B-B14F-4D97-AF65-F5344CB8AC3E}">
        <p14:creationId xmlns:p14="http://schemas.microsoft.com/office/powerpoint/2010/main" val="413636003"/>
      </p:ext>
    </p:extLst>
  </p:cSld>
  <p:clrMapOvr>
    <a:masterClrMapping/>
  </p:clrMapOvr>
</p:sld>
</file>

<file path=ppt/slides/slide7292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8FD4-7320-4170-A4B9-3031E259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Dopady roku 1989 na postkomunistický blahobyt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26FE7-DFFF-4CE5-B10A-FB4F1DC20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de-AT"/>
              <a:t>"šoková terapie", která má usnadnit rychlou změnu ekonomických principů směrem ke kapitalismu: soukromé vlastnictví, ekonomická svoboda, privatizace: "transformační chudoba", vysoká nezaměstnanost, nízká úroveň kvalifikace;</a:t>
            </a:r>
          </a:p>
          <a:p>
            <a:r>
              <a:rPr lang="de-AT"/>
              <a:t>Sociální ochrana zaměřená na starší občany a osoby s nízkou kvalifikací; podpora "podnikání" (najdi si vlastní řešení).</a:t>
            </a:r>
          </a:p>
          <a:p>
            <a:r>
              <a:rPr lang="de-AT"/>
              <a:t>Silný vliv mezinárodních organizací (Světová banka, WTO, EU).</a:t>
            </a:r>
          </a:p>
          <a:p>
            <a:r>
              <a:rPr lang="de-AT"/>
              <a:t>Pomalé budování sociálního dialogu (demokratické odbory)</a:t>
            </a:r>
          </a:p>
          <a:p>
            <a:r>
              <a:rPr lang="de-AT"/>
              <a:t>Dramatické změny v demografii: tendence ke stárnutí populace umocněné masivní emigrací mladších lidí do průmyslových center v zahraničí.</a:t>
            </a:r>
          </a:p>
          <a:p>
            <a:r>
              <a:rPr lang="de-AT"/>
              <a:t>Rostoucí náklady na zdravotní péči v důsledku "moderních léčebných" metod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3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242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9E2D0-4B25-42EC-9006-108D9A39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Dopad členství v EU na země střední a východní Evropy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B3724-1656-4F7C-9A0F-9CDF7948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Předpisy o bezpečnosti a ochraně zdraví při práci</a:t>
            </a:r>
          </a:p>
          <a:p>
            <a:r>
              <a:rPr lang="de-AT"/>
              <a:t>Zaměstnanecká práva (Charta zaměstnaneckých práv)</a:t>
            </a:r>
          </a:p>
          <a:p>
            <a:r>
              <a:rPr lang="de-AT"/>
              <a:t>Politiky rovnosti žen a mužů</a:t>
            </a:r>
          </a:p>
          <a:p>
            <a:r>
              <a:rPr lang="de-AT"/>
              <a:t>Boj proti chudobě a sociálnímu začleňování</a:t>
            </a:r>
          </a:p>
          <a:p>
            <a:r>
              <a:rPr lang="de-AT"/>
              <a:t>Harmonizace vzdělávacích systémů (boloňský proces)</a:t>
            </a:r>
          </a:p>
          <a:p>
            <a:r>
              <a:rPr lang="de-AT"/>
              <a:t>Mobilita studentů (Erasmus)</a:t>
            </a:r>
          </a:p>
          <a:p>
            <a:r>
              <a:rPr lang="de-AT"/>
              <a:t>Strukturální fondy, Fond soudržnosti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35779"/>
      </p:ext>
    </p:extLst>
  </p:cSld>
  <p:clrMapOvr>
    <a:masterClrMapping/>
  </p:clrMapOvr>
</p:sld>
</file>

<file path=ppt/slides/slide9202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2EB-6923-4F4F-B8BC-523B205E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Trendy EU v oblasti sociálního zabezpečení po rozšíření o bývalé komunistické země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2F2E-85DE-4641-A922-8F1C84ECE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Dopad sociálních politik EU pouze prostřednictvím "otevřené metody koordinace" (OM): provádění převážně zásady subsidiarity.</a:t>
            </a:r>
          </a:p>
          <a:p>
            <a:r>
              <a:rPr lang="de-AT"/>
              <a:t>Zapojení soukromého průmyslu do forem sociální pomoci ("společenská odpovědnost firem") namísto spoléhání se na stát.</a:t>
            </a:r>
          </a:p>
          <a:p>
            <a:r>
              <a:rPr lang="de-AT"/>
              <a:t>Evropský sociální fond a další programy motivují nevládní sociální organizace k aktivitě a větší nezávislosti na státu.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63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791</ap:TotalTime>
  <ap:Words>2081</ap:Words>
  <ap:Application>Microsoft Office PowerPoint</ap:Application>
  <ap:PresentationFormat>Widescreen</ap:PresentationFormat>
  <ap:Paragraphs>108</ap:Paragraphs>
  <ap:Slides>30</ap:Slides>
  <ap:Notes>1</ap:Notes>
  <ap:HiddenSlides>0</ap:HiddenSlides>
  <ap:MMClips>0</ap:MMClips>
  <ap:ScaleCrop>false</ap:ScaleCrop>
  <ap:HeadingPairs>
    <vt:vector baseType="variant" size="8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ap:HeadingPairs>
  <ap:TitlesOfParts>
    <vt:vector baseType="lpstr" size="36">
      <vt:lpstr>Arial</vt:lpstr>
      <vt:lpstr>Calibri</vt:lpstr>
      <vt:lpstr>Calibri Light</vt:lpstr>
      <vt:lpstr>Minion-Regular</vt:lpstr>
      <vt:lpstr>Office Theme</vt:lpstr>
      <vt:lpstr>Document</vt:lpstr>
      <vt:lpstr>Social welfare systems in Europe (3)</vt:lpstr>
      <vt:lpstr>Decline of the Western post-WW2 Welfare State</vt:lpstr>
      <vt:lpstr>Neo-liberalism</vt:lpstr>
      <vt:lpstr>neo-liberalism</vt:lpstr>
      <vt:lpstr>From welfare state  to the “social investment state”</vt:lpstr>
      <vt:lpstr>Social policy patterns in some post-communist countries</vt:lpstr>
      <vt:lpstr>Effects of 1989 on post-communist welfare</vt:lpstr>
      <vt:lpstr>Impact of EU membership on CEE countries</vt:lpstr>
      <vt:lpstr>EU trends in welfare after enlargement to former communist countries</vt:lpstr>
      <vt:lpstr>Shared characteristics of  CEE member states of EU (Transition Economies) STANISŁAWA GOLINOWSKASource: Polish Sociological Review, 2009, No. 166 (2009), pp. 273-296</vt:lpstr>
      <vt:lpstr>Demographic challenges</vt:lpstr>
      <vt:lpstr>Economic changes: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Legislation producing different care regimes: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Dependence on foreign workforce</vt:lpstr>
      <vt:lpstr>Is there still such a thing as the‘European social model’? Bilbao‐Ubillos, Javier. "" International Journal of Social Welfare 25, no. 2 (2016): 110-25</vt:lpstr>
      <vt:lpstr>(cont.d) – CEE countries cannot fully adopt welfare levels and models of other EU countries</vt:lpstr>
      <vt:lpstr>The Social Divide and the Populist Vote.  A Challenge for the Welfare State</vt:lpstr>
      <vt:lpstr>PowerPoint Presentation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Social welfare systems in Europe</dc:title>
  <dc:creator>Lorenz A. Walter</dc:creator>
  <lastModifiedBy>Lorenz A. Walter</lastModifiedBy>
  <revision>115</revision>
  <dcterms:created xsi:type="dcterms:W3CDTF">2018-02-13T09:45:55.0000000Z</dcterms:created>
  <dcterms:modified xsi:type="dcterms:W3CDTF">2022-02-14T13:52:30.0000000Z</dcterms:modified>
  <keywords>, docId:AE4D99A64BF1629635257A826B0CD188</keywords>
</coreProperties>
</file>