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2"/>
  </p:notesMasterIdLst>
  <p:sldIdLst>
    <p:sldId id="256" r:id="rId3"/>
    <p:sldId id="416" r:id="rId4"/>
    <p:sldId id="393" r:id="rId5"/>
    <p:sldId id="375" r:id="rId6"/>
    <p:sldId id="376" r:id="rId7"/>
    <p:sldId id="392" r:id="rId8"/>
    <p:sldId id="377" r:id="rId9"/>
    <p:sldId id="425" r:id="rId10"/>
    <p:sldId id="414" r:id="rId11"/>
    <p:sldId id="442" r:id="rId12"/>
    <p:sldId id="387" r:id="rId13"/>
    <p:sldId id="422" r:id="rId14"/>
    <p:sldId id="428" r:id="rId15"/>
    <p:sldId id="429" r:id="rId16"/>
    <p:sldId id="430" r:id="rId17"/>
    <p:sldId id="423" r:id="rId18"/>
    <p:sldId id="424" r:id="rId19"/>
    <p:sldId id="436" r:id="rId20"/>
    <p:sldId id="437" r:id="rId21"/>
    <p:sldId id="438" r:id="rId22"/>
    <p:sldId id="269" r:id="rId23"/>
    <p:sldId id="270" r:id="rId24"/>
    <p:sldId id="271" r:id="rId25"/>
    <p:sldId id="272" r:id="rId26"/>
    <p:sldId id="432" r:id="rId27"/>
    <p:sldId id="433" r:id="rId28"/>
    <p:sldId id="434" r:id="rId29"/>
    <p:sldId id="427" r:id="rId30"/>
    <p:sldId id="37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6" autoAdjust="0"/>
    <p:restoredTop sz="94681"/>
  </p:normalViewPr>
  <p:slideViewPr>
    <p:cSldViewPr snapToGrid="0" snapToObjects="1">
      <p:cViewPr varScale="1">
        <p:scale>
          <a:sx n="62" d="100"/>
          <a:sy n="62" d="100"/>
        </p:scale>
        <p:origin x="40"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B17D4-5051-084C-B91D-CD2CE4537447}" type="datetimeFigureOut">
              <a:rPr lang="en-GB" smtClean="0"/>
              <a:t>14/02/2022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A122D1-46E5-5F40-A7E1-6868B11661BA}" type="slidenum">
              <a:rPr lang="en-GB" smtClean="0"/>
              <a:t>‹#›</a:t>
            </a:fld>
            <a:endParaRPr lang="en-GB"/>
          </a:p>
        </p:txBody>
      </p:sp>
    </p:spTree>
    <p:extLst>
      <p:ext uri="{BB962C8B-B14F-4D97-AF65-F5344CB8AC3E}">
        <p14:creationId xmlns:p14="http://schemas.microsoft.com/office/powerpoint/2010/main" val="8216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4989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1728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9751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Mastertitelformat bearbeiten</a:t>
            </a:r>
            <a:endParaRPr lang="en-GB"/>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94B47B03-F0C0-4C5E-8440-87C155133A03}"/>
              </a:ext>
            </a:extLst>
          </p:cNvPr>
          <p:cNvSpPr>
            <a:spLocks noGrp="1"/>
          </p:cNvSpPr>
          <p:nvPr>
            <p:ph type="dt" sz="half" idx="10"/>
          </p:nvPr>
        </p:nvSpPr>
        <p:spPr/>
        <p:txBody>
          <a:bodyPr/>
          <a:lstStyle>
            <a:lvl1pPr>
              <a:defRPr/>
            </a:lvl1pPr>
          </a:lstStyle>
          <a:p>
            <a:pPr>
              <a:defRPr/>
            </a:pPr>
            <a:fld id="{2A5F3A0C-ED09-48A3-825D-D8213AF16CFA}" type="datetimeFigureOut">
              <a:rPr lang="de-DE"/>
              <a:pPr>
                <a:defRPr/>
              </a:pPr>
              <a:t>14.02.2022</a:t>
            </a:fld>
            <a:endParaRPr lang="en-GB"/>
          </a:p>
        </p:txBody>
      </p:sp>
      <p:sp>
        <p:nvSpPr>
          <p:cNvPr id="5" name="Fußzeilenplatzhalter 4">
            <a:extLst>
              <a:ext uri="{FF2B5EF4-FFF2-40B4-BE49-F238E27FC236}">
                <a16:creationId xmlns:a16="http://schemas.microsoft.com/office/drawing/2014/main" id="{CD2873E3-8A54-4112-B8C1-98B445011DCA}"/>
              </a:ext>
            </a:extLst>
          </p:cNvPr>
          <p:cNvSpPr>
            <a:spLocks noGrp="1"/>
          </p:cNvSpPr>
          <p:nvPr>
            <p:ph type="ftr" sz="quarter" idx="11"/>
          </p:nvPr>
        </p:nvSpPr>
        <p:spPr/>
        <p:txBody>
          <a:bodyPr/>
          <a:lstStyle>
            <a:lvl1pPr>
              <a:defRPr/>
            </a:lvl1pPr>
          </a:lstStyle>
          <a:p>
            <a:pPr>
              <a:defRPr/>
            </a:pPr>
            <a:endParaRPr lang="en-GB"/>
          </a:p>
        </p:txBody>
      </p:sp>
      <p:sp>
        <p:nvSpPr>
          <p:cNvPr id="6" name="Foliennummernplatzhalter 5">
            <a:extLst>
              <a:ext uri="{FF2B5EF4-FFF2-40B4-BE49-F238E27FC236}">
                <a16:creationId xmlns:a16="http://schemas.microsoft.com/office/drawing/2014/main" id="{50AB78EE-EDC9-42CA-8791-52CE3A38D39E}"/>
              </a:ext>
            </a:extLst>
          </p:cNvPr>
          <p:cNvSpPr>
            <a:spLocks noGrp="1"/>
          </p:cNvSpPr>
          <p:nvPr>
            <p:ph type="sldNum" sz="quarter" idx="12"/>
          </p:nvPr>
        </p:nvSpPr>
        <p:spPr/>
        <p:txBody>
          <a:bodyPr/>
          <a:lstStyle>
            <a:lvl1pPr>
              <a:defRPr/>
            </a:lvl1pPr>
          </a:lstStyle>
          <a:p>
            <a:pPr>
              <a:defRPr/>
            </a:pPr>
            <a:fld id="{0ABAD47E-50B0-471C-A42C-25B7E8B5D151}" type="slidenum">
              <a:rPr lang="en-GB"/>
              <a:pPr>
                <a:defRPr/>
              </a:pPr>
              <a:t>‹#›</a:t>
            </a:fld>
            <a:endParaRPr lang="en-GB"/>
          </a:p>
        </p:txBody>
      </p:sp>
    </p:spTree>
    <p:extLst>
      <p:ext uri="{BB962C8B-B14F-4D97-AF65-F5344CB8AC3E}">
        <p14:creationId xmlns:p14="http://schemas.microsoft.com/office/powerpoint/2010/main" val="3481769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3CBB2943-AAE3-44FD-BB90-AA5841C48B31}"/>
              </a:ext>
            </a:extLst>
          </p:cNvPr>
          <p:cNvSpPr>
            <a:spLocks noGrp="1"/>
          </p:cNvSpPr>
          <p:nvPr>
            <p:ph type="dt" sz="half" idx="10"/>
          </p:nvPr>
        </p:nvSpPr>
        <p:spPr/>
        <p:txBody>
          <a:bodyPr/>
          <a:lstStyle>
            <a:lvl1pPr>
              <a:defRPr/>
            </a:lvl1pPr>
          </a:lstStyle>
          <a:p>
            <a:pPr>
              <a:defRPr/>
            </a:pPr>
            <a:fld id="{D4E25320-CC94-4E89-B221-D087B0AF333B}" type="datetimeFigureOut">
              <a:rPr lang="de-DE"/>
              <a:pPr>
                <a:defRPr/>
              </a:pPr>
              <a:t>14.02.2022</a:t>
            </a:fld>
            <a:endParaRPr lang="en-GB"/>
          </a:p>
        </p:txBody>
      </p:sp>
      <p:sp>
        <p:nvSpPr>
          <p:cNvPr id="5" name="Fußzeilenplatzhalter 4">
            <a:extLst>
              <a:ext uri="{FF2B5EF4-FFF2-40B4-BE49-F238E27FC236}">
                <a16:creationId xmlns:a16="http://schemas.microsoft.com/office/drawing/2014/main" id="{62F9EEA4-1C9A-4843-B618-50E4149EA62B}"/>
              </a:ext>
            </a:extLst>
          </p:cNvPr>
          <p:cNvSpPr>
            <a:spLocks noGrp="1"/>
          </p:cNvSpPr>
          <p:nvPr>
            <p:ph type="ftr" sz="quarter" idx="11"/>
          </p:nvPr>
        </p:nvSpPr>
        <p:spPr/>
        <p:txBody>
          <a:bodyPr/>
          <a:lstStyle>
            <a:lvl1pPr>
              <a:defRPr/>
            </a:lvl1pPr>
          </a:lstStyle>
          <a:p>
            <a:pPr>
              <a:defRPr/>
            </a:pPr>
            <a:endParaRPr lang="en-GB"/>
          </a:p>
        </p:txBody>
      </p:sp>
      <p:sp>
        <p:nvSpPr>
          <p:cNvPr id="6" name="Foliennummernplatzhalter 5">
            <a:extLst>
              <a:ext uri="{FF2B5EF4-FFF2-40B4-BE49-F238E27FC236}">
                <a16:creationId xmlns:a16="http://schemas.microsoft.com/office/drawing/2014/main" id="{2C8082AC-3EB2-4FBC-9EB7-069AC6F88799}"/>
              </a:ext>
            </a:extLst>
          </p:cNvPr>
          <p:cNvSpPr>
            <a:spLocks noGrp="1"/>
          </p:cNvSpPr>
          <p:nvPr>
            <p:ph type="sldNum" sz="quarter" idx="12"/>
          </p:nvPr>
        </p:nvSpPr>
        <p:spPr/>
        <p:txBody>
          <a:bodyPr/>
          <a:lstStyle>
            <a:lvl1pPr>
              <a:defRPr/>
            </a:lvl1pPr>
          </a:lstStyle>
          <a:p>
            <a:pPr>
              <a:defRPr/>
            </a:pPr>
            <a:fld id="{599DC5E2-4974-4BEC-A067-D73A3D1C4714}" type="slidenum">
              <a:rPr lang="en-GB"/>
              <a:pPr>
                <a:defRPr/>
              </a:pPr>
              <a:t>‹#›</a:t>
            </a:fld>
            <a:endParaRPr lang="en-GB"/>
          </a:p>
        </p:txBody>
      </p:sp>
    </p:spTree>
    <p:extLst>
      <p:ext uri="{BB962C8B-B14F-4D97-AF65-F5344CB8AC3E}">
        <p14:creationId xmlns:p14="http://schemas.microsoft.com/office/powerpoint/2010/main" val="3874193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6DC972F-F2E5-4156-9C41-2EB9352AE49F}"/>
              </a:ext>
            </a:extLst>
          </p:cNvPr>
          <p:cNvSpPr>
            <a:spLocks noGrp="1"/>
          </p:cNvSpPr>
          <p:nvPr>
            <p:ph type="dt" sz="half" idx="10"/>
          </p:nvPr>
        </p:nvSpPr>
        <p:spPr/>
        <p:txBody>
          <a:bodyPr/>
          <a:lstStyle>
            <a:lvl1pPr>
              <a:defRPr/>
            </a:lvl1pPr>
          </a:lstStyle>
          <a:p>
            <a:pPr>
              <a:defRPr/>
            </a:pPr>
            <a:fld id="{6E42E02D-CDF9-4F29-AB82-B35A32568614}" type="datetimeFigureOut">
              <a:rPr lang="de-DE"/>
              <a:pPr>
                <a:defRPr/>
              </a:pPr>
              <a:t>14.02.2022</a:t>
            </a:fld>
            <a:endParaRPr lang="en-GB"/>
          </a:p>
        </p:txBody>
      </p:sp>
      <p:sp>
        <p:nvSpPr>
          <p:cNvPr id="5" name="Fußzeilenplatzhalter 4">
            <a:extLst>
              <a:ext uri="{FF2B5EF4-FFF2-40B4-BE49-F238E27FC236}">
                <a16:creationId xmlns:a16="http://schemas.microsoft.com/office/drawing/2014/main" id="{365C0690-E162-4A7F-9466-D7230E00545A}"/>
              </a:ext>
            </a:extLst>
          </p:cNvPr>
          <p:cNvSpPr>
            <a:spLocks noGrp="1"/>
          </p:cNvSpPr>
          <p:nvPr>
            <p:ph type="ftr" sz="quarter" idx="11"/>
          </p:nvPr>
        </p:nvSpPr>
        <p:spPr/>
        <p:txBody>
          <a:bodyPr/>
          <a:lstStyle>
            <a:lvl1pPr>
              <a:defRPr/>
            </a:lvl1pPr>
          </a:lstStyle>
          <a:p>
            <a:pPr>
              <a:defRPr/>
            </a:pPr>
            <a:endParaRPr lang="en-GB"/>
          </a:p>
        </p:txBody>
      </p:sp>
      <p:sp>
        <p:nvSpPr>
          <p:cNvPr id="6" name="Foliennummernplatzhalter 5">
            <a:extLst>
              <a:ext uri="{FF2B5EF4-FFF2-40B4-BE49-F238E27FC236}">
                <a16:creationId xmlns:a16="http://schemas.microsoft.com/office/drawing/2014/main" id="{F2C586E4-916A-4A43-8EC6-9B78DA8A717C}"/>
              </a:ext>
            </a:extLst>
          </p:cNvPr>
          <p:cNvSpPr>
            <a:spLocks noGrp="1"/>
          </p:cNvSpPr>
          <p:nvPr>
            <p:ph type="sldNum" sz="quarter" idx="12"/>
          </p:nvPr>
        </p:nvSpPr>
        <p:spPr/>
        <p:txBody>
          <a:bodyPr/>
          <a:lstStyle>
            <a:lvl1pPr>
              <a:defRPr/>
            </a:lvl1pPr>
          </a:lstStyle>
          <a:p>
            <a:pPr>
              <a:defRPr/>
            </a:pPr>
            <a:fld id="{6FAB3759-D84A-4C2A-8398-DE4CECB6D872}" type="slidenum">
              <a:rPr lang="en-GB"/>
              <a:pPr>
                <a:defRPr/>
              </a:pPr>
              <a:t>‹#›</a:t>
            </a:fld>
            <a:endParaRPr lang="en-GB"/>
          </a:p>
        </p:txBody>
      </p:sp>
    </p:spTree>
    <p:extLst>
      <p:ext uri="{BB962C8B-B14F-4D97-AF65-F5344CB8AC3E}">
        <p14:creationId xmlns:p14="http://schemas.microsoft.com/office/powerpoint/2010/main" val="4133445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3">
            <a:extLst>
              <a:ext uri="{FF2B5EF4-FFF2-40B4-BE49-F238E27FC236}">
                <a16:creationId xmlns:a16="http://schemas.microsoft.com/office/drawing/2014/main" id="{4399D670-1757-4DF6-9ED2-39B9A0886079}"/>
              </a:ext>
            </a:extLst>
          </p:cNvPr>
          <p:cNvSpPr>
            <a:spLocks noGrp="1"/>
          </p:cNvSpPr>
          <p:nvPr>
            <p:ph type="dt" sz="half" idx="10"/>
          </p:nvPr>
        </p:nvSpPr>
        <p:spPr/>
        <p:txBody>
          <a:bodyPr/>
          <a:lstStyle>
            <a:lvl1pPr>
              <a:defRPr/>
            </a:lvl1pPr>
          </a:lstStyle>
          <a:p>
            <a:pPr>
              <a:defRPr/>
            </a:pPr>
            <a:fld id="{BFA70CAF-F832-4A35-BC5C-8F64D6CAA571}" type="datetimeFigureOut">
              <a:rPr lang="de-DE"/>
              <a:pPr>
                <a:defRPr/>
              </a:pPr>
              <a:t>14.02.2022</a:t>
            </a:fld>
            <a:endParaRPr lang="en-GB"/>
          </a:p>
        </p:txBody>
      </p:sp>
      <p:sp>
        <p:nvSpPr>
          <p:cNvPr id="6" name="Fußzeilenplatzhalter 4">
            <a:extLst>
              <a:ext uri="{FF2B5EF4-FFF2-40B4-BE49-F238E27FC236}">
                <a16:creationId xmlns:a16="http://schemas.microsoft.com/office/drawing/2014/main" id="{EB500296-D988-42B7-900F-EEFB6471C608}"/>
              </a:ext>
            </a:extLst>
          </p:cNvPr>
          <p:cNvSpPr>
            <a:spLocks noGrp="1"/>
          </p:cNvSpPr>
          <p:nvPr>
            <p:ph type="ftr" sz="quarter" idx="11"/>
          </p:nvPr>
        </p:nvSpPr>
        <p:spPr/>
        <p:txBody>
          <a:bodyPr/>
          <a:lstStyle>
            <a:lvl1pPr>
              <a:defRPr/>
            </a:lvl1pPr>
          </a:lstStyle>
          <a:p>
            <a:pPr>
              <a:defRPr/>
            </a:pPr>
            <a:endParaRPr lang="en-GB"/>
          </a:p>
        </p:txBody>
      </p:sp>
      <p:sp>
        <p:nvSpPr>
          <p:cNvPr id="7" name="Foliennummernplatzhalter 5">
            <a:extLst>
              <a:ext uri="{FF2B5EF4-FFF2-40B4-BE49-F238E27FC236}">
                <a16:creationId xmlns:a16="http://schemas.microsoft.com/office/drawing/2014/main" id="{ECF5CDFA-0CBB-4807-B5CF-74E14EFD323F}"/>
              </a:ext>
            </a:extLst>
          </p:cNvPr>
          <p:cNvSpPr>
            <a:spLocks noGrp="1"/>
          </p:cNvSpPr>
          <p:nvPr>
            <p:ph type="sldNum" sz="quarter" idx="12"/>
          </p:nvPr>
        </p:nvSpPr>
        <p:spPr/>
        <p:txBody>
          <a:bodyPr/>
          <a:lstStyle>
            <a:lvl1pPr>
              <a:defRPr/>
            </a:lvl1pPr>
          </a:lstStyle>
          <a:p>
            <a:pPr>
              <a:defRPr/>
            </a:pPr>
            <a:fld id="{136916EE-B2F9-4CBC-8334-AB1B2A406523}" type="slidenum">
              <a:rPr lang="en-GB"/>
              <a:pPr>
                <a:defRPr/>
              </a:pPr>
              <a:t>‹#›</a:t>
            </a:fld>
            <a:endParaRPr lang="en-GB"/>
          </a:p>
        </p:txBody>
      </p:sp>
    </p:spTree>
    <p:extLst>
      <p:ext uri="{BB962C8B-B14F-4D97-AF65-F5344CB8AC3E}">
        <p14:creationId xmlns:p14="http://schemas.microsoft.com/office/powerpoint/2010/main" val="45651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endParaRPr lang="en-GB"/>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3">
            <a:extLst>
              <a:ext uri="{FF2B5EF4-FFF2-40B4-BE49-F238E27FC236}">
                <a16:creationId xmlns:a16="http://schemas.microsoft.com/office/drawing/2014/main" id="{0C0C0DA5-8339-48E9-AABE-4A7315E3B8EF}"/>
              </a:ext>
            </a:extLst>
          </p:cNvPr>
          <p:cNvSpPr>
            <a:spLocks noGrp="1"/>
          </p:cNvSpPr>
          <p:nvPr>
            <p:ph type="dt" sz="half" idx="10"/>
          </p:nvPr>
        </p:nvSpPr>
        <p:spPr/>
        <p:txBody>
          <a:bodyPr/>
          <a:lstStyle>
            <a:lvl1pPr>
              <a:defRPr/>
            </a:lvl1pPr>
          </a:lstStyle>
          <a:p>
            <a:pPr>
              <a:defRPr/>
            </a:pPr>
            <a:fld id="{79B982AB-AF7B-4F0E-BAF6-BD78C04AD791}" type="datetimeFigureOut">
              <a:rPr lang="de-DE"/>
              <a:pPr>
                <a:defRPr/>
              </a:pPr>
              <a:t>14.02.2022</a:t>
            </a:fld>
            <a:endParaRPr lang="en-GB"/>
          </a:p>
        </p:txBody>
      </p:sp>
      <p:sp>
        <p:nvSpPr>
          <p:cNvPr id="8" name="Fußzeilenplatzhalter 4">
            <a:extLst>
              <a:ext uri="{FF2B5EF4-FFF2-40B4-BE49-F238E27FC236}">
                <a16:creationId xmlns:a16="http://schemas.microsoft.com/office/drawing/2014/main" id="{C2EC650C-509B-4DA1-ABCE-FDEC1E148479}"/>
              </a:ext>
            </a:extLst>
          </p:cNvPr>
          <p:cNvSpPr>
            <a:spLocks noGrp="1"/>
          </p:cNvSpPr>
          <p:nvPr>
            <p:ph type="ftr" sz="quarter" idx="11"/>
          </p:nvPr>
        </p:nvSpPr>
        <p:spPr/>
        <p:txBody>
          <a:bodyPr/>
          <a:lstStyle>
            <a:lvl1pPr>
              <a:defRPr/>
            </a:lvl1pPr>
          </a:lstStyle>
          <a:p>
            <a:pPr>
              <a:defRPr/>
            </a:pPr>
            <a:endParaRPr lang="en-GB"/>
          </a:p>
        </p:txBody>
      </p:sp>
      <p:sp>
        <p:nvSpPr>
          <p:cNvPr id="9" name="Foliennummernplatzhalter 5">
            <a:extLst>
              <a:ext uri="{FF2B5EF4-FFF2-40B4-BE49-F238E27FC236}">
                <a16:creationId xmlns:a16="http://schemas.microsoft.com/office/drawing/2014/main" id="{F54E64D7-9E47-4D50-8FD4-49FFC74111BB}"/>
              </a:ext>
            </a:extLst>
          </p:cNvPr>
          <p:cNvSpPr>
            <a:spLocks noGrp="1"/>
          </p:cNvSpPr>
          <p:nvPr>
            <p:ph type="sldNum" sz="quarter" idx="12"/>
          </p:nvPr>
        </p:nvSpPr>
        <p:spPr/>
        <p:txBody>
          <a:bodyPr/>
          <a:lstStyle>
            <a:lvl1pPr>
              <a:defRPr/>
            </a:lvl1pPr>
          </a:lstStyle>
          <a:p>
            <a:pPr>
              <a:defRPr/>
            </a:pPr>
            <a:fld id="{F712F35D-96DC-43E9-8A03-21DF15D2320A}" type="slidenum">
              <a:rPr lang="en-GB"/>
              <a:pPr>
                <a:defRPr/>
              </a:pPr>
              <a:t>‹#›</a:t>
            </a:fld>
            <a:endParaRPr lang="en-GB"/>
          </a:p>
        </p:txBody>
      </p:sp>
    </p:spTree>
    <p:extLst>
      <p:ext uri="{BB962C8B-B14F-4D97-AF65-F5344CB8AC3E}">
        <p14:creationId xmlns:p14="http://schemas.microsoft.com/office/powerpoint/2010/main" val="252018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a:p>
        </p:txBody>
      </p:sp>
      <p:sp>
        <p:nvSpPr>
          <p:cNvPr id="3" name="Datumsplatzhalter 3">
            <a:extLst>
              <a:ext uri="{FF2B5EF4-FFF2-40B4-BE49-F238E27FC236}">
                <a16:creationId xmlns:a16="http://schemas.microsoft.com/office/drawing/2014/main" id="{4C38AFB6-C5D0-41B0-A37E-95EF3AEDF9CE}"/>
              </a:ext>
            </a:extLst>
          </p:cNvPr>
          <p:cNvSpPr>
            <a:spLocks noGrp="1"/>
          </p:cNvSpPr>
          <p:nvPr>
            <p:ph type="dt" sz="half" idx="10"/>
          </p:nvPr>
        </p:nvSpPr>
        <p:spPr/>
        <p:txBody>
          <a:bodyPr/>
          <a:lstStyle>
            <a:lvl1pPr>
              <a:defRPr/>
            </a:lvl1pPr>
          </a:lstStyle>
          <a:p>
            <a:pPr>
              <a:defRPr/>
            </a:pPr>
            <a:fld id="{C3A36DE5-2A2B-421A-B109-2A30E8EB8185}" type="datetimeFigureOut">
              <a:rPr lang="de-DE"/>
              <a:pPr>
                <a:defRPr/>
              </a:pPr>
              <a:t>14.02.2022</a:t>
            </a:fld>
            <a:endParaRPr lang="en-GB"/>
          </a:p>
        </p:txBody>
      </p:sp>
      <p:sp>
        <p:nvSpPr>
          <p:cNvPr id="4" name="Fußzeilenplatzhalter 4">
            <a:extLst>
              <a:ext uri="{FF2B5EF4-FFF2-40B4-BE49-F238E27FC236}">
                <a16:creationId xmlns:a16="http://schemas.microsoft.com/office/drawing/2014/main" id="{265D39CD-8EDA-4132-9989-46483E00A076}"/>
              </a:ext>
            </a:extLst>
          </p:cNvPr>
          <p:cNvSpPr>
            <a:spLocks noGrp="1"/>
          </p:cNvSpPr>
          <p:nvPr>
            <p:ph type="ftr" sz="quarter" idx="11"/>
          </p:nvPr>
        </p:nvSpPr>
        <p:spPr/>
        <p:txBody>
          <a:bodyPr/>
          <a:lstStyle>
            <a:lvl1pPr>
              <a:defRPr/>
            </a:lvl1pPr>
          </a:lstStyle>
          <a:p>
            <a:pPr>
              <a:defRPr/>
            </a:pPr>
            <a:endParaRPr lang="en-GB"/>
          </a:p>
        </p:txBody>
      </p:sp>
      <p:sp>
        <p:nvSpPr>
          <p:cNvPr id="5" name="Foliennummernplatzhalter 5">
            <a:extLst>
              <a:ext uri="{FF2B5EF4-FFF2-40B4-BE49-F238E27FC236}">
                <a16:creationId xmlns:a16="http://schemas.microsoft.com/office/drawing/2014/main" id="{3C09EDB9-C54E-4999-AC6E-5BAEF630C7EE}"/>
              </a:ext>
            </a:extLst>
          </p:cNvPr>
          <p:cNvSpPr>
            <a:spLocks noGrp="1"/>
          </p:cNvSpPr>
          <p:nvPr>
            <p:ph type="sldNum" sz="quarter" idx="12"/>
          </p:nvPr>
        </p:nvSpPr>
        <p:spPr/>
        <p:txBody>
          <a:bodyPr/>
          <a:lstStyle>
            <a:lvl1pPr>
              <a:defRPr/>
            </a:lvl1pPr>
          </a:lstStyle>
          <a:p>
            <a:pPr>
              <a:defRPr/>
            </a:pPr>
            <a:fld id="{D4D1101B-B7EA-4FF6-B043-EB4B025B2CAD}" type="slidenum">
              <a:rPr lang="en-GB"/>
              <a:pPr>
                <a:defRPr/>
              </a:pPr>
              <a:t>‹#›</a:t>
            </a:fld>
            <a:endParaRPr lang="en-GB"/>
          </a:p>
        </p:txBody>
      </p:sp>
    </p:spTree>
    <p:extLst>
      <p:ext uri="{BB962C8B-B14F-4D97-AF65-F5344CB8AC3E}">
        <p14:creationId xmlns:p14="http://schemas.microsoft.com/office/powerpoint/2010/main" val="803983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9D633B55-2664-484B-8899-C624F3E2CA1C}"/>
              </a:ext>
            </a:extLst>
          </p:cNvPr>
          <p:cNvSpPr>
            <a:spLocks noGrp="1"/>
          </p:cNvSpPr>
          <p:nvPr>
            <p:ph type="dt" sz="half" idx="10"/>
          </p:nvPr>
        </p:nvSpPr>
        <p:spPr/>
        <p:txBody>
          <a:bodyPr/>
          <a:lstStyle>
            <a:lvl1pPr>
              <a:defRPr/>
            </a:lvl1pPr>
          </a:lstStyle>
          <a:p>
            <a:pPr>
              <a:defRPr/>
            </a:pPr>
            <a:fld id="{D027C4E1-F8F3-4891-BF2A-9F93D97C6DDE}" type="datetimeFigureOut">
              <a:rPr lang="de-DE"/>
              <a:pPr>
                <a:defRPr/>
              </a:pPr>
              <a:t>14.02.2022</a:t>
            </a:fld>
            <a:endParaRPr lang="en-GB"/>
          </a:p>
        </p:txBody>
      </p:sp>
      <p:sp>
        <p:nvSpPr>
          <p:cNvPr id="3" name="Fußzeilenplatzhalter 4">
            <a:extLst>
              <a:ext uri="{FF2B5EF4-FFF2-40B4-BE49-F238E27FC236}">
                <a16:creationId xmlns:a16="http://schemas.microsoft.com/office/drawing/2014/main" id="{FDEF4245-217E-4EB8-B9AA-CD760AD49365}"/>
              </a:ext>
            </a:extLst>
          </p:cNvPr>
          <p:cNvSpPr>
            <a:spLocks noGrp="1"/>
          </p:cNvSpPr>
          <p:nvPr>
            <p:ph type="ftr" sz="quarter" idx="11"/>
          </p:nvPr>
        </p:nvSpPr>
        <p:spPr/>
        <p:txBody>
          <a:bodyPr/>
          <a:lstStyle>
            <a:lvl1pPr>
              <a:defRPr/>
            </a:lvl1pPr>
          </a:lstStyle>
          <a:p>
            <a:pPr>
              <a:defRPr/>
            </a:pPr>
            <a:endParaRPr lang="en-GB"/>
          </a:p>
        </p:txBody>
      </p:sp>
      <p:sp>
        <p:nvSpPr>
          <p:cNvPr id="4" name="Foliennummernplatzhalter 5">
            <a:extLst>
              <a:ext uri="{FF2B5EF4-FFF2-40B4-BE49-F238E27FC236}">
                <a16:creationId xmlns:a16="http://schemas.microsoft.com/office/drawing/2014/main" id="{63F636DC-82A7-4CBC-9D01-B7B249CBEA26}"/>
              </a:ext>
            </a:extLst>
          </p:cNvPr>
          <p:cNvSpPr>
            <a:spLocks noGrp="1"/>
          </p:cNvSpPr>
          <p:nvPr>
            <p:ph type="sldNum" sz="quarter" idx="12"/>
          </p:nvPr>
        </p:nvSpPr>
        <p:spPr/>
        <p:txBody>
          <a:bodyPr/>
          <a:lstStyle>
            <a:lvl1pPr>
              <a:defRPr/>
            </a:lvl1pPr>
          </a:lstStyle>
          <a:p>
            <a:pPr>
              <a:defRPr/>
            </a:pPr>
            <a:fld id="{B3DB2B90-B32D-4DCB-BB7B-7717C8AC28E8}" type="slidenum">
              <a:rPr lang="en-GB"/>
              <a:pPr>
                <a:defRPr/>
              </a:pPr>
              <a:t>‹#›</a:t>
            </a:fld>
            <a:endParaRPr lang="en-GB"/>
          </a:p>
        </p:txBody>
      </p:sp>
    </p:spTree>
    <p:extLst>
      <p:ext uri="{BB962C8B-B14F-4D97-AF65-F5344CB8AC3E}">
        <p14:creationId xmlns:p14="http://schemas.microsoft.com/office/powerpoint/2010/main" val="2624475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en-GB"/>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a:extLst>
              <a:ext uri="{FF2B5EF4-FFF2-40B4-BE49-F238E27FC236}">
                <a16:creationId xmlns:a16="http://schemas.microsoft.com/office/drawing/2014/main" id="{B70B39C4-4529-4779-BB22-5CB31FD8933A}"/>
              </a:ext>
            </a:extLst>
          </p:cNvPr>
          <p:cNvSpPr>
            <a:spLocks noGrp="1"/>
          </p:cNvSpPr>
          <p:nvPr>
            <p:ph type="dt" sz="half" idx="10"/>
          </p:nvPr>
        </p:nvSpPr>
        <p:spPr/>
        <p:txBody>
          <a:bodyPr/>
          <a:lstStyle>
            <a:lvl1pPr>
              <a:defRPr/>
            </a:lvl1pPr>
          </a:lstStyle>
          <a:p>
            <a:pPr>
              <a:defRPr/>
            </a:pPr>
            <a:fld id="{DC0C8005-0B75-4F82-879B-ACE2BD234C88}" type="datetimeFigureOut">
              <a:rPr lang="de-DE"/>
              <a:pPr>
                <a:defRPr/>
              </a:pPr>
              <a:t>14.02.2022</a:t>
            </a:fld>
            <a:endParaRPr lang="en-GB"/>
          </a:p>
        </p:txBody>
      </p:sp>
      <p:sp>
        <p:nvSpPr>
          <p:cNvPr id="6" name="Fußzeilenplatzhalter 4">
            <a:extLst>
              <a:ext uri="{FF2B5EF4-FFF2-40B4-BE49-F238E27FC236}">
                <a16:creationId xmlns:a16="http://schemas.microsoft.com/office/drawing/2014/main" id="{78007D29-53F8-467B-8803-459A6B7BB595}"/>
              </a:ext>
            </a:extLst>
          </p:cNvPr>
          <p:cNvSpPr>
            <a:spLocks noGrp="1"/>
          </p:cNvSpPr>
          <p:nvPr>
            <p:ph type="ftr" sz="quarter" idx="11"/>
          </p:nvPr>
        </p:nvSpPr>
        <p:spPr/>
        <p:txBody>
          <a:bodyPr/>
          <a:lstStyle>
            <a:lvl1pPr>
              <a:defRPr/>
            </a:lvl1pPr>
          </a:lstStyle>
          <a:p>
            <a:pPr>
              <a:defRPr/>
            </a:pPr>
            <a:endParaRPr lang="en-GB"/>
          </a:p>
        </p:txBody>
      </p:sp>
      <p:sp>
        <p:nvSpPr>
          <p:cNvPr id="7" name="Foliennummernplatzhalter 5">
            <a:extLst>
              <a:ext uri="{FF2B5EF4-FFF2-40B4-BE49-F238E27FC236}">
                <a16:creationId xmlns:a16="http://schemas.microsoft.com/office/drawing/2014/main" id="{16B8C16D-6A33-4C8A-BB0F-AEB4DA0BB3A7}"/>
              </a:ext>
            </a:extLst>
          </p:cNvPr>
          <p:cNvSpPr>
            <a:spLocks noGrp="1"/>
          </p:cNvSpPr>
          <p:nvPr>
            <p:ph type="sldNum" sz="quarter" idx="12"/>
          </p:nvPr>
        </p:nvSpPr>
        <p:spPr/>
        <p:txBody>
          <a:bodyPr/>
          <a:lstStyle>
            <a:lvl1pPr>
              <a:defRPr/>
            </a:lvl1pPr>
          </a:lstStyle>
          <a:p>
            <a:pPr>
              <a:defRPr/>
            </a:pPr>
            <a:fld id="{7A71493E-DDC0-412C-96D9-5EA1863DD651}" type="slidenum">
              <a:rPr lang="en-GB"/>
              <a:pPr>
                <a:defRPr/>
              </a:pPr>
              <a:t>‹#›</a:t>
            </a:fld>
            <a:endParaRPr lang="en-GB"/>
          </a:p>
        </p:txBody>
      </p:sp>
    </p:spTree>
    <p:extLst>
      <p:ext uri="{BB962C8B-B14F-4D97-AF65-F5344CB8AC3E}">
        <p14:creationId xmlns:p14="http://schemas.microsoft.com/office/powerpoint/2010/main" val="59641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249847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en-GB"/>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a:extLst>
              <a:ext uri="{FF2B5EF4-FFF2-40B4-BE49-F238E27FC236}">
                <a16:creationId xmlns:a16="http://schemas.microsoft.com/office/drawing/2014/main" id="{37A38618-5042-46BD-AA1E-4D3FFFBBAD92}"/>
              </a:ext>
            </a:extLst>
          </p:cNvPr>
          <p:cNvSpPr>
            <a:spLocks noGrp="1"/>
          </p:cNvSpPr>
          <p:nvPr>
            <p:ph type="dt" sz="half" idx="10"/>
          </p:nvPr>
        </p:nvSpPr>
        <p:spPr/>
        <p:txBody>
          <a:bodyPr/>
          <a:lstStyle>
            <a:lvl1pPr>
              <a:defRPr/>
            </a:lvl1pPr>
          </a:lstStyle>
          <a:p>
            <a:pPr>
              <a:defRPr/>
            </a:pPr>
            <a:fld id="{88B0FFDD-6E41-443C-A30E-478B628CF066}" type="datetimeFigureOut">
              <a:rPr lang="de-DE"/>
              <a:pPr>
                <a:defRPr/>
              </a:pPr>
              <a:t>14.02.2022</a:t>
            </a:fld>
            <a:endParaRPr lang="en-GB"/>
          </a:p>
        </p:txBody>
      </p:sp>
      <p:sp>
        <p:nvSpPr>
          <p:cNvPr id="6" name="Fußzeilenplatzhalter 4">
            <a:extLst>
              <a:ext uri="{FF2B5EF4-FFF2-40B4-BE49-F238E27FC236}">
                <a16:creationId xmlns:a16="http://schemas.microsoft.com/office/drawing/2014/main" id="{0E86A935-7276-4F3E-ABE8-F7697B2B8EB1}"/>
              </a:ext>
            </a:extLst>
          </p:cNvPr>
          <p:cNvSpPr>
            <a:spLocks noGrp="1"/>
          </p:cNvSpPr>
          <p:nvPr>
            <p:ph type="ftr" sz="quarter" idx="11"/>
          </p:nvPr>
        </p:nvSpPr>
        <p:spPr/>
        <p:txBody>
          <a:bodyPr/>
          <a:lstStyle>
            <a:lvl1pPr>
              <a:defRPr/>
            </a:lvl1pPr>
          </a:lstStyle>
          <a:p>
            <a:pPr>
              <a:defRPr/>
            </a:pPr>
            <a:endParaRPr lang="en-GB"/>
          </a:p>
        </p:txBody>
      </p:sp>
      <p:sp>
        <p:nvSpPr>
          <p:cNvPr id="7" name="Foliennummernplatzhalter 5">
            <a:extLst>
              <a:ext uri="{FF2B5EF4-FFF2-40B4-BE49-F238E27FC236}">
                <a16:creationId xmlns:a16="http://schemas.microsoft.com/office/drawing/2014/main" id="{B8B5426F-A07B-41CB-A967-B239AE5A8926}"/>
              </a:ext>
            </a:extLst>
          </p:cNvPr>
          <p:cNvSpPr>
            <a:spLocks noGrp="1"/>
          </p:cNvSpPr>
          <p:nvPr>
            <p:ph type="sldNum" sz="quarter" idx="12"/>
          </p:nvPr>
        </p:nvSpPr>
        <p:spPr/>
        <p:txBody>
          <a:bodyPr/>
          <a:lstStyle>
            <a:lvl1pPr>
              <a:defRPr/>
            </a:lvl1pPr>
          </a:lstStyle>
          <a:p>
            <a:pPr>
              <a:defRPr/>
            </a:pPr>
            <a:fld id="{F86EE117-49B8-45E4-9A4D-276556C77CBE}" type="slidenum">
              <a:rPr lang="en-GB"/>
              <a:pPr>
                <a:defRPr/>
              </a:pPr>
              <a:t>‹#›</a:t>
            </a:fld>
            <a:endParaRPr lang="en-GB"/>
          </a:p>
        </p:txBody>
      </p:sp>
    </p:spTree>
    <p:extLst>
      <p:ext uri="{BB962C8B-B14F-4D97-AF65-F5344CB8AC3E}">
        <p14:creationId xmlns:p14="http://schemas.microsoft.com/office/powerpoint/2010/main" val="3435526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B695B07D-8471-4C3E-AF2F-8416ADA02AA2}"/>
              </a:ext>
            </a:extLst>
          </p:cNvPr>
          <p:cNvSpPr>
            <a:spLocks noGrp="1"/>
          </p:cNvSpPr>
          <p:nvPr>
            <p:ph type="dt" sz="half" idx="10"/>
          </p:nvPr>
        </p:nvSpPr>
        <p:spPr/>
        <p:txBody>
          <a:bodyPr/>
          <a:lstStyle>
            <a:lvl1pPr>
              <a:defRPr/>
            </a:lvl1pPr>
          </a:lstStyle>
          <a:p>
            <a:pPr>
              <a:defRPr/>
            </a:pPr>
            <a:fld id="{BBFF5A67-4954-466D-AEC0-D5E63099DD8B}" type="datetimeFigureOut">
              <a:rPr lang="de-DE"/>
              <a:pPr>
                <a:defRPr/>
              </a:pPr>
              <a:t>14.02.2022</a:t>
            </a:fld>
            <a:endParaRPr lang="en-GB"/>
          </a:p>
        </p:txBody>
      </p:sp>
      <p:sp>
        <p:nvSpPr>
          <p:cNvPr id="5" name="Fußzeilenplatzhalter 4">
            <a:extLst>
              <a:ext uri="{FF2B5EF4-FFF2-40B4-BE49-F238E27FC236}">
                <a16:creationId xmlns:a16="http://schemas.microsoft.com/office/drawing/2014/main" id="{78C5B41E-ADE9-4357-82A3-783A20A4F433}"/>
              </a:ext>
            </a:extLst>
          </p:cNvPr>
          <p:cNvSpPr>
            <a:spLocks noGrp="1"/>
          </p:cNvSpPr>
          <p:nvPr>
            <p:ph type="ftr" sz="quarter" idx="11"/>
          </p:nvPr>
        </p:nvSpPr>
        <p:spPr/>
        <p:txBody>
          <a:bodyPr/>
          <a:lstStyle>
            <a:lvl1pPr>
              <a:defRPr/>
            </a:lvl1pPr>
          </a:lstStyle>
          <a:p>
            <a:pPr>
              <a:defRPr/>
            </a:pPr>
            <a:endParaRPr lang="en-GB"/>
          </a:p>
        </p:txBody>
      </p:sp>
      <p:sp>
        <p:nvSpPr>
          <p:cNvPr id="6" name="Foliennummernplatzhalter 5">
            <a:extLst>
              <a:ext uri="{FF2B5EF4-FFF2-40B4-BE49-F238E27FC236}">
                <a16:creationId xmlns:a16="http://schemas.microsoft.com/office/drawing/2014/main" id="{59415C98-40AE-4491-8725-B8515C34B490}"/>
              </a:ext>
            </a:extLst>
          </p:cNvPr>
          <p:cNvSpPr>
            <a:spLocks noGrp="1"/>
          </p:cNvSpPr>
          <p:nvPr>
            <p:ph type="sldNum" sz="quarter" idx="12"/>
          </p:nvPr>
        </p:nvSpPr>
        <p:spPr/>
        <p:txBody>
          <a:bodyPr/>
          <a:lstStyle>
            <a:lvl1pPr>
              <a:defRPr/>
            </a:lvl1pPr>
          </a:lstStyle>
          <a:p>
            <a:pPr>
              <a:defRPr/>
            </a:pPr>
            <a:fld id="{BC1A00C8-1BBD-46D7-AC7F-4B2294C2267D}" type="slidenum">
              <a:rPr lang="en-GB"/>
              <a:pPr>
                <a:defRPr/>
              </a:pPr>
              <a:t>‹#›</a:t>
            </a:fld>
            <a:endParaRPr lang="en-GB"/>
          </a:p>
        </p:txBody>
      </p:sp>
    </p:spTree>
    <p:extLst>
      <p:ext uri="{BB962C8B-B14F-4D97-AF65-F5344CB8AC3E}">
        <p14:creationId xmlns:p14="http://schemas.microsoft.com/office/powerpoint/2010/main" val="30616181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en-GB"/>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B781FB6E-9F53-4CF5-BF33-9402FDB2A97E}"/>
              </a:ext>
            </a:extLst>
          </p:cNvPr>
          <p:cNvSpPr>
            <a:spLocks noGrp="1"/>
          </p:cNvSpPr>
          <p:nvPr>
            <p:ph type="dt" sz="half" idx="10"/>
          </p:nvPr>
        </p:nvSpPr>
        <p:spPr/>
        <p:txBody>
          <a:bodyPr/>
          <a:lstStyle>
            <a:lvl1pPr>
              <a:defRPr/>
            </a:lvl1pPr>
          </a:lstStyle>
          <a:p>
            <a:pPr>
              <a:defRPr/>
            </a:pPr>
            <a:fld id="{78638847-3F70-437C-99A6-B38B508B700D}" type="datetimeFigureOut">
              <a:rPr lang="de-DE"/>
              <a:pPr>
                <a:defRPr/>
              </a:pPr>
              <a:t>14.02.2022</a:t>
            </a:fld>
            <a:endParaRPr lang="en-GB"/>
          </a:p>
        </p:txBody>
      </p:sp>
      <p:sp>
        <p:nvSpPr>
          <p:cNvPr id="5" name="Fußzeilenplatzhalter 4">
            <a:extLst>
              <a:ext uri="{FF2B5EF4-FFF2-40B4-BE49-F238E27FC236}">
                <a16:creationId xmlns:a16="http://schemas.microsoft.com/office/drawing/2014/main" id="{7E097F83-8836-46C5-8834-B9BCE04547D5}"/>
              </a:ext>
            </a:extLst>
          </p:cNvPr>
          <p:cNvSpPr>
            <a:spLocks noGrp="1"/>
          </p:cNvSpPr>
          <p:nvPr>
            <p:ph type="ftr" sz="quarter" idx="11"/>
          </p:nvPr>
        </p:nvSpPr>
        <p:spPr/>
        <p:txBody>
          <a:bodyPr/>
          <a:lstStyle>
            <a:lvl1pPr>
              <a:defRPr/>
            </a:lvl1pPr>
          </a:lstStyle>
          <a:p>
            <a:pPr>
              <a:defRPr/>
            </a:pPr>
            <a:endParaRPr lang="en-GB"/>
          </a:p>
        </p:txBody>
      </p:sp>
      <p:sp>
        <p:nvSpPr>
          <p:cNvPr id="6" name="Foliennummernplatzhalter 5">
            <a:extLst>
              <a:ext uri="{FF2B5EF4-FFF2-40B4-BE49-F238E27FC236}">
                <a16:creationId xmlns:a16="http://schemas.microsoft.com/office/drawing/2014/main" id="{B5211E9B-237F-411F-BD86-93772256F28C}"/>
              </a:ext>
            </a:extLst>
          </p:cNvPr>
          <p:cNvSpPr>
            <a:spLocks noGrp="1"/>
          </p:cNvSpPr>
          <p:nvPr>
            <p:ph type="sldNum" sz="quarter" idx="12"/>
          </p:nvPr>
        </p:nvSpPr>
        <p:spPr/>
        <p:txBody>
          <a:bodyPr/>
          <a:lstStyle>
            <a:lvl1pPr>
              <a:defRPr/>
            </a:lvl1pPr>
          </a:lstStyle>
          <a:p>
            <a:pPr>
              <a:defRPr/>
            </a:pPr>
            <a:fld id="{DC2A7A9E-C593-4DDB-A591-BC429D26FA3D}" type="slidenum">
              <a:rPr lang="en-GB"/>
              <a:pPr>
                <a:defRPr/>
              </a:pPr>
              <a:t>‹#›</a:t>
            </a:fld>
            <a:endParaRPr lang="en-GB"/>
          </a:p>
        </p:txBody>
      </p:sp>
    </p:spTree>
    <p:extLst>
      <p:ext uri="{BB962C8B-B14F-4D97-AF65-F5344CB8AC3E}">
        <p14:creationId xmlns:p14="http://schemas.microsoft.com/office/powerpoint/2010/main" val="1378349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92443"/>
          </a:xfrm>
          <a:prstGeom prst="rect">
            <a:avLst/>
          </a:prstGeom>
        </p:spPr>
        <p:txBody>
          <a:bodyPr lIns="0" tIns="0" rIns="0" bIns="0">
            <a:spAutoFit/>
          </a:bodyPr>
          <a:lstStyle>
            <a:lvl1pPr>
              <a:defRPr/>
            </a:lvl1pPr>
          </a:lstStyle>
          <a:p>
            <a:endParaRPr/>
          </a:p>
        </p:txBody>
      </p:sp>
      <p:sp>
        <p:nvSpPr>
          <p:cNvPr id="4" name="Holder 4"/>
          <p:cNvSpPr>
            <a:spLocks noGrp="1"/>
          </p:cNvSpPr>
          <p:nvPr>
            <p:ph sz="half" idx="3"/>
          </p:nvPr>
        </p:nvSpPr>
        <p:spPr>
          <a:xfrm>
            <a:off x="6278880" y="1577340"/>
            <a:ext cx="5303520" cy="492443"/>
          </a:xfrm>
          <a:prstGeom prst="rect">
            <a:avLst/>
          </a:prstGeom>
        </p:spPr>
        <p:txBody>
          <a:bodyPr lIns="0" tIns="0" rIns="0" bIns="0">
            <a:spAutoFit/>
          </a:bodyPr>
          <a:lstStyle>
            <a:lvl1pPr>
              <a:defRPr/>
            </a:lvl1pPr>
          </a:lstStyle>
          <a:p>
            <a:endParaRPr/>
          </a:p>
        </p:txBody>
      </p:sp>
      <p:sp>
        <p:nvSpPr>
          <p:cNvPr id="5" name="Holder 5">
            <a:extLst>
              <a:ext uri="{FF2B5EF4-FFF2-40B4-BE49-F238E27FC236}">
                <a16:creationId xmlns:a16="http://schemas.microsoft.com/office/drawing/2014/main" id="{4EBBC013-E7B5-42D2-9138-4D2A0B84241B}"/>
              </a:ext>
            </a:extLst>
          </p:cNvPr>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6" name="Holder 6">
            <a:extLst>
              <a:ext uri="{FF2B5EF4-FFF2-40B4-BE49-F238E27FC236}">
                <a16:creationId xmlns:a16="http://schemas.microsoft.com/office/drawing/2014/main" id="{EF347131-9776-4E3E-81AF-2C6999D95B3C}"/>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81F0588E-50BB-4FA8-860D-ECA0A0EA7458}" type="datetimeFigureOut">
              <a:rPr lang="en-US"/>
              <a:pPr>
                <a:defRPr/>
              </a:pPr>
              <a:t>14-Feb-22</a:t>
            </a:fld>
            <a:endParaRPr lang="en-US"/>
          </a:p>
        </p:txBody>
      </p:sp>
      <p:sp>
        <p:nvSpPr>
          <p:cNvPr id="7" name="Holder 7">
            <a:extLst>
              <a:ext uri="{FF2B5EF4-FFF2-40B4-BE49-F238E27FC236}">
                <a16:creationId xmlns:a16="http://schemas.microsoft.com/office/drawing/2014/main" id="{E0DDB000-2200-4CF1-BC36-832FB188721C}"/>
              </a:ext>
            </a:extLst>
          </p:cNvPr>
          <p:cNvSpPr>
            <a:spLocks noGrp="1"/>
          </p:cNvSpPr>
          <p:nvPr>
            <p:ph type="sldNum" sz="quarter" idx="12"/>
          </p:nvPr>
        </p:nvSpPr>
        <p:spPr/>
        <p:txBody>
          <a:bodyPr lIns="0" tIns="0" rIns="0" bIns="0"/>
          <a:lstStyle>
            <a:lvl1pPr algn="r">
              <a:defRPr>
                <a:solidFill>
                  <a:schemeClr val="tx1">
                    <a:tint val="75000"/>
                  </a:schemeClr>
                </a:solidFill>
              </a:defRPr>
            </a:lvl1pPr>
          </a:lstStyle>
          <a:p>
            <a:pPr>
              <a:defRPr/>
            </a:pPr>
            <a:fld id="{658ED2D1-1E5C-4254-A6DF-FC15C89736E7}" type="slidenum">
              <a:rPr/>
              <a:pPr>
                <a:defRPr/>
              </a:pPr>
              <a:t>‹#›</a:t>
            </a:fld>
            <a:endParaRPr/>
          </a:p>
        </p:txBody>
      </p:sp>
    </p:spTree>
    <p:extLst>
      <p:ext uri="{BB962C8B-B14F-4D97-AF65-F5344CB8AC3E}">
        <p14:creationId xmlns:p14="http://schemas.microsoft.com/office/powerpoint/2010/main" val="301410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65396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23712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21C8DA-4086-8C47-B855-6719E75E9A87}" type="datetimeFigureOut">
              <a:rPr lang="en-GB" smtClean="0"/>
              <a:t>14/02/2022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45614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21C8DA-4086-8C47-B855-6719E75E9A87}" type="datetimeFigureOut">
              <a:rPr lang="en-GB" smtClean="0"/>
              <a:t>14/02/2022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20845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1C8DA-4086-8C47-B855-6719E75E9A87}" type="datetimeFigureOut">
              <a:rPr lang="en-GB" smtClean="0"/>
              <a:t>14/02/2022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44444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8058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73369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1C8DA-4086-8C47-B855-6719E75E9A87}" type="datetimeFigureOut">
              <a:rPr lang="en-GB" smtClean="0"/>
              <a:t>14/02/2022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F5B9C-0FA7-F24F-BEBE-F82460632505}" type="slidenum">
              <a:rPr lang="en-GB" smtClean="0"/>
              <a:t>‹#›</a:t>
            </a:fld>
            <a:endParaRPr lang="en-GB"/>
          </a:p>
        </p:txBody>
      </p:sp>
    </p:spTree>
    <p:extLst>
      <p:ext uri="{BB962C8B-B14F-4D97-AF65-F5344CB8AC3E}">
        <p14:creationId xmlns:p14="http://schemas.microsoft.com/office/powerpoint/2010/main" val="93458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elplatzhalter 1">
            <a:extLst>
              <a:ext uri="{FF2B5EF4-FFF2-40B4-BE49-F238E27FC236}">
                <a16:creationId xmlns:a16="http://schemas.microsoft.com/office/drawing/2014/main" id="{5B8112A9-FFE1-42CF-84CB-91A17A49E44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en-US"/>
              <a:t>Mastertitelformat bearbeiten</a:t>
            </a:r>
            <a:endParaRPr lang="en-GB" altLang="en-US"/>
          </a:p>
        </p:txBody>
      </p:sp>
      <p:sp>
        <p:nvSpPr>
          <p:cNvPr id="4099" name="Textplatzhalter 2">
            <a:extLst>
              <a:ext uri="{FF2B5EF4-FFF2-40B4-BE49-F238E27FC236}">
                <a16:creationId xmlns:a16="http://schemas.microsoft.com/office/drawing/2014/main" id="{5C904723-4C4F-4990-9CBD-DD7F9280690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Mastertextformat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GB" altLang="en-US"/>
          </a:p>
        </p:txBody>
      </p:sp>
      <p:sp>
        <p:nvSpPr>
          <p:cNvPr id="4" name="Datumsplatzhalter 3">
            <a:extLst>
              <a:ext uri="{FF2B5EF4-FFF2-40B4-BE49-F238E27FC236}">
                <a16:creationId xmlns:a16="http://schemas.microsoft.com/office/drawing/2014/main" id="{E6D91C5F-9C97-4653-A93B-4DB267102086}"/>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58F65508-19F3-4C83-B5E9-C0CB349D5D3D}" type="datetimeFigureOut">
              <a:rPr lang="de-DE"/>
              <a:pPr>
                <a:defRPr/>
              </a:pPr>
              <a:t>14.02.2022</a:t>
            </a:fld>
            <a:endParaRPr lang="en-GB"/>
          </a:p>
        </p:txBody>
      </p:sp>
      <p:sp>
        <p:nvSpPr>
          <p:cNvPr id="5" name="Fußzeilenplatzhalter 4">
            <a:extLst>
              <a:ext uri="{FF2B5EF4-FFF2-40B4-BE49-F238E27FC236}">
                <a16:creationId xmlns:a16="http://schemas.microsoft.com/office/drawing/2014/main" id="{FF4801A2-2347-4A4F-9E31-429069D13EE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Foliennummernplatzhalter 5">
            <a:extLst>
              <a:ext uri="{FF2B5EF4-FFF2-40B4-BE49-F238E27FC236}">
                <a16:creationId xmlns:a16="http://schemas.microsoft.com/office/drawing/2014/main" id="{9594A79A-DF62-44D3-9DA4-9C5C4C2360FC}"/>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B6CA6BB-8B88-4AC6-8C43-89ADEB2DF334}" type="slidenum">
              <a:rPr lang="en-GB"/>
              <a:pPr>
                <a:defRPr/>
              </a:pPr>
              <a:t>‹#›</a:t>
            </a:fld>
            <a:endParaRPr lang="en-GB"/>
          </a:p>
        </p:txBody>
      </p:sp>
    </p:spTree>
    <p:extLst>
      <p:ext uri="{BB962C8B-B14F-4D97-AF65-F5344CB8AC3E}">
        <p14:creationId xmlns:p14="http://schemas.microsoft.com/office/powerpoint/2010/main" val="408553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anose="020F0502020204030204" pitchFamily="34" charset="0"/>
        </a:defRPr>
      </a:lvl2pPr>
      <a:lvl3pPr algn="ctr" defTabSz="457200" rtl="0" fontAlgn="base">
        <a:spcBef>
          <a:spcPct val="0"/>
        </a:spcBef>
        <a:spcAft>
          <a:spcPct val="0"/>
        </a:spcAft>
        <a:defRPr sz="4400">
          <a:solidFill>
            <a:schemeClr val="tx1"/>
          </a:solidFill>
          <a:latin typeface="Calibri" panose="020F0502020204030204" pitchFamily="34" charset="0"/>
        </a:defRPr>
      </a:lvl3pPr>
      <a:lvl4pPr algn="ctr" defTabSz="457200" rtl="0" fontAlgn="base">
        <a:spcBef>
          <a:spcPct val="0"/>
        </a:spcBef>
        <a:spcAft>
          <a:spcPct val="0"/>
        </a:spcAft>
        <a:defRPr sz="4400">
          <a:solidFill>
            <a:schemeClr val="tx1"/>
          </a:solidFill>
          <a:latin typeface="Calibri" panose="020F0502020204030204" pitchFamily="34" charset="0"/>
        </a:defRPr>
      </a:lvl4pPr>
      <a:lvl5pPr algn="ctr" defTabSz="457200" rtl="0" fontAlgn="base">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ec.europa.eu/regional_policy/en/policy/what/history/"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esf/videos_include.jsp?mode=1&amp;videoId=2521&amp;vl=en&amp;langId=en"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link-springer-com.libproxy.unibz.it/chapter/10.1007/978-3-319-07680-5_36#CR14"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Social welfare systems </a:t>
            </a:r>
            <a:r>
              <a:rPr lang="en-GB"/>
              <a:t>in Europe (2)</a:t>
            </a:r>
            <a:endParaRPr lang="en-GB" dirty="0"/>
          </a:p>
        </p:txBody>
      </p:sp>
      <p:sp>
        <p:nvSpPr>
          <p:cNvPr id="3" name="Subtitle 2"/>
          <p:cNvSpPr>
            <a:spLocks noGrp="1"/>
          </p:cNvSpPr>
          <p:nvPr>
            <p:ph type="subTitle" idx="1"/>
          </p:nvPr>
        </p:nvSpPr>
        <p:spPr/>
        <p:txBody>
          <a:bodyPr/>
          <a:lstStyle/>
          <a:p>
            <a:r>
              <a:rPr lang="en-GB" dirty="0"/>
              <a:t>Walter Lorenz</a:t>
            </a:r>
          </a:p>
        </p:txBody>
      </p:sp>
    </p:spTree>
    <p:extLst>
      <p:ext uri="{BB962C8B-B14F-4D97-AF65-F5344CB8AC3E}">
        <p14:creationId xmlns:p14="http://schemas.microsoft.com/office/powerpoint/2010/main" val="92462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BAD970E-C5F1-49A4-AD63-5DB0D730E98A}"/>
              </a:ext>
            </a:extLst>
          </p:cNvPr>
          <p:cNvPicPr>
            <a:picLocks noGrp="1" noChangeAspect="1"/>
          </p:cNvPicPr>
          <p:nvPr>
            <p:ph idx="4294967295"/>
          </p:nvPr>
        </p:nvPicPr>
        <p:blipFill>
          <a:blip r:embed="rId2"/>
          <a:stretch>
            <a:fillRect/>
          </a:stretch>
        </p:blipFill>
        <p:spPr>
          <a:xfrm>
            <a:off x="1314450" y="314046"/>
            <a:ext cx="9441180" cy="6420994"/>
          </a:xfrm>
          <a:prstGeom prst="rect">
            <a:avLst/>
          </a:prstGeom>
        </p:spPr>
      </p:pic>
    </p:spTree>
    <p:extLst>
      <p:ext uri="{BB962C8B-B14F-4D97-AF65-F5344CB8AC3E}">
        <p14:creationId xmlns:p14="http://schemas.microsoft.com/office/powerpoint/2010/main" val="929057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40A7-DF8A-4E44-A2D0-AC7E0849E31E}"/>
              </a:ext>
            </a:extLst>
          </p:cNvPr>
          <p:cNvSpPr>
            <a:spLocks noGrp="1"/>
          </p:cNvSpPr>
          <p:nvPr>
            <p:ph type="title"/>
          </p:nvPr>
        </p:nvSpPr>
        <p:spPr/>
        <p:txBody>
          <a:bodyPr/>
          <a:lstStyle/>
          <a:p>
            <a:r>
              <a:rPr lang="de-AT" dirty="0" err="1">
                <a:solidFill>
                  <a:srgbClr val="FF0000"/>
                </a:solidFill>
              </a:rPr>
              <a:t>How</a:t>
            </a:r>
            <a:r>
              <a:rPr lang="de-AT" dirty="0">
                <a:solidFill>
                  <a:srgbClr val="FF0000"/>
                </a:solidFill>
              </a:rPr>
              <a:t> </a:t>
            </a:r>
            <a:r>
              <a:rPr lang="de-AT" dirty="0" err="1">
                <a:solidFill>
                  <a:srgbClr val="FF0000"/>
                </a:solidFill>
              </a:rPr>
              <a:t>many</a:t>
            </a:r>
            <a:r>
              <a:rPr lang="de-AT" dirty="0">
                <a:solidFill>
                  <a:srgbClr val="FF0000"/>
                </a:solidFill>
              </a:rPr>
              <a:t> </a:t>
            </a:r>
            <a:r>
              <a:rPr lang="de-AT" dirty="0" err="1">
                <a:solidFill>
                  <a:srgbClr val="FF0000"/>
                </a:solidFill>
              </a:rPr>
              <a:t>of</a:t>
            </a:r>
            <a:r>
              <a:rPr lang="de-AT" dirty="0">
                <a:solidFill>
                  <a:srgbClr val="FF0000"/>
                </a:solidFill>
              </a:rPr>
              <a:t> </a:t>
            </a:r>
            <a:r>
              <a:rPr lang="de-AT" dirty="0" err="1">
                <a:solidFill>
                  <a:srgbClr val="FF0000"/>
                </a:solidFill>
              </a:rPr>
              <a:t>those</a:t>
            </a:r>
            <a:r>
              <a:rPr lang="de-AT" dirty="0">
                <a:solidFill>
                  <a:srgbClr val="FF0000"/>
                </a:solidFill>
              </a:rPr>
              <a:t> </a:t>
            </a:r>
            <a:r>
              <a:rPr lang="de-AT" dirty="0" err="1">
                <a:solidFill>
                  <a:srgbClr val="FF0000"/>
                </a:solidFill>
              </a:rPr>
              <a:t>bonuses</a:t>
            </a:r>
            <a:r>
              <a:rPr lang="de-AT" dirty="0">
                <a:solidFill>
                  <a:srgbClr val="FF0000"/>
                </a:solidFill>
              </a:rPr>
              <a:t> </a:t>
            </a:r>
            <a:r>
              <a:rPr lang="de-AT" dirty="0" err="1">
                <a:solidFill>
                  <a:srgbClr val="FF0000"/>
                </a:solidFill>
              </a:rPr>
              <a:t>are</a:t>
            </a:r>
            <a:r>
              <a:rPr lang="de-AT" dirty="0">
                <a:solidFill>
                  <a:srgbClr val="FF0000"/>
                </a:solidFill>
              </a:rPr>
              <a:t> still valid </a:t>
            </a:r>
            <a:r>
              <a:rPr lang="de-AT" dirty="0" err="1">
                <a:solidFill>
                  <a:srgbClr val="FF0000"/>
                </a:solidFill>
              </a:rPr>
              <a:t>today</a:t>
            </a:r>
            <a:r>
              <a:rPr lang="de-AT" dirty="0">
                <a:solidFill>
                  <a:srgbClr val="FF0000"/>
                </a:solidFill>
              </a:rPr>
              <a:t> after 1989?</a:t>
            </a:r>
            <a:endParaRPr lang="de-DE" dirty="0">
              <a:solidFill>
                <a:srgbClr val="FF0000"/>
              </a:solidFill>
            </a:endParaRPr>
          </a:p>
        </p:txBody>
      </p:sp>
      <p:sp>
        <p:nvSpPr>
          <p:cNvPr id="3" name="Content Placeholder 2">
            <a:extLst>
              <a:ext uri="{FF2B5EF4-FFF2-40B4-BE49-F238E27FC236}">
                <a16:creationId xmlns:a16="http://schemas.microsoft.com/office/drawing/2014/main" id="{049FF173-25BF-4A2E-8094-0DABA8A813CD}"/>
              </a:ext>
            </a:extLst>
          </p:cNvPr>
          <p:cNvSpPr>
            <a:spLocks noGrp="1"/>
          </p:cNvSpPr>
          <p:nvPr>
            <p:ph idx="1"/>
          </p:nvPr>
        </p:nvSpPr>
        <p:spPr/>
        <p:txBody>
          <a:bodyPr/>
          <a:lstStyle/>
          <a:p>
            <a:r>
              <a:rPr lang="de-AT" dirty="0">
                <a:solidFill>
                  <a:srgbClr val="FF0000"/>
                </a:solidFill>
              </a:rPr>
              <a:t>War – a </a:t>
            </a:r>
            <a:r>
              <a:rPr lang="de-AT" dirty="0" err="1">
                <a:solidFill>
                  <a:srgbClr val="FF0000"/>
                </a:solidFill>
              </a:rPr>
              <a:t>long</a:t>
            </a:r>
            <a:r>
              <a:rPr lang="de-AT" dirty="0">
                <a:solidFill>
                  <a:srgbClr val="FF0000"/>
                </a:solidFill>
              </a:rPr>
              <a:t> time </a:t>
            </a:r>
            <a:r>
              <a:rPr lang="de-AT" dirty="0" err="1">
                <a:solidFill>
                  <a:srgbClr val="FF0000"/>
                </a:solidFill>
              </a:rPr>
              <a:t>past</a:t>
            </a:r>
            <a:endParaRPr lang="de-AT" dirty="0">
              <a:solidFill>
                <a:srgbClr val="FF0000"/>
              </a:solidFill>
            </a:endParaRPr>
          </a:p>
          <a:p>
            <a:r>
              <a:rPr lang="de-DE" dirty="0" err="1">
                <a:solidFill>
                  <a:srgbClr val="FF0000"/>
                </a:solidFill>
              </a:rPr>
              <a:t>Fascism</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Nazism</a:t>
            </a:r>
            <a:r>
              <a:rPr lang="de-DE" dirty="0">
                <a:solidFill>
                  <a:srgbClr val="FF0000"/>
                </a:solidFill>
              </a:rPr>
              <a:t> – not </a:t>
            </a:r>
            <a:r>
              <a:rPr lang="de-DE" dirty="0" err="1">
                <a:solidFill>
                  <a:srgbClr val="FF0000"/>
                </a:solidFill>
              </a:rPr>
              <a:t>seen</a:t>
            </a:r>
            <a:r>
              <a:rPr lang="de-DE" dirty="0">
                <a:solidFill>
                  <a:srgbClr val="FF0000"/>
                </a:solidFill>
              </a:rPr>
              <a:t> </a:t>
            </a:r>
            <a:r>
              <a:rPr lang="de-DE" dirty="0" err="1">
                <a:solidFill>
                  <a:srgbClr val="FF0000"/>
                </a:solidFill>
              </a:rPr>
              <a:t>as</a:t>
            </a:r>
            <a:r>
              <a:rPr lang="de-DE" dirty="0">
                <a:solidFill>
                  <a:srgbClr val="FF0000"/>
                </a:solidFill>
              </a:rPr>
              <a:t> an </a:t>
            </a:r>
            <a:r>
              <a:rPr lang="de-DE" dirty="0" err="1">
                <a:solidFill>
                  <a:srgbClr val="FF0000"/>
                </a:solidFill>
              </a:rPr>
              <a:t>issue</a:t>
            </a:r>
            <a:r>
              <a:rPr lang="de-DE" dirty="0">
                <a:solidFill>
                  <a:srgbClr val="FF0000"/>
                </a:solidFill>
              </a:rPr>
              <a:t> </a:t>
            </a:r>
            <a:r>
              <a:rPr lang="de-DE" dirty="0" err="1">
                <a:solidFill>
                  <a:srgbClr val="FF0000"/>
                </a:solidFill>
              </a:rPr>
              <a:t>of</a:t>
            </a:r>
            <a:r>
              <a:rPr lang="de-DE" dirty="0">
                <a:solidFill>
                  <a:srgbClr val="FF0000"/>
                </a:solidFill>
              </a:rPr>
              <a:t> </a:t>
            </a:r>
            <a:r>
              <a:rPr lang="de-DE" dirty="0" err="1">
                <a:solidFill>
                  <a:srgbClr val="FF0000"/>
                </a:solidFill>
              </a:rPr>
              <a:t>social</a:t>
            </a:r>
            <a:r>
              <a:rPr lang="de-DE" dirty="0">
                <a:solidFill>
                  <a:srgbClr val="FF0000"/>
                </a:solidFill>
              </a:rPr>
              <a:t> </a:t>
            </a:r>
            <a:r>
              <a:rPr lang="de-DE" dirty="0" err="1">
                <a:solidFill>
                  <a:srgbClr val="FF0000"/>
                </a:solidFill>
              </a:rPr>
              <a:t>policy</a:t>
            </a:r>
            <a:endParaRPr lang="de-DE" dirty="0">
              <a:solidFill>
                <a:srgbClr val="FF0000"/>
              </a:solidFill>
            </a:endParaRPr>
          </a:p>
          <a:p>
            <a:r>
              <a:rPr lang="de-DE" dirty="0" err="1">
                <a:solidFill>
                  <a:srgbClr val="FF0000"/>
                </a:solidFill>
              </a:rPr>
              <a:t>Cold</a:t>
            </a:r>
            <a:r>
              <a:rPr lang="de-DE" dirty="0">
                <a:solidFill>
                  <a:srgbClr val="FF0000"/>
                </a:solidFill>
              </a:rPr>
              <a:t> War – „</a:t>
            </a:r>
            <a:r>
              <a:rPr lang="de-DE" dirty="0" err="1">
                <a:solidFill>
                  <a:srgbClr val="FF0000"/>
                </a:solidFill>
              </a:rPr>
              <a:t>resolved</a:t>
            </a:r>
            <a:r>
              <a:rPr lang="de-DE" dirty="0">
                <a:solidFill>
                  <a:srgbClr val="FF0000"/>
                </a:solidFill>
              </a:rPr>
              <a:t>“ after 1989</a:t>
            </a:r>
          </a:p>
          <a:p>
            <a:r>
              <a:rPr lang="de-DE" dirty="0">
                <a:solidFill>
                  <a:srgbClr val="FF0000"/>
                </a:solidFill>
              </a:rPr>
              <a:t>Class </a:t>
            </a:r>
            <a:r>
              <a:rPr lang="de-DE" dirty="0" err="1">
                <a:solidFill>
                  <a:srgbClr val="FF0000"/>
                </a:solidFill>
              </a:rPr>
              <a:t>differences</a:t>
            </a:r>
            <a:r>
              <a:rPr lang="de-DE" dirty="0">
                <a:solidFill>
                  <a:srgbClr val="FF0000"/>
                </a:solidFill>
              </a:rPr>
              <a:t> – </a:t>
            </a:r>
            <a:r>
              <a:rPr lang="de-DE" dirty="0" err="1">
                <a:solidFill>
                  <a:srgbClr val="FF0000"/>
                </a:solidFill>
              </a:rPr>
              <a:t>stimulus</a:t>
            </a:r>
            <a:r>
              <a:rPr lang="de-DE" dirty="0">
                <a:solidFill>
                  <a:srgbClr val="FF0000"/>
                </a:solidFill>
              </a:rPr>
              <a:t> </a:t>
            </a:r>
            <a:r>
              <a:rPr lang="de-DE" dirty="0" err="1">
                <a:solidFill>
                  <a:srgbClr val="FF0000"/>
                </a:solidFill>
              </a:rPr>
              <a:t>for</a:t>
            </a:r>
            <a:r>
              <a:rPr lang="de-DE" dirty="0">
                <a:solidFill>
                  <a:srgbClr val="FF0000"/>
                </a:solidFill>
              </a:rPr>
              <a:t> individual </a:t>
            </a:r>
            <a:r>
              <a:rPr lang="de-DE" dirty="0" err="1">
                <a:solidFill>
                  <a:srgbClr val="FF0000"/>
                </a:solidFill>
              </a:rPr>
              <a:t>effort</a:t>
            </a:r>
            <a:r>
              <a:rPr lang="de-DE" dirty="0">
                <a:solidFill>
                  <a:srgbClr val="FF0000"/>
                </a:solidFill>
              </a:rPr>
              <a:t> (</a:t>
            </a:r>
            <a:r>
              <a:rPr lang="de-DE" dirty="0" err="1">
                <a:solidFill>
                  <a:srgbClr val="FF0000"/>
                </a:solidFill>
              </a:rPr>
              <a:t>activation</a:t>
            </a:r>
            <a:r>
              <a:rPr lang="de-DE" dirty="0">
                <a:solidFill>
                  <a:srgbClr val="FF0000"/>
                </a:solidFill>
              </a:rPr>
              <a:t>)</a:t>
            </a:r>
          </a:p>
        </p:txBody>
      </p:sp>
    </p:spTree>
    <p:extLst>
      <p:ext uri="{BB962C8B-B14F-4D97-AF65-F5344CB8AC3E}">
        <p14:creationId xmlns:p14="http://schemas.microsoft.com/office/powerpoint/2010/main" val="231428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B778-829B-47F9-B1AD-2EC1F2489D23}"/>
              </a:ext>
            </a:extLst>
          </p:cNvPr>
          <p:cNvSpPr>
            <a:spLocks noGrp="1"/>
          </p:cNvSpPr>
          <p:nvPr>
            <p:ph type="title"/>
          </p:nvPr>
        </p:nvSpPr>
        <p:spPr>
          <a:xfrm>
            <a:off x="609600" y="94456"/>
            <a:ext cx="10972800" cy="1143000"/>
          </a:xfrm>
        </p:spPr>
        <p:txBody>
          <a:bodyPr/>
          <a:lstStyle/>
          <a:p>
            <a:r>
              <a:rPr lang="de-AT" sz="4000"/>
              <a:t>Did this result in a European Social Model (ESM)?</a:t>
            </a:r>
            <a:endParaRPr lang="en-GB" sz="4000"/>
          </a:p>
        </p:txBody>
      </p:sp>
      <p:sp>
        <p:nvSpPr>
          <p:cNvPr id="3" name="Content Placeholder 2">
            <a:extLst>
              <a:ext uri="{FF2B5EF4-FFF2-40B4-BE49-F238E27FC236}">
                <a16:creationId xmlns:a16="http://schemas.microsoft.com/office/drawing/2014/main" id="{84103293-47FB-413D-A03F-FA47922150BF}"/>
              </a:ext>
            </a:extLst>
          </p:cNvPr>
          <p:cNvSpPr>
            <a:spLocks noGrp="1"/>
          </p:cNvSpPr>
          <p:nvPr>
            <p:ph idx="1"/>
          </p:nvPr>
        </p:nvSpPr>
        <p:spPr>
          <a:xfrm>
            <a:off x="609600" y="1166018"/>
            <a:ext cx="11582400" cy="5361782"/>
          </a:xfrm>
        </p:spPr>
        <p:txBody>
          <a:bodyPr/>
          <a:lstStyle/>
          <a:p>
            <a:pPr marL="0" indent="0">
              <a:buNone/>
            </a:pPr>
            <a:r>
              <a:rPr lang="en-US" sz="2400"/>
              <a:t>Busch,Hermann,  Hinrichs,  and  Schulten  (2013) </a:t>
            </a:r>
            <a:r>
              <a:rPr lang="en-US" sz="2400" b="1"/>
              <a:t>six policy objectives</a:t>
            </a:r>
            <a:r>
              <a:rPr lang="en-US"/>
              <a:t>:</a:t>
            </a:r>
          </a:p>
          <a:p>
            <a:pPr marL="571500" indent="-571500">
              <a:buAutoNum type="romanLcParenBoth"/>
            </a:pPr>
            <a:r>
              <a:rPr lang="en-US" sz="2800"/>
              <a:t>policy  aimed  at  </a:t>
            </a:r>
            <a:r>
              <a:rPr lang="en-US" sz="2800" u="sng"/>
              <a:t>full employment</a:t>
            </a:r>
            <a:r>
              <a:rPr lang="en-US" sz="2800"/>
              <a:t>;   </a:t>
            </a:r>
          </a:p>
          <a:p>
            <a:pPr marL="571500" indent="-571500">
              <a:buAutoNum type="romanLcParenBoth"/>
            </a:pPr>
            <a:r>
              <a:rPr lang="en-US" sz="2800"/>
              <a:t>wage   policy:  wage increases  that  reflect  productivity  growth; </a:t>
            </a:r>
            <a:r>
              <a:rPr lang="en-US" sz="2800" u="sng"/>
              <a:t>European minimum wages</a:t>
            </a:r>
            <a:r>
              <a:rPr lang="en-US" sz="2800"/>
              <a:t> </a:t>
            </a:r>
          </a:p>
          <a:p>
            <a:pPr marL="571500" indent="-571500">
              <a:buAutoNum type="romanLcParenBoth"/>
            </a:pPr>
            <a:r>
              <a:rPr lang="en-US" sz="2800" u="sng"/>
              <a:t>social security systems</a:t>
            </a:r>
            <a:r>
              <a:rPr lang="en-US" sz="2800"/>
              <a:t>: pension, healthcare and family policy, unemployment  benefit;  </a:t>
            </a:r>
          </a:p>
          <a:p>
            <a:pPr marL="571500" indent="-571500">
              <a:buAutoNum type="romanLcParenBoth"/>
            </a:pPr>
            <a:r>
              <a:rPr lang="en-US" sz="2800" u="sng"/>
              <a:t>participation rights: </a:t>
            </a:r>
            <a:r>
              <a:rPr lang="en-US" sz="2800"/>
              <a:t> co-determination in firms,  social  dialogue </a:t>
            </a:r>
          </a:p>
          <a:p>
            <a:pPr marL="571500" indent="-571500">
              <a:buAutoNum type="romanLcParenBoth"/>
            </a:pPr>
            <a:r>
              <a:rPr lang="en-US" sz="2800" u="sng"/>
              <a:t>strong  public  sector  </a:t>
            </a:r>
            <a:r>
              <a:rPr lang="en-US" sz="2800"/>
              <a:t>to stabilising the level of employment;</a:t>
            </a:r>
          </a:p>
          <a:p>
            <a:pPr marL="571500" indent="-571500">
              <a:buAutoNum type="romanLcParenBoth"/>
            </a:pPr>
            <a:r>
              <a:rPr lang="en-US" sz="2800"/>
              <a:t>incorporation of a social progress clause into the EU Treaty that gives basic </a:t>
            </a:r>
            <a:r>
              <a:rPr lang="en-US" sz="2800" u="sng"/>
              <a:t>social rights priority over marketfreedoms</a:t>
            </a:r>
            <a:endParaRPr lang="en-GB" sz="2800" u="sng"/>
          </a:p>
        </p:txBody>
      </p:sp>
    </p:spTree>
    <p:extLst>
      <p:ext uri="{BB962C8B-B14F-4D97-AF65-F5344CB8AC3E}">
        <p14:creationId xmlns:p14="http://schemas.microsoft.com/office/powerpoint/2010/main" val="112183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D220-A322-47E0-BA84-BBECAD97163A}"/>
              </a:ext>
            </a:extLst>
          </p:cNvPr>
          <p:cNvSpPr>
            <a:spLocks noGrp="1"/>
          </p:cNvSpPr>
          <p:nvPr>
            <p:ph type="title"/>
          </p:nvPr>
        </p:nvSpPr>
        <p:spPr/>
        <p:txBody>
          <a:bodyPr/>
          <a:lstStyle/>
          <a:p>
            <a:r>
              <a:rPr lang="de-AT"/>
              <a:t>Limits to EU making social policies</a:t>
            </a:r>
            <a:endParaRPr lang="en-GB"/>
          </a:p>
        </p:txBody>
      </p:sp>
      <p:sp>
        <p:nvSpPr>
          <p:cNvPr id="3" name="Content Placeholder 2">
            <a:extLst>
              <a:ext uri="{FF2B5EF4-FFF2-40B4-BE49-F238E27FC236}">
                <a16:creationId xmlns:a16="http://schemas.microsoft.com/office/drawing/2014/main" id="{6C43A3F7-5611-4BAC-B9DC-C4FA419DA7FB}"/>
              </a:ext>
            </a:extLst>
          </p:cNvPr>
          <p:cNvSpPr>
            <a:spLocks noGrp="1"/>
          </p:cNvSpPr>
          <p:nvPr>
            <p:ph idx="1"/>
          </p:nvPr>
        </p:nvSpPr>
        <p:spPr/>
        <p:txBody>
          <a:bodyPr/>
          <a:lstStyle/>
          <a:p>
            <a:pPr marL="0" indent="0">
              <a:buNone/>
            </a:pPr>
            <a:r>
              <a:rPr lang="en-US"/>
              <a:t>The principle of </a:t>
            </a:r>
            <a:r>
              <a:rPr lang="en-US" b="1" u="sng"/>
              <a:t>subsidiarity</a:t>
            </a:r>
            <a:r>
              <a:rPr lang="en-US"/>
              <a:t> determines when the EU is competent to legislate, and contributes to decisions being taken as closely as possible to the citizen (article 5 of the Treaty on European Union).  </a:t>
            </a:r>
          </a:p>
          <a:p>
            <a:pPr marL="0" indent="0">
              <a:buNone/>
            </a:pPr>
            <a:r>
              <a:rPr lang="en-US"/>
              <a:t>This means: social policy remains largely the responsibility of the single member state and the EU can only determine “framework conditions” and compensatory programmes (European Social Fund, European Regional Fund …)</a:t>
            </a:r>
          </a:p>
          <a:p>
            <a:pPr marL="0" indent="0">
              <a:buNone/>
            </a:pPr>
            <a:endParaRPr lang="en-GB"/>
          </a:p>
        </p:txBody>
      </p:sp>
    </p:spTree>
    <p:extLst>
      <p:ext uri="{BB962C8B-B14F-4D97-AF65-F5344CB8AC3E}">
        <p14:creationId xmlns:p14="http://schemas.microsoft.com/office/powerpoint/2010/main" val="280068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9F17-2ED0-40FB-A711-30D8A0731BA2}"/>
              </a:ext>
            </a:extLst>
          </p:cNvPr>
          <p:cNvSpPr>
            <a:spLocks noGrp="1"/>
          </p:cNvSpPr>
          <p:nvPr>
            <p:ph type="title"/>
          </p:nvPr>
        </p:nvSpPr>
        <p:spPr/>
        <p:txBody>
          <a:bodyPr/>
          <a:lstStyle/>
          <a:p>
            <a:r>
              <a:rPr lang="de-AT"/>
              <a:t>subsidiarity</a:t>
            </a:r>
            <a:endParaRPr lang="en-GB"/>
          </a:p>
        </p:txBody>
      </p:sp>
      <p:sp>
        <p:nvSpPr>
          <p:cNvPr id="3" name="Content Placeholder 2">
            <a:extLst>
              <a:ext uri="{FF2B5EF4-FFF2-40B4-BE49-F238E27FC236}">
                <a16:creationId xmlns:a16="http://schemas.microsoft.com/office/drawing/2014/main" id="{88AB8CDE-093A-4BAD-AA30-E27F96162C5A}"/>
              </a:ext>
            </a:extLst>
          </p:cNvPr>
          <p:cNvSpPr>
            <a:spLocks noGrp="1"/>
          </p:cNvSpPr>
          <p:nvPr>
            <p:ph idx="1"/>
          </p:nvPr>
        </p:nvSpPr>
        <p:spPr>
          <a:xfrm>
            <a:off x="609600" y="1600201"/>
            <a:ext cx="10972800" cy="4983161"/>
          </a:xfrm>
        </p:spPr>
        <p:txBody>
          <a:bodyPr/>
          <a:lstStyle/>
          <a:p>
            <a:pPr marL="0" indent="0">
              <a:buNone/>
            </a:pPr>
            <a:r>
              <a:rPr lang="en-US"/>
              <a:t>The Union can therefore only act in a policy area if:</a:t>
            </a:r>
          </a:p>
          <a:p>
            <a:pPr>
              <a:buFont typeface="Arial" panose="020B0604020202020204" pitchFamily="34" charset="0"/>
              <a:buChar char="•"/>
            </a:pPr>
            <a:r>
              <a:rPr lang="en-US"/>
              <a:t>the action forms part of the competences conferred upon the EU by the Treaties (</a:t>
            </a:r>
            <a:r>
              <a:rPr lang="en-US" u="sng"/>
              <a:t>principle of conferral</a:t>
            </a:r>
            <a:r>
              <a:rPr lang="en-US"/>
              <a:t>);</a:t>
            </a:r>
          </a:p>
          <a:p>
            <a:pPr>
              <a:buFont typeface="Arial" panose="020B0604020202020204" pitchFamily="34" charset="0"/>
              <a:buChar char="•"/>
            </a:pPr>
            <a:r>
              <a:rPr lang="en-US"/>
              <a:t>in the context of competences shared with Member States, the European level is most relevant in order to meet the objectives set by the Treaties (</a:t>
            </a:r>
            <a:r>
              <a:rPr lang="en-US" u="sng"/>
              <a:t>principle of subsidiarity</a:t>
            </a:r>
            <a:r>
              <a:rPr lang="en-US"/>
              <a:t>);</a:t>
            </a:r>
          </a:p>
          <a:p>
            <a:pPr>
              <a:buFont typeface="Arial" panose="020B0604020202020204" pitchFamily="34" charset="0"/>
              <a:buChar char="•"/>
            </a:pPr>
            <a:r>
              <a:rPr lang="en-US"/>
              <a:t>the content and form of the action does not exceed what is necessary to achieve the objectives set by the Treaties (</a:t>
            </a:r>
            <a:r>
              <a:rPr lang="en-US" u="sng"/>
              <a:t>principle of proportionality</a:t>
            </a:r>
            <a:r>
              <a:rPr lang="en-US"/>
              <a:t>).</a:t>
            </a:r>
          </a:p>
          <a:p>
            <a:pPr marL="0" indent="0">
              <a:buNone/>
            </a:pPr>
            <a:endParaRPr lang="en-GB"/>
          </a:p>
        </p:txBody>
      </p:sp>
    </p:spTree>
    <p:extLst>
      <p:ext uri="{BB962C8B-B14F-4D97-AF65-F5344CB8AC3E}">
        <p14:creationId xmlns:p14="http://schemas.microsoft.com/office/powerpoint/2010/main" val="2421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BF5A-93A8-4A39-92F5-0541632DE923}"/>
              </a:ext>
            </a:extLst>
          </p:cNvPr>
          <p:cNvSpPr>
            <a:spLocks noGrp="1"/>
          </p:cNvSpPr>
          <p:nvPr>
            <p:ph type="title"/>
          </p:nvPr>
        </p:nvSpPr>
        <p:spPr/>
        <p:txBody>
          <a:bodyPr/>
          <a:lstStyle/>
          <a:p>
            <a:r>
              <a:rPr lang="de-AT"/>
              <a:t>EU social objectives</a:t>
            </a:r>
            <a:endParaRPr lang="en-GB"/>
          </a:p>
        </p:txBody>
      </p:sp>
      <p:sp>
        <p:nvSpPr>
          <p:cNvPr id="3" name="Content Placeholder 2">
            <a:extLst>
              <a:ext uri="{FF2B5EF4-FFF2-40B4-BE49-F238E27FC236}">
                <a16:creationId xmlns:a16="http://schemas.microsoft.com/office/drawing/2014/main" id="{C32FFF90-0DE5-4449-93C2-77F505F9F561}"/>
              </a:ext>
            </a:extLst>
          </p:cNvPr>
          <p:cNvSpPr>
            <a:spLocks noGrp="1"/>
          </p:cNvSpPr>
          <p:nvPr>
            <p:ph idx="1"/>
          </p:nvPr>
        </p:nvSpPr>
        <p:spPr/>
        <p:txBody>
          <a:bodyPr/>
          <a:lstStyle/>
          <a:p>
            <a:pPr marL="0" indent="0">
              <a:buNone/>
            </a:pPr>
            <a:r>
              <a:rPr lang="en-US"/>
              <a:t>Article 2 of the Treaty on European Union states that the Union’s aim is to promote the well-being of its peoples and beside a “</a:t>
            </a:r>
            <a:r>
              <a:rPr lang="en-US" i="1"/>
              <a:t>highly competitive social market economy</a:t>
            </a:r>
            <a:r>
              <a:rPr lang="en-US"/>
              <a:t>” it aims at “</a:t>
            </a:r>
            <a:r>
              <a:rPr lang="en-US" i="1"/>
              <a:t>full employment and social progress</a:t>
            </a:r>
            <a:r>
              <a:rPr lang="en-US"/>
              <a:t>”. </a:t>
            </a:r>
          </a:p>
          <a:p>
            <a:pPr marL="0" indent="0">
              <a:buNone/>
            </a:pPr>
            <a:r>
              <a:rPr lang="en-US"/>
              <a:t>It also states “</a:t>
            </a:r>
            <a:r>
              <a:rPr lang="en-US" i="1"/>
              <a:t>It shall combat social exclusion and discrimination</a:t>
            </a:r>
            <a:r>
              <a:rPr lang="en-US"/>
              <a:t>, </a:t>
            </a:r>
            <a:r>
              <a:rPr lang="en-US" i="1"/>
              <a:t>and shall promote social justice and protection</a:t>
            </a:r>
            <a:r>
              <a:rPr lang="en-US"/>
              <a:t>, </a:t>
            </a:r>
            <a:r>
              <a:rPr lang="en-US" i="1"/>
              <a:t>equality between women and men</a:t>
            </a:r>
            <a:r>
              <a:rPr lang="en-US"/>
              <a:t>, </a:t>
            </a:r>
            <a:r>
              <a:rPr lang="en-US" i="1"/>
              <a:t>solidarity between generations and protection of the rights of the child</a:t>
            </a:r>
            <a:r>
              <a:rPr lang="en-US"/>
              <a:t>”.</a:t>
            </a:r>
            <a:endParaRPr lang="en-GB"/>
          </a:p>
        </p:txBody>
      </p:sp>
    </p:spTree>
    <p:extLst>
      <p:ext uri="{BB962C8B-B14F-4D97-AF65-F5344CB8AC3E}">
        <p14:creationId xmlns:p14="http://schemas.microsoft.com/office/powerpoint/2010/main" val="384536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DB45-26AC-45A0-82A0-5B5DE64C1F16}"/>
              </a:ext>
            </a:extLst>
          </p:cNvPr>
          <p:cNvSpPr>
            <a:spLocks noGrp="1"/>
          </p:cNvSpPr>
          <p:nvPr>
            <p:ph type="title"/>
          </p:nvPr>
        </p:nvSpPr>
        <p:spPr/>
        <p:txBody>
          <a:bodyPr/>
          <a:lstStyle/>
          <a:p>
            <a:r>
              <a:rPr lang="de-AT"/>
              <a:t>EU social policy initiatives</a:t>
            </a:r>
            <a:endParaRPr lang="en-GB"/>
          </a:p>
        </p:txBody>
      </p:sp>
      <p:sp>
        <p:nvSpPr>
          <p:cNvPr id="5" name="Content Placeholder 2">
            <a:extLst>
              <a:ext uri="{FF2B5EF4-FFF2-40B4-BE49-F238E27FC236}">
                <a16:creationId xmlns:a16="http://schemas.microsoft.com/office/drawing/2014/main" id="{E8B72B12-4E74-4F50-9736-FD2A62425418}"/>
              </a:ext>
            </a:extLst>
          </p:cNvPr>
          <p:cNvSpPr>
            <a:spLocks noGrp="1"/>
          </p:cNvSpPr>
          <p:nvPr>
            <p:ph idx="1"/>
          </p:nvPr>
        </p:nvSpPr>
        <p:spPr>
          <a:xfrm>
            <a:off x="609600" y="1600200"/>
            <a:ext cx="10972800" cy="4983162"/>
          </a:xfrm>
        </p:spPr>
        <p:txBody>
          <a:bodyPr/>
          <a:lstStyle/>
          <a:p>
            <a:r>
              <a:rPr lang="en-US" b="1"/>
              <a:t>1994 White Paper European Social Policy</a:t>
            </a:r>
            <a:r>
              <a:rPr lang="en-US"/>
              <a:t>: </a:t>
            </a:r>
            <a:r>
              <a:rPr lang="en-US" i="1"/>
              <a:t>a WayForward for the Union </a:t>
            </a:r>
            <a:r>
              <a:rPr lang="en-US"/>
              <a:t>- shared </a:t>
            </a:r>
            <a:r>
              <a:rPr lang="en-US" u="sng"/>
              <a:t>values</a:t>
            </a:r>
            <a:r>
              <a:rPr lang="en-US"/>
              <a:t>: democracy and individual rights, free collective bargaining, the market economy, equal opportu-nities for all, social welfare and solidarity</a:t>
            </a:r>
          </a:p>
          <a:p>
            <a:r>
              <a:rPr lang="en-US" b="1"/>
              <a:t>2000 European  Council  at Nice </a:t>
            </a:r>
            <a:r>
              <a:rPr lang="en-US"/>
              <a:t>confirms principles </a:t>
            </a:r>
          </a:p>
          <a:p>
            <a:r>
              <a:rPr lang="en-US" b="1"/>
              <a:t>2000 Lisbon Strategy </a:t>
            </a:r>
            <a:r>
              <a:rPr lang="en-US"/>
              <a:t>– making EU "the most competitive and dynamic knowledge-based economy in the world capable of sustainable economic growth with more and better jobs and greater social cohesion" by 2010 </a:t>
            </a:r>
          </a:p>
          <a:p>
            <a:pPr marL="3657600" lvl="8" indent="0">
              <a:buNone/>
            </a:pPr>
            <a:r>
              <a:rPr lang="en-US"/>
              <a:t>cont.d</a:t>
            </a:r>
          </a:p>
        </p:txBody>
      </p:sp>
    </p:spTree>
    <p:extLst>
      <p:ext uri="{BB962C8B-B14F-4D97-AF65-F5344CB8AC3E}">
        <p14:creationId xmlns:p14="http://schemas.microsoft.com/office/powerpoint/2010/main" val="137738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D122-12E6-4FB0-A41E-133CC5FA6292}"/>
              </a:ext>
            </a:extLst>
          </p:cNvPr>
          <p:cNvSpPr>
            <a:spLocks noGrp="1"/>
          </p:cNvSpPr>
          <p:nvPr>
            <p:ph type="title"/>
          </p:nvPr>
        </p:nvSpPr>
        <p:spPr/>
        <p:txBody>
          <a:bodyPr/>
          <a:lstStyle/>
          <a:p>
            <a:endParaRPr lang="en-GB"/>
          </a:p>
        </p:txBody>
      </p:sp>
      <p:sp>
        <p:nvSpPr>
          <p:cNvPr id="4" name="Content Placeholder 2">
            <a:extLst>
              <a:ext uri="{FF2B5EF4-FFF2-40B4-BE49-F238E27FC236}">
                <a16:creationId xmlns:a16="http://schemas.microsoft.com/office/drawing/2014/main" id="{9E4E8653-070F-423B-AB78-E7A39F05B197}"/>
              </a:ext>
            </a:extLst>
          </p:cNvPr>
          <p:cNvSpPr>
            <a:spLocks noGrp="1"/>
          </p:cNvSpPr>
          <p:nvPr>
            <p:ph idx="1"/>
          </p:nvPr>
        </p:nvSpPr>
        <p:spPr>
          <a:xfrm>
            <a:off x="609600" y="1600200"/>
            <a:ext cx="10972800" cy="4525963"/>
          </a:xfrm>
        </p:spPr>
        <p:txBody>
          <a:bodyPr/>
          <a:lstStyle/>
          <a:p>
            <a:r>
              <a:rPr lang="en-US" b="1"/>
              <a:t>2001 Communication on Employment and SocialPolicies</a:t>
            </a:r>
            <a:r>
              <a:rPr lang="en-US"/>
              <a:t>:  a  Framework  for  Investing  in  Quality</a:t>
            </a:r>
          </a:p>
          <a:p>
            <a:r>
              <a:rPr lang="en-US" b="1"/>
              <a:t>2005 European  Values  in  a  Globalised World</a:t>
            </a:r>
            <a:r>
              <a:rPr lang="en-US"/>
              <a:t>:‘unity and diversity in shaping economic and social policies’</a:t>
            </a:r>
          </a:p>
          <a:p>
            <a:endParaRPr lang="en-US"/>
          </a:p>
          <a:p>
            <a:r>
              <a:rPr lang="en-US"/>
              <a:t>Overview of regional integration policy:</a:t>
            </a:r>
          </a:p>
          <a:p>
            <a:r>
              <a:rPr lang="en-GB">
                <a:hlinkClick r:id="rId2"/>
              </a:rPr>
              <a:t>https://ec.europa.eu/regional_policy/en/policy/what/history/</a:t>
            </a:r>
            <a:endParaRPr lang="en-GB"/>
          </a:p>
          <a:p>
            <a:endParaRPr lang="en-GB"/>
          </a:p>
        </p:txBody>
      </p:sp>
    </p:spTree>
    <p:extLst>
      <p:ext uri="{BB962C8B-B14F-4D97-AF65-F5344CB8AC3E}">
        <p14:creationId xmlns:p14="http://schemas.microsoft.com/office/powerpoint/2010/main" val="3311845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6CAEC-4D8C-45EE-BC1B-E6D8A7CD47F4}"/>
              </a:ext>
            </a:extLst>
          </p:cNvPr>
          <p:cNvSpPr>
            <a:spLocks noGrp="1"/>
          </p:cNvSpPr>
          <p:nvPr>
            <p:ph type="title"/>
          </p:nvPr>
        </p:nvSpPr>
        <p:spPr/>
        <p:txBody>
          <a:bodyPr/>
          <a:lstStyle/>
          <a:p>
            <a:r>
              <a:rPr lang="de-AT"/>
              <a:t>EU Instruments with social implications</a:t>
            </a:r>
            <a:endParaRPr lang="en-GB"/>
          </a:p>
        </p:txBody>
      </p:sp>
      <p:sp>
        <p:nvSpPr>
          <p:cNvPr id="3" name="Content Placeholder 2">
            <a:extLst>
              <a:ext uri="{FF2B5EF4-FFF2-40B4-BE49-F238E27FC236}">
                <a16:creationId xmlns:a16="http://schemas.microsoft.com/office/drawing/2014/main" id="{F9817CE8-DF7B-4CB7-8D5D-5B90256C900E}"/>
              </a:ext>
            </a:extLst>
          </p:cNvPr>
          <p:cNvSpPr>
            <a:spLocks noGrp="1"/>
          </p:cNvSpPr>
          <p:nvPr>
            <p:ph idx="1"/>
          </p:nvPr>
        </p:nvSpPr>
        <p:spPr>
          <a:xfrm>
            <a:off x="609600" y="1600201"/>
            <a:ext cx="10972800" cy="4983161"/>
          </a:xfrm>
        </p:spPr>
        <p:txBody>
          <a:bodyPr/>
          <a:lstStyle/>
          <a:p>
            <a:r>
              <a:rPr lang="en-GB" b="1"/>
              <a:t>European Social Fund </a:t>
            </a:r>
            <a:r>
              <a:rPr lang="en-GB"/>
              <a:t>(ESF): </a:t>
            </a:r>
            <a:r>
              <a:rPr lang="en-US"/>
              <a:t>main instrument for supporting jobs, helping people get better jobs and ensuring fairer job opportunities for all EU citizens. It works by investing in Europe’s human capital – its workers, its young people and all those seeking a job. ESF financing of EUR 10 billion a year is improving job prospects for millions of Europeans, in particular those who find it difficult to get work</a:t>
            </a:r>
          </a:p>
          <a:p>
            <a:r>
              <a:rPr lang="en-US"/>
              <a:t>view: </a:t>
            </a:r>
            <a:r>
              <a:rPr lang="en-US">
                <a:hlinkClick r:id="rId2"/>
              </a:rPr>
              <a:t>https://ec.europa.eu/esf/videos_include.jsp?mode=1&amp;videoId=2521&amp;vl=en&amp;langId=en</a:t>
            </a:r>
            <a:endParaRPr lang="en-US"/>
          </a:p>
          <a:p>
            <a:endParaRPr lang="en-GB"/>
          </a:p>
        </p:txBody>
      </p:sp>
    </p:spTree>
    <p:extLst>
      <p:ext uri="{BB962C8B-B14F-4D97-AF65-F5344CB8AC3E}">
        <p14:creationId xmlns:p14="http://schemas.microsoft.com/office/powerpoint/2010/main" val="3115335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011C-B589-4318-978A-7A172F8582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0A5299B-54D7-4985-BED1-C3F224D32025}"/>
              </a:ext>
            </a:extLst>
          </p:cNvPr>
          <p:cNvSpPr>
            <a:spLocks noGrp="1"/>
          </p:cNvSpPr>
          <p:nvPr>
            <p:ph idx="1"/>
          </p:nvPr>
        </p:nvSpPr>
        <p:spPr/>
        <p:txBody>
          <a:bodyPr/>
          <a:lstStyle/>
          <a:p>
            <a:pPr marL="0" indent="0">
              <a:buNone/>
            </a:pPr>
            <a:r>
              <a:rPr lang="en-US" b="1">
                <a:latin typeface="Times New Roman" panose="02020603050405020304" pitchFamily="18" charset="0"/>
              </a:rPr>
              <a:t>European Regional Development Fund </a:t>
            </a:r>
            <a:r>
              <a:rPr lang="en-US">
                <a:latin typeface="Times New Roman" panose="02020603050405020304" pitchFamily="18" charset="0"/>
              </a:rPr>
              <a:t>(ERDF): </a:t>
            </a:r>
          </a:p>
          <a:p>
            <a:pPr marL="0" indent="0">
              <a:buNone/>
            </a:pPr>
            <a:r>
              <a:rPr lang="en-US">
                <a:latin typeface="Times New Roman" panose="02020603050405020304" pitchFamily="18" charset="0"/>
              </a:rPr>
              <a:t>'thematic concentration’ on key priority areas:</a:t>
            </a:r>
          </a:p>
          <a:p>
            <a:r>
              <a:rPr lang="en-US">
                <a:effectLst/>
                <a:latin typeface="Times New Roman" panose="02020603050405020304" pitchFamily="18" charset="0"/>
              </a:rPr>
              <a:t>Innovation and research;</a:t>
            </a:r>
          </a:p>
          <a:p>
            <a:r>
              <a:rPr lang="en-US">
                <a:effectLst/>
                <a:latin typeface="Times New Roman" panose="02020603050405020304" pitchFamily="18" charset="0"/>
              </a:rPr>
              <a:t> The digital agenda;</a:t>
            </a:r>
          </a:p>
          <a:p>
            <a:r>
              <a:rPr lang="en-US">
                <a:effectLst/>
                <a:latin typeface="Times New Roman" panose="02020603050405020304" pitchFamily="18" charset="0"/>
              </a:rPr>
              <a:t> Support for small and medium-sized enterprises (SMEs);</a:t>
            </a:r>
          </a:p>
          <a:p>
            <a:r>
              <a:rPr lang="en-US">
                <a:effectLst/>
                <a:latin typeface="Times New Roman" panose="02020603050405020304" pitchFamily="18" charset="0"/>
              </a:rPr>
              <a:t> The low-carbon economy.</a:t>
            </a:r>
          </a:p>
          <a:p>
            <a:endParaRPr lang="en-GB"/>
          </a:p>
        </p:txBody>
      </p:sp>
    </p:spTree>
    <p:extLst>
      <p:ext uri="{BB962C8B-B14F-4D97-AF65-F5344CB8AC3E}">
        <p14:creationId xmlns:p14="http://schemas.microsoft.com/office/powerpoint/2010/main" val="323002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EBF6-F61E-429D-AEC0-5C95B134903C}"/>
              </a:ext>
            </a:extLst>
          </p:cNvPr>
          <p:cNvSpPr>
            <a:spLocks noGrp="1"/>
          </p:cNvSpPr>
          <p:nvPr>
            <p:ph type="title"/>
          </p:nvPr>
        </p:nvSpPr>
        <p:spPr/>
        <p:txBody>
          <a:bodyPr/>
          <a:lstStyle/>
          <a:p>
            <a:pPr algn="ctr"/>
            <a:r>
              <a:rPr lang="de-AT"/>
              <a:t>European welfare developments </a:t>
            </a:r>
            <a:br>
              <a:rPr lang="de-AT"/>
            </a:br>
            <a:r>
              <a:rPr lang="de-AT" b="1"/>
              <a:t>before</a:t>
            </a:r>
            <a:r>
              <a:rPr lang="de-AT"/>
              <a:t> World War II</a:t>
            </a:r>
            <a:endParaRPr lang="en-GB"/>
          </a:p>
        </p:txBody>
      </p:sp>
      <p:sp>
        <p:nvSpPr>
          <p:cNvPr id="3" name="Content Placeholder 2">
            <a:extLst>
              <a:ext uri="{FF2B5EF4-FFF2-40B4-BE49-F238E27FC236}">
                <a16:creationId xmlns:a16="http://schemas.microsoft.com/office/drawing/2014/main" id="{FAA34BD6-44F0-4B36-895D-44600579ECB6}"/>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de-AT"/>
              <a:t>Largely responses to crises (war-effects, pandemic!, unemployment, poverty, class division): uneven development, political compromises.</a:t>
            </a:r>
          </a:p>
          <a:p>
            <a:pPr marL="0" indent="0">
              <a:buNone/>
            </a:pPr>
            <a:endParaRPr lang="de-AT"/>
          </a:p>
          <a:p>
            <a:pPr marL="0" indent="0">
              <a:buNone/>
            </a:pPr>
            <a:r>
              <a:rPr lang="en-US"/>
              <a:t>In post-Habsburg countries, the social institutions created were directed at mitigating needs of people who were in particularly difficult situations. Law on social care passed in Poland in 1923 endured until 1990, typical for Central and Eastern European countries (Zalewski 2005). Social assistance was based on the local authorities' cooperation with local civic organisations responsible for the fate of the poorest people. In Poland  mainly religious organisations (Caritas), benefits predominantly in kind: food, accommodation, fuel in winter …</a:t>
            </a:r>
          </a:p>
          <a:p>
            <a:pPr marL="0" indent="0">
              <a:buNone/>
            </a:pPr>
            <a:r>
              <a:rPr lang="en-US"/>
              <a:t>Reliance on “container institutions” (asylums for poor, disabled, mentally ill, orphaned people)</a:t>
            </a:r>
            <a:endParaRPr lang="en-GB"/>
          </a:p>
        </p:txBody>
      </p:sp>
    </p:spTree>
    <p:extLst>
      <p:ext uri="{BB962C8B-B14F-4D97-AF65-F5344CB8AC3E}">
        <p14:creationId xmlns:p14="http://schemas.microsoft.com/office/powerpoint/2010/main" val="365082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4D19E-4DF7-410B-A19C-9C0CF3D640EE}"/>
              </a:ext>
            </a:extLst>
          </p:cNvPr>
          <p:cNvSpPr>
            <a:spLocks noGrp="1"/>
          </p:cNvSpPr>
          <p:nvPr>
            <p:ph idx="4294967295"/>
          </p:nvPr>
        </p:nvSpPr>
        <p:spPr>
          <a:xfrm>
            <a:off x="0" y="635000"/>
            <a:ext cx="11811000" cy="5948363"/>
          </a:xfrm>
        </p:spPr>
        <p:txBody>
          <a:bodyPr/>
          <a:lstStyle/>
          <a:p>
            <a:r>
              <a:rPr lang="de-AT" b="1"/>
              <a:t>Cohesion Fund: </a:t>
            </a:r>
            <a:r>
              <a:rPr lang="en-US"/>
              <a:t>set up in 1994, provides funding for environmental and trans-European network projects in the Member States whose gross national income per capita is less than 90% of the EU average.</a:t>
            </a:r>
          </a:p>
          <a:p>
            <a:r>
              <a:rPr lang="en-US" b="1"/>
              <a:t>The Just Transition Fund  </a:t>
            </a:r>
            <a:r>
              <a:rPr lang="en-US"/>
              <a:t>is a new instrument of the Cohesion Policy 2021-2027, as the first pillar of the Just Transition Mechanism in the context of the </a:t>
            </a:r>
            <a:r>
              <a:rPr lang="en-US" u="sng"/>
              <a:t>European Green Deal </a:t>
            </a:r>
            <a:r>
              <a:rPr lang="en-US"/>
              <a:t>aiming at achieving the EU climate-neutrality by 2050. </a:t>
            </a:r>
          </a:p>
          <a:p>
            <a:r>
              <a:rPr lang="en-US">
                <a:solidFill>
                  <a:srgbClr val="FF0000"/>
                </a:solidFill>
              </a:rPr>
              <a:t>REACT-EU is a legislative proposal to repair the social and economic damage caused by the COVID-19 pandemic, and to prepare for a green, digital and resilient recovery. REACT-EU seeks to mobilise an additional EUR 58 billion for the structural funds in the 2020-2022 period, and to increase flexibility in cohesion policy spending</a:t>
            </a:r>
            <a:endParaRPr lang="en-GB">
              <a:solidFill>
                <a:srgbClr val="FF0000"/>
              </a:solidFill>
            </a:endParaRPr>
          </a:p>
        </p:txBody>
      </p:sp>
    </p:spTree>
    <p:extLst>
      <p:ext uri="{BB962C8B-B14F-4D97-AF65-F5344CB8AC3E}">
        <p14:creationId xmlns:p14="http://schemas.microsoft.com/office/powerpoint/2010/main" val="958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244436" y="0"/>
            <a:ext cx="7659852" cy="6848475"/>
          </a:xfrm>
        </p:spPr>
      </p:pic>
    </p:spTree>
    <p:extLst>
      <p:ext uri="{BB962C8B-B14F-4D97-AF65-F5344CB8AC3E}">
        <p14:creationId xmlns:p14="http://schemas.microsoft.com/office/powerpoint/2010/main" val="19641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65266" y="645968"/>
            <a:ext cx="10515600" cy="6212031"/>
          </a:xfrm>
        </p:spPr>
        <p:txBody>
          <a:bodyPr>
            <a:normAutofit fontScale="70000" lnSpcReduction="20000"/>
          </a:bodyPr>
          <a:lstStyle/>
          <a:p>
            <a:pPr marL="0" indent="0">
              <a:buNone/>
            </a:pPr>
            <a:r>
              <a:rPr lang="en-GB" sz="4000" dirty="0"/>
              <a:t> In 2007 the </a:t>
            </a:r>
            <a:r>
              <a:rPr lang="en-GB" sz="4000" b="1" dirty="0"/>
              <a:t>European Globalisation Adjustment Fund </a:t>
            </a:r>
            <a:r>
              <a:rPr lang="en-GB" sz="4000" dirty="0"/>
              <a:t>(EGF) started with a budget of some 500 million euro a year. Its aim is to help workers made redundant as a result of changing global trade patterns to find another job as quickly as possible.</a:t>
            </a:r>
          </a:p>
          <a:p>
            <a:pPr marL="0" indent="0">
              <a:buNone/>
            </a:pPr>
            <a:r>
              <a:rPr lang="en-GB" sz="4000" dirty="0"/>
              <a:t> In the EU budget for 2006 some 9.9 percent went to the policy area “Employment and social affairs”. It was the third largest policy area after “Agriculture and rural development” (45.2 percent) and “Regional policy” (23.8 </a:t>
            </a:r>
            <a:r>
              <a:rPr lang="en-GB" sz="4000"/>
              <a:t>percent).</a:t>
            </a:r>
            <a:endParaRPr lang="en-GB" sz="4000" dirty="0"/>
          </a:p>
          <a:p>
            <a:pPr marL="0" indent="0">
              <a:buNone/>
            </a:pPr>
            <a:r>
              <a:rPr lang="en-GB" sz="4000" dirty="0"/>
              <a:t>Some commentators have thus concluded that, “contrary to popular belief, the level of financial resources deployed by the EC by way of redistributive social policy is considerable” (Falkner 2006). However, like most of EU social policy, ESF expenditures are also </a:t>
            </a:r>
            <a:r>
              <a:rPr lang="en-GB" sz="4000" u="sng" dirty="0"/>
              <a:t>subordinated to economic objectives</a:t>
            </a:r>
            <a:r>
              <a:rPr lang="en-GB" sz="4000" dirty="0"/>
              <a:t>: employment, the workforce, competitiveness, growth. Thus, the ESF is also an instrument for economic efficiency rather than for redistribution (social justice). </a:t>
            </a:r>
          </a:p>
          <a:p>
            <a:pPr marL="0" indent="0">
              <a:buNone/>
            </a:pPr>
            <a:r>
              <a:rPr lang="en-GB" sz="4000" dirty="0"/>
              <a:t>(</a:t>
            </a:r>
            <a:r>
              <a:rPr lang="en-GB" sz="3200" dirty="0" err="1"/>
              <a:t>Stanisława</a:t>
            </a:r>
            <a:r>
              <a:rPr lang="en-GB" sz="3200" dirty="0"/>
              <a:t> </a:t>
            </a:r>
            <a:r>
              <a:rPr lang="en-GB" sz="3200" dirty="0" err="1"/>
              <a:t>Golinowska</a:t>
            </a:r>
            <a:r>
              <a:rPr lang="en-GB" sz="3200" dirty="0"/>
              <a:t>, </a:t>
            </a:r>
            <a:r>
              <a:rPr lang="en-GB" sz="3200" dirty="0" err="1"/>
              <a:t>Maciej</a:t>
            </a:r>
            <a:r>
              <a:rPr lang="en-GB" sz="3200" dirty="0"/>
              <a:t> </a:t>
            </a:r>
            <a:r>
              <a:rPr lang="en-GB" sz="3200" dirty="0" err="1"/>
              <a:t>Żukowski</a:t>
            </a:r>
            <a:r>
              <a:rPr lang="en-GB" sz="3200" dirty="0"/>
              <a:t>, in Diversity and Commonality in European Social Policies: The Forging of a European Social Model, 2009, p. 303)</a:t>
            </a:r>
          </a:p>
          <a:p>
            <a:pPr marL="0" indent="0">
              <a:buNone/>
            </a:pPr>
            <a:endParaRPr lang="en-GB" sz="4000" dirty="0"/>
          </a:p>
          <a:p>
            <a:pPr marL="0" indent="0">
              <a:buNone/>
            </a:pPr>
            <a:endParaRPr lang="en-GB" dirty="0"/>
          </a:p>
        </p:txBody>
      </p:sp>
    </p:spTree>
    <p:extLst>
      <p:ext uri="{BB962C8B-B14F-4D97-AF65-F5344CB8AC3E}">
        <p14:creationId xmlns:p14="http://schemas.microsoft.com/office/powerpoint/2010/main" val="3374647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915" y="615143"/>
            <a:ext cx="11554169" cy="5868785"/>
          </a:xfrm>
        </p:spPr>
      </p:pic>
    </p:spTree>
    <p:extLst>
      <p:ext uri="{BB962C8B-B14F-4D97-AF65-F5344CB8AC3E}">
        <p14:creationId xmlns:p14="http://schemas.microsoft.com/office/powerpoint/2010/main" val="1958812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‘economisation of social policy’ in the EU</a:t>
            </a:r>
          </a:p>
        </p:txBody>
      </p:sp>
      <p:sp>
        <p:nvSpPr>
          <p:cNvPr id="3" name="Content Placeholder 2"/>
          <p:cNvSpPr>
            <a:spLocks noGrp="1"/>
          </p:cNvSpPr>
          <p:nvPr>
            <p:ph idx="1"/>
          </p:nvPr>
        </p:nvSpPr>
        <p:spPr>
          <a:xfrm>
            <a:off x="838200" y="1409987"/>
            <a:ext cx="10515600" cy="5032376"/>
          </a:xfrm>
        </p:spPr>
        <p:txBody>
          <a:bodyPr>
            <a:normAutofit fontScale="70000" lnSpcReduction="20000"/>
          </a:bodyPr>
          <a:lstStyle/>
          <a:p>
            <a:pPr marL="0" indent="0">
              <a:buNone/>
            </a:pPr>
            <a:r>
              <a:rPr lang="en-GB" dirty="0"/>
              <a:t>While social policy responsibilities in the EU remain largely national responsibility, the creeping (or rampant) privatisation of social and health services in member states brings those areas more and more under the influence of EU competition law:</a:t>
            </a:r>
          </a:p>
          <a:p>
            <a:pPr marL="0" indent="0">
              <a:buNone/>
            </a:pPr>
            <a:r>
              <a:rPr lang="en-GB" dirty="0"/>
              <a:t>“Problems are emerging as a consequence of marketization and the partial privatization of social policy. For example, obligatory pension funds (like those in Poland) are part of the obligatory and universal pension systems, and thus of social policy, with national competence. On the other hand, they are managed by private financial institutions operating on the financial market, with strong EU rules on competition and basic freedoms.</a:t>
            </a:r>
          </a:p>
          <a:p>
            <a:pPr marL="0" indent="0">
              <a:buNone/>
            </a:pPr>
            <a:r>
              <a:rPr lang="en-GB" dirty="0"/>
              <a:t>One conflict between the national competence in social policy and EU competence in competition and the freedom of services may also concern other parts of social policy, such as health care – especially in the case of the competition between health care providers.</a:t>
            </a:r>
          </a:p>
          <a:p>
            <a:pPr marL="0" indent="0">
              <a:buNone/>
            </a:pPr>
            <a:r>
              <a:rPr lang="en-GB" dirty="0"/>
              <a:t>Thus, the deepening of economic integration has consequences for social policy. This influence of the EU on the social policies of member states may be described as the “Europeanization” (in the EU sense) of social policy “by the back door” – through progress in economic integration, without a clear strengthening of EU competencies in social policy” </a:t>
            </a:r>
          </a:p>
          <a:p>
            <a:pPr marL="0" indent="0">
              <a:buNone/>
            </a:pPr>
            <a:r>
              <a:rPr lang="en-GB" dirty="0"/>
              <a:t>(</a:t>
            </a:r>
            <a:r>
              <a:rPr lang="en-GB" dirty="0" err="1"/>
              <a:t>Stanisława</a:t>
            </a:r>
            <a:r>
              <a:rPr lang="en-GB" dirty="0"/>
              <a:t> </a:t>
            </a:r>
            <a:r>
              <a:rPr lang="en-GB" dirty="0" err="1"/>
              <a:t>Golinowska</a:t>
            </a:r>
            <a:r>
              <a:rPr lang="en-GB" dirty="0"/>
              <a:t>, </a:t>
            </a:r>
            <a:r>
              <a:rPr lang="en-GB" dirty="0" err="1"/>
              <a:t>Maciej</a:t>
            </a:r>
            <a:r>
              <a:rPr lang="en-GB" dirty="0"/>
              <a:t> </a:t>
            </a:r>
            <a:r>
              <a:rPr lang="en-GB" dirty="0" err="1"/>
              <a:t>Żukowski</a:t>
            </a:r>
            <a:r>
              <a:rPr lang="en-GB" dirty="0"/>
              <a:t>, 2009, p. 315)</a:t>
            </a:r>
          </a:p>
        </p:txBody>
      </p:sp>
    </p:spTree>
    <p:extLst>
      <p:ext uri="{BB962C8B-B14F-4D97-AF65-F5344CB8AC3E}">
        <p14:creationId xmlns:p14="http://schemas.microsoft.com/office/powerpoint/2010/main" val="180162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40DD-C619-470F-872A-5A46B91BF9DD}"/>
              </a:ext>
            </a:extLst>
          </p:cNvPr>
          <p:cNvSpPr>
            <a:spLocks noGrp="1"/>
          </p:cNvSpPr>
          <p:nvPr>
            <p:ph type="title"/>
          </p:nvPr>
        </p:nvSpPr>
        <p:spPr/>
        <p:txBody>
          <a:bodyPr/>
          <a:lstStyle/>
          <a:p>
            <a:r>
              <a:rPr lang="de-AT"/>
              <a:t>Lisbon Strategy</a:t>
            </a:r>
            <a:endParaRPr lang="en-GB"/>
          </a:p>
        </p:txBody>
      </p:sp>
      <p:sp>
        <p:nvSpPr>
          <p:cNvPr id="3" name="Content Placeholder 2">
            <a:extLst>
              <a:ext uri="{FF2B5EF4-FFF2-40B4-BE49-F238E27FC236}">
                <a16:creationId xmlns:a16="http://schemas.microsoft.com/office/drawing/2014/main" id="{B0B19E01-F4F5-4661-A1D8-DAB7295896A8}"/>
              </a:ext>
            </a:extLst>
          </p:cNvPr>
          <p:cNvSpPr>
            <a:spLocks noGrp="1"/>
          </p:cNvSpPr>
          <p:nvPr>
            <p:ph idx="1"/>
          </p:nvPr>
        </p:nvSpPr>
        <p:spPr/>
        <p:txBody>
          <a:bodyPr/>
          <a:lstStyle/>
          <a:p>
            <a:pPr marL="0" indent="0">
              <a:buNone/>
            </a:pPr>
            <a:r>
              <a:rPr lang="en-US"/>
              <a:t>Finally, coordination of social policies was decided by the Member States in the European Council in March 2000, when the Lisbon Strategy was launched.</a:t>
            </a:r>
            <a:r>
              <a:rPr lang="en-US" baseline="30000"/>
              <a:t> </a:t>
            </a:r>
            <a:r>
              <a:rPr lang="en-US"/>
              <a:t>One of its aims was to modernise the European social model, to invest in people and to combat social exclusion by using the Open Method of Coordination (OMC). It seems that, at its origins, the Lisbon Strategy was an attempt ‘to put social priorities on a similar level as economic policies’ (Goetschy </a:t>
            </a:r>
            <a:r>
              <a:rPr lang="en-US">
                <a:hlinkClick r:id="rId2" tooltip="View reference"/>
              </a:rPr>
              <a:t>2014</a:t>
            </a:r>
            <a:r>
              <a:rPr lang="en-US"/>
              <a:t>), even if economic governance was dominant in the Treaties.</a:t>
            </a:r>
          </a:p>
          <a:p>
            <a:pPr marL="0" indent="0">
              <a:buNone/>
            </a:pPr>
            <a:r>
              <a:rPr lang="en-US"/>
              <a:t>Lisbon Treaty signed 2008</a:t>
            </a:r>
            <a:endParaRPr lang="en-GB"/>
          </a:p>
        </p:txBody>
      </p:sp>
    </p:spTree>
    <p:extLst>
      <p:ext uri="{BB962C8B-B14F-4D97-AF65-F5344CB8AC3E}">
        <p14:creationId xmlns:p14="http://schemas.microsoft.com/office/powerpoint/2010/main" val="1168720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18C62-8B09-4645-A272-E51A936F8D81}"/>
              </a:ext>
            </a:extLst>
          </p:cNvPr>
          <p:cNvSpPr>
            <a:spLocks noGrp="1"/>
          </p:cNvSpPr>
          <p:nvPr>
            <p:ph type="title"/>
          </p:nvPr>
        </p:nvSpPr>
        <p:spPr/>
        <p:txBody>
          <a:bodyPr/>
          <a:lstStyle/>
          <a:p>
            <a:r>
              <a:rPr lang="de-AT"/>
              <a:t>Priority of economic over social policy –</a:t>
            </a:r>
            <a:br>
              <a:rPr lang="de-AT"/>
            </a:br>
            <a:r>
              <a:rPr lang="de-AT"/>
              <a:t>Lisbon Treaty</a:t>
            </a:r>
            <a:endParaRPr lang="en-GB"/>
          </a:p>
        </p:txBody>
      </p:sp>
      <p:sp>
        <p:nvSpPr>
          <p:cNvPr id="3" name="Content Placeholder 2">
            <a:extLst>
              <a:ext uri="{FF2B5EF4-FFF2-40B4-BE49-F238E27FC236}">
                <a16:creationId xmlns:a16="http://schemas.microsoft.com/office/drawing/2014/main" id="{A8BE57C0-7536-4920-8448-B0E0C5267299}"/>
              </a:ext>
            </a:extLst>
          </p:cNvPr>
          <p:cNvSpPr>
            <a:spLocks noGrp="1"/>
          </p:cNvSpPr>
          <p:nvPr>
            <p:ph idx="1"/>
          </p:nvPr>
        </p:nvSpPr>
        <p:spPr>
          <a:xfrm>
            <a:off x="609600" y="1600201"/>
            <a:ext cx="11252200" cy="4983161"/>
          </a:xfrm>
        </p:spPr>
        <p:txBody>
          <a:bodyPr/>
          <a:lstStyle/>
          <a:p>
            <a:pPr marL="0" indent="0">
              <a:buNone/>
            </a:pPr>
            <a:r>
              <a:rPr lang="en-US" sz="3600"/>
              <a:t>‘</a:t>
            </a:r>
            <a:r>
              <a:rPr lang="en-US" sz="3600" i="1"/>
              <a:t>1. The Member States </a:t>
            </a:r>
            <a:r>
              <a:rPr lang="en-US" sz="3600" i="1" u="sng">
                <a:solidFill>
                  <a:srgbClr val="FF0000"/>
                </a:solidFill>
              </a:rPr>
              <a:t>shall coordinate their economic </a:t>
            </a:r>
            <a:r>
              <a:rPr lang="en-US" sz="3600" i="1"/>
              <a:t>policies within the Union (…). 2. The Union shall take measures to ensure coordination of the employment policies of the Member States (…). 3. The Union may take </a:t>
            </a:r>
            <a:r>
              <a:rPr lang="en-US" sz="3600" i="1" u="sng">
                <a:solidFill>
                  <a:srgbClr val="FF0000"/>
                </a:solidFill>
              </a:rPr>
              <a:t>initiatives to ensure coordination </a:t>
            </a:r>
            <a:r>
              <a:rPr lang="en-US" sz="3600" i="1"/>
              <a:t>of Member States’ social policies’</a:t>
            </a:r>
            <a:r>
              <a:rPr lang="en-US" sz="3600"/>
              <a:t>. The way the three paragraphs are formulated shows a </a:t>
            </a:r>
            <a:r>
              <a:rPr lang="en-US" sz="3600" b="1"/>
              <a:t>hierarchy</a:t>
            </a:r>
            <a:r>
              <a:rPr lang="en-US" sz="3600"/>
              <a:t>, which gives priority to economic policies over employment policies and especially over social policies. </a:t>
            </a:r>
            <a:endParaRPr lang="en-GB" sz="3600"/>
          </a:p>
        </p:txBody>
      </p:sp>
    </p:spTree>
    <p:extLst>
      <p:ext uri="{BB962C8B-B14F-4D97-AF65-F5344CB8AC3E}">
        <p14:creationId xmlns:p14="http://schemas.microsoft.com/office/powerpoint/2010/main" val="2950906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A55F-9FAA-4BD2-BEC4-FE4C8B90B14A}"/>
              </a:ext>
            </a:extLst>
          </p:cNvPr>
          <p:cNvSpPr>
            <a:spLocks noGrp="1"/>
          </p:cNvSpPr>
          <p:nvPr>
            <p:ph type="title"/>
          </p:nvPr>
        </p:nvSpPr>
        <p:spPr>
          <a:xfrm>
            <a:off x="609600" y="579438"/>
            <a:ext cx="10972800" cy="1143000"/>
          </a:xfrm>
        </p:spPr>
        <p:txBody>
          <a:bodyPr/>
          <a:lstStyle/>
          <a:p>
            <a:r>
              <a:rPr lang="de-AT"/>
              <a:t>EU response to national debt crisis 2008</a:t>
            </a:r>
            <a:br>
              <a:rPr lang="de-AT"/>
            </a:br>
            <a:r>
              <a:rPr lang="de-AT"/>
              <a:t>„Excessive Deficit Procedure</a:t>
            </a:r>
            <a:r>
              <a:rPr lang="de-AT" sz="3200"/>
              <a:t>“</a:t>
            </a:r>
            <a:br>
              <a:rPr lang="de-AT" sz="3200"/>
            </a:br>
            <a:r>
              <a:rPr lang="de-AT" sz="3200"/>
              <a:t> (all except Estonia, Luxembourg and Sweden.)</a:t>
            </a:r>
            <a:endParaRPr lang="en-GB"/>
          </a:p>
        </p:txBody>
      </p:sp>
      <p:sp>
        <p:nvSpPr>
          <p:cNvPr id="3" name="Content Placeholder 2">
            <a:extLst>
              <a:ext uri="{FF2B5EF4-FFF2-40B4-BE49-F238E27FC236}">
                <a16:creationId xmlns:a16="http://schemas.microsoft.com/office/drawing/2014/main" id="{02017962-7685-4C56-B7C1-6E7B222A5B2A}"/>
              </a:ext>
            </a:extLst>
          </p:cNvPr>
          <p:cNvSpPr>
            <a:spLocks noGrp="1"/>
          </p:cNvSpPr>
          <p:nvPr>
            <p:ph idx="1"/>
          </p:nvPr>
        </p:nvSpPr>
        <p:spPr>
          <a:xfrm>
            <a:off x="609600" y="2332037"/>
            <a:ext cx="10972800" cy="4525963"/>
          </a:xfrm>
        </p:spPr>
        <p:txBody>
          <a:bodyPr/>
          <a:lstStyle/>
          <a:p>
            <a:pPr marL="0" indent="0">
              <a:buNone/>
            </a:pPr>
            <a:r>
              <a:rPr lang="en-US"/>
              <a:t> In Greece and Cyprus, all welfare sectors have been affected. The economic crisis and austerity policies have had a catastrophic impact on people’s income and on poverty. </a:t>
            </a:r>
          </a:p>
          <a:p>
            <a:pPr marL="0" indent="0">
              <a:buNone/>
            </a:pPr>
            <a:r>
              <a:rPr lang="en-US"/>
              <a:t>The social protection system has been dismantled and families reappear as the only existing safety net </a:t>
            </a:r>
          </a:p>
          <a:p>
            <a:pPr marL="0" indent="0">
              <a:buNone/>
            </a:pPr>
            <a:r>
              <a:rPr lang="en-US"/>
              <a:t>In Portugal, provision of public services, especially in healthcare and education, has been cut down. Structural reforms regarding labour market flexibility were imposed. </a:t>
            </a:r>
            <a:endParaRPr lang="en-GB"/>
          </a:p>
        </p:txBody>
      </p:sp>
    </p:spTree>
    <p:extLst>
      <p:ext uri="{BB962C8B-B14F-4D97-AF65-F5344CB8AC3E}">
        <p14:creationId xmlns:p14="http://schemas.microsoft.com/office/powerpoint/2010/main" val="3812295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981E-EDA3-4E8C-8646-79EAB197C3A5}"/>
              </a:ext>
            </a:extLst>
          </p:cNvPr>
          <p:cNvSpPr>
            <a:spLocks noGrp="1"/>
          </p:cNvSpPr>
          <p:nvPr>
            <p:ph type="title"/>
          </p:nvPr>
        </p:nvSpPr>
        <p:spPr/>
        <p:txBody>
          <a:bodyPr/>
          <a:lstStyle/>
          <a:p>
            <a:r>
              <a:rPr lang="de-AT"/>
              <a:t>EU social policies and the Financial Crisis of 2008</a:t>
            </a:r>
            <a:endParaRPr lang="en-GB"/>
          </a:p>
        </p:txBody>
      </p:sp>
      <p:sp>
        <p:nvSpPr>
          <p:cNvPr id="3" name="Content Placeholder 2">
            <a:extLst>
              <a:ext uri="{FF2B5EF4-FFF2-40B4-BE49-F238E27FC236}">
                <a16:creationId xmlns:a16="http://schemas.microsoft.com/office/drawing/2014/main" id="{F1B4DBBF-1434-436D-8679-2D47F0447726}"/>
              </a:ext>
            </a:extLst>
          </p:cNvPr>
          <p:cNvSpPr>
            <a:spLocks noGrp="1"/>
          </p:cNvSpPr>
          <p:nvPr>
            <p:ph idx="1"/>
          </p:nvPr>
        </p:nvSpPr>
        <p:spPr>
          <a:xfrm>
            <a:off x="215757" y="1600201"/>
            <a:ext cx="11589250" cy="4983161"/>
          </a:xfrm>
        </p:spPr>
        <p:txBody>
          <a:bodyPr>
            <a:normAutofit fontScale="92500" lnSpcReduction="10000"/>
          </a:bodyPr>
          <a:lstStyle/>
          <a:p>
            <a:pPr marL="0" indent="0">
              <a:buNone/>
            </a:pPr>
            <a:r>
              <a:rPr lang="en-US"/>
              <a:t>“The crisis showed the strengthening of an already existing tension between the economic integration and the social dimension. On the one hand, the EU aims towards more convergence in welfare issues and social policies and supports especially the new Member States; but on the other hand it only has few instruments of rather weak nature at its disposal. The Member States have to act under crisis-driven constraints, especially those subjects to a macroeconomic adjustment programme (ECB, EC and IMF) and/or subject to an excessive deficit procedure. As a result, the differences inside the EU and between the Member States are increasing tremendously”.</a:t>
            </a:r>
          </a:p>
          <a:p>
            <a:pPr marL="0" indent="0">
              <a:buNone/>
            </a:pPr>
            <a:r>
              <a:rPr lang="en-US" sz="1900"/>
              <a:t>Kerschen, N., &amp; Sweeney, M. (2016). Chances and Limits of the European Social Integration BT  - Challenges to European Welfare Systems (K. Schubert, P. de Villota, &amp; J. Kuhlmann, eds.). https://doi.org/10.1007/978-3-319-07680-5_36</a:t>
            </a:r>
            <a:endParaRPr lang="en-GB" sz="1900"/>
          </a:p>
        </p:txBody>
      </p:sp>
    </p:spTree>
    <p:extLst>
      <p:ext uri="{BB962C8B-B14F-4D97-AF65-F5344CB8AC3E}">
        <p14:creationId xmlns:p14="http://schemas.microsoft.com/office/powerpoint/2010/main" val="1375483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90C63-D4C7-4C6E-A7F0-943EDD113AA4}"/>
              </a:ext>
            </a:extLst>
          </p:cNvPr>
          <p:cNvSpPr>
            <a:spLocks noGrp="1"/>
          </p:cNvSpPr>
          <p:nvPr>
            <p:ph type="title"/>
          </p:nvPr>
        </p:nvSpPr>
        <p:spPr/>
        <p:txBody>
          <a:bodyPr>
            <a:normAutofit/>
          </a:bodyPr>
          <a:lstStyle/>
          <a:p>
            <a:pPr algn="ctr" eaLnBrk="1" hangingPunct="1"/>
            <a:r>
              <a:rPr lang="en-GB" altLang="en-US" sz="4000"/>
              <a:t>EU policies correspond to the </a:t>
            </a:r>
            <a:br>
              <a:rPr lang="en-GB" altLang="en-US" sz="4000"/>
            </a:br>
            <a:r>
              <a:rPr lang="en-GB" altLang="en-US" sz="4000"/>
              <a:t>2</a:t>
            </a:r>
            <a:r>
              <a:rPr lang="en-GB" altLang="en-US" sz="4000" baseline="30000"/>
              <a:t>nd</a:t>
            </a:r>
            <a:r>
              <a:rPr lang="en-GB" altLang="en-US" sz="4000"/>
              <a:t> </a:t>
            </a:r>
            <a:r>
              <a:rPr lang="en-GB" altLang="en-US" sz="4000" dirty="0"/>
              <a:t>‘</a:t>
            </a:r>
            <a:r>
              <a:rPr lang="en-GB" altLang="en-US" sz="4000" dirty="0" err="1"/>
              <a:t>disembedding</a:t>
            </a:r>
            <a:r>
              <a:rPr lang="en-GB" altLang="en-US" sz="4000" dirty="0"/>
              <a:t>’ of social relations since 1980s</a:t>
            </a:r>
          </a:p>
        </p:txBody>
      </p:sp>
      <p:sp>
        <p:nvSpPr>
          <p:cNvPr id="3" name="Inhaltsplatzhalter 2">
            <a:extLst>
              <a:ext uri="{FF2B5EF4-FFF2-40B4-BE49-F238E27FC236}">
                <a16:creationId xmlns:a16="http://schemas.microsoft.com/office/drawing/2014/main" id="{5889B1BF-43D3-4DA8-9E14-0269A3D84A02}"/>
              </a:ext>
            </a:extLst>
          </p:cNvPr>
          <p:cNvSpPr>
            <a:spLocks noGrp="1"/>
          </p:cNvSpPr>
          <p:nvPr>
            <p:ph idx="1"/>
          </p:nvPr>
        </p:nvSpPr>
        <p:spPr/>
        <p:txBody>
          <a:bodyPr rtlCol="0">
            <a:normAutofit/>
          </a:bodyPr>
          <a:lstStyle/>
          <a:p>
            <a:pPr>
              <a:defRPr/>
            </a:pPr>
            <a:r>
              <a:rPr lang="en-GB" dirty="0">
                <a:ea typeface="+mn-ea"/>
                <a:cs typeface="+mn-cs"/>
              </a:rPr>
              <a:t>Nation state monopoly position in defining social integration conditions is being challenged at both supra- and sub-national level</a:t>
            </a:r>
          </a:p>
          <a:p>
            <a:pPr>
              <a:defRPr/>
            </a:pPr>
            <a:r>
              <a:rPr lang="en-GB" dirty="0">
                <a:ea typeface="+mn-ea"/>
                <a:cs typeface="+mn-cs"/>
              </a:rPr>
              <a:t>Demographic changes linked to economic pressures create added mobility</a:t>
            </a:r>
          </a:p>
          <a:p>
            <a:pPr>
              <a:defRPr/>
            </a:pPr>
            <a:r>
              <a:rPr lang="en-GB" dirty="0">
                <a:ea typeface="+mn-ea"/>
                <a:cs typeface="+mn-cs"/>
              </a:rPr>
              <a:t>Social relationships become temporary (growth in singles households)</a:t>
            </a:r>
          </a:p>
          <a:p>
            <a:pPr>
              <a:defRPr/>
            </a:pPr>
            <a:r>
              <a:rPr lang="en-GB" dirty="0">
                <a:ea typeface="+mn-ea"/>
                <a:cs typeface="+mn-cs"/>
              </a:rPr>
              <a:t>Privatisation of social responsibilities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History of Soviet welfare measures 1917-1992</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Utopian era (post 1017 revolution): Lenin promises comprehensive social security measures (income maintenance) – cannot be kept because of economic difficulties</a:t>
            </a:r>
          </a:p>
          <a:p>
            <a:pPr marL="0" indent="0">
              <a:buNone/>
            </a:pPr>
            <a:r>
              <a:rPr lang="en-GB" dirty="0"/>
              <a:t>Realism: 1920s – limited protection for skilled workers, investment in health and education, concentrated on urban areas (solidarity of workers)</a:t>
            </a:r>
          </a:p>
          <a:p>
            <a:pPr marL="0" indent="0">
              <a:buNone/>
            </a:pPr>
            <a:r>
              <a:rPr lang="en-GB" dirty="0"/>
              <a:t>Industrial emphasis (1928): unemployment benefits abolished by Stalin, work a civil duty, doctors mainly attached to hospitals (control of “real illness”); investment in education (future labour force) housing, disability, pensions neglected.</a:t>
            </a:r>
          </a:p>
          <a:p>
            <a:pPr marL="0" indent="0">
              <a:buNone/>
            </a:pPr>
            <a:r>
              <a:rPr lang="en-GB" dirty="0"/>
              <a:t>1950s Khrushchev reaffirms original social policy commitments: equality, public housing, workers’ access to higher education, old-age pensions doubled.</a:t>
            </a:r>
          </a:p>
          <a:p>
            <a:pPr marL="0" indent="0">
              <a:buNone/>
            </a:pPr>
            <a:r>
              <a:rPr lang="en-GB" dirty="0"/>
              <a:t>Constant threat: only economic growth can guarantee the realisation of the plans – state is forced to become practically a capitalist entrepreneur (workers do not receive the full benefit of the surplus they produce).</a:t>
            </a:r>
          </a:p>
          <a:p>
            <a:pPr marL="0" indent="0">
              <a:buNone/>
            </a:pPr>
            <a:r>
              <a:rPr lang="en-GB" dirty="0"/>
              <a:t>Social policy is used to support the economy primarily, not the needs of the population.  </a:t>
            </a:r>
          </a:p>
          <a:p>
            <a:pPr marL="0" indent="0">
              <a:buNone/>
            </a:pPr>
            <a:r>
              <a:rPr lang="en-GB" dirty="0"/>
              <a:t> </a:t>
            </a:r>
          </a:p>
        </p:txBody>
      </p:sp>
    </p:spTree>
    <p:extLst>
      <p:ext uri="{BB962C8B-B14F-4D97-AF65-F5344CB8AC3E}">
        <p14:creationId xmlns:p14="http://schemas.microsoft.com/office/powerpoint/2010/main" val="368804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99F5-B5E7-4F5F-942F-D9BDA17EE64F}"/>
              </a:ext>
            </a:extLst>
          </p:cNvPr>
          <p:cNvSpPr>
            <a:spLocks noGrp="1"/>
          </p:cNvSpPr>
          <p:nvPr>
            <p:ph type="title"/>
          </p:nvPr>
        </p:nvSpPr>
        <p:spPr/>
        <p:txBody>
          <a:bodyPr rtlCol="0">
            <a:normAutofit fontScale="90000"/>
          </a:bodyPr>
          <a:lstStyle/>
          <a:p>
            <a:pPr fontAlgn="auto">
              <a:spcAft>
                <a:spcPts val="0"/>
              </a:spcAft>
              <a:defRPr/>
            </a:pPr>
            <a:r>
              <a:rPr lang="en-GB" dirty="0"/>
              <a:t>Renewed support for public welfare after World War II in Western Europe </a:t>
            </a:r>
            <a:r>
              <a:rPr lang="mr-IN" dirty="0"/>
              <a:t>–</a:t>
            </a:r>
            <a:r>
              <a:rPr lang="en-GB" dirty="0"/>
              <a:t> motives:</a:t>
            </a:r>
          </a:p>
        </p:txBody>
      </p:sp>
      <p:sp>
        <p:nvSpPr>
          <p:cNvPr id="3" name="Content Placeholder 2">
            <a:extLst>
              <a:ext uri="{FF2B5EF4-FFF2-40B4-BE49-F238E27FC236}">
                <a16:creationId xmlns:a16="http://schemas.microsoft.com/office/drawing/2014/main" id="{AD8DDCBF-483B-4FB3-B5DF-05674F09EE9A}"/>
              </a:ext>
            </a:extLst>
          </p:cNvPr>
          <p:cNvSpPr>
            <a:spLocks noGrp="1"/>
          </p:cNvSpPr>
          <p:nvPr>
            <p:ph idx="1"/>
          </p:nvPr>
        </p:nvSpPr>
        <p:spPr>
          <a:xfrm>
            <a:off x="609600" y="1600201"/>
            <a:ext cx="10972800" cy="4845569"/>
          </a:xfrm>
        </p:spPr>
        <p:txBody>
          <a:bodyPr rtlCol="0">
            <a:normAutofit lnSpcReduction="10000"/>
          </a:bodyPr>
          <a:lstStyle/>
          <a:p>
            <a:pPr fontAlgn="auto">
              <a:spcAft>
                <a:spcPts val="0"/>
              </a:spcAft>
              <a:buFont typeface="Arial"/>
              <a:buChar char="•"/>
              <a:defRPr/>
            </a:pPr>
            <a:r>
              <a:rPr lang="en-GB" dirty="0"/>
              <a:t>Reward for returning soldiers (“a country fit for heroes”, Britain) – </a:t>
            </a:r>
            <a:r>
              <a:rPr lang="en-GB" b="1" dirty="0"/>
              <a:t>war bonus</a:t>
            </a:r>
          </a:p>
          <a:p>
            <a:pPr fontAlgn="auto">
              <a:spcAft>
                <a:spcPts val="0"/>
              </a:spcAft>
              <a:buFont typeface="Arial"/>
              <a:buChar char="•"/>
              <a:defRPr/>
            </a:pPr>
            <a:r>
              <a:rPr lang="en-GB" b="1" dirty="0"/>
              <a:t>Anti-fascism, anti-Nazism bonus</a:t>
            </a:r>
            <a:r>
              <a:rPr lang="en-GB" dirty="0"/>
              <a:t>: promoting a </a:t>
            </a:r>
            <a:r>
              <a:rPr lang="en-GB" u="sng" dirty="0"/>
              <a:t>voluntary</a:t>
            </a:r>
            <a:r>
              <a:rPr lang="en-GB" dirty="0"/>
              <a:t> commitment to the nation, de-centralised organisation</a:t>
            </a:r>
          </a:p>
          <a:p>
            <a:pPr fontAlgn="auto">
              <a:spcAft>
                <a:spcPts val="0"/>
              </a:spcAft>
              <a:buFont typeface="Arial"/>
              <a:buChar char="•"/>
              <a:defRPr/>
            </a:pPr>
            <a:r>
              <a:rPr lang="en-GB" dirty="0"/>
              <a:t>Anti-communism (</a:t>
            </a:r>
            <a:r>
              <a:rPr lang="en-GB" b="1" dirty="0"/>
              <a:t>Cold War bonus</a:t>
            </a:r>
            <a:r>
              <a:rPr lang="en-GB" dirty="0"/>
              <a:t>): The West has to look after citizens better than the East; German model: </a:t>
            </a:r>
            <a:r>
              <a:rPr lang="en-GB" i="1" dirty="0"/>
              <a:t>Social Market Economy</a:t>
            </a:r>
          </a:p>
          <a:p>
            <a:pPr fontAlgn="auto">
              <a:spcAft>
                <a:spcPts val="0"/>
              </a:spcAft>
              <a:buFont typeface="Arial"/>
              <a:buChar char="•"/>
              <a:defRPr/>
            </a:pPr>
            <a:r>
              <a:rPr lang="en-GB" dirty="0"/>
              <a:t>Trend towards “de-commodification” : everybody should be able to benefit from support irrespective of personal financial resources – </a:t>
            </a:r>
            <a:r>
              <a:rPr lang="en-GB" b="1" dirty="0"/>
              <a:t>social class equality bonus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9DB0-C861-4AF1-A87A-E3C0690FB989}"/>
              </a:ext>
            </a:extLst>
          </p:cNvPr>
          <p:cNvSpPr>
            <a:spLocks noGrp="1"/>
          </p:cNvSpPr>
          <p:nvPr>
            <p:ph type="title"/>
          </p:nvPr>
        </p:nvSpPr>
        <p:spPr/>
        <p:txBody>
          <a:bodyPr rtlCol="0">
            <a:normAutofit fontScale="90000"/>
          </a:bodyPr>
          <a:lstStyle/>
          <a:p>
            <a:pPr fontAlgn="auto">
              <a:spcAft>
                <a:spcPts val="0"/>
              </a:spcAft>
              <a:defRPr/>
            </a:pPr>
            <a:r>
              <a:rPr lang="en-GB" dirty="0"/>
              <a:t>Principle of “De-commodification”</a:t>
            </a:r>
            <a:br>
              <a:rPr lang="en-GB" dirty="0"/>
            </a:br>
            <a:r>
              <a:rPr lang="en-GB" dirty="0"/>
              <a:t>(</a:t>
            </a:r>
            <a:r>
              <a:rPr lang="en-GB" dirty="0" err="1"/>
              <a:t>Esping</a:t>
            </a:r>
            <a:r>
              <a:rPr lang="en-GB" dirty="0"/>
              <a:t>-Andersen)</a:t>
            </a:r>
          </a:p>
        </p:txBody>
      </p:sp>
      <p:sp>
        <p:nvSpPr>
          <p:cNvPr id="87042" name="Content Placeholder 2">
            <a:extLst>
              <a:ext uri="{FF2B5EF4-FFF2-40B4-BE49-F238E27FC236}">
                <a16:creationId xmlns:a16="http://schemas.microsoft.com/office/drawing/2014/main" id="{31A10910-DC1D-4BD7-B43C-40EB709B4847}"/>
              </a:ext>
            </a:extLst>
          </p:cNvPr>
          <p:cNvSpPr>
            <a:spLocks noGrp="1"/>
          </p:cNvSpPr>
          <p:nvPr>
            <p:ph idx="1"/>
          </p:nvPr>
        </p:nvSpPr>
        <p:spPr>
          <a:xfrm>
            <a:off x="1022350" y="2057399"/>
            <a:ext cx="10147300" cy="4525963"/>
          </a:xfrm>
        </p:spPr>
        <p:txBody>
          <a:bodyPr/>
          <a:lstStyle/>
          <a:p>
            <a:pPr marL="0" indent="0">
              <a:buNone/>
            </a:pPr>
            <a:r>
              <a:rPr lang="en-US" altLang="en-US" i="1" dirty="0"/>
              <a:t>“De-commodification occurs when a service is rendered </a:t>
            </a:r>
            <a:r>
              <a:rPr lang="en-US" altLang="en-US" i="1" u="sng" dirty="0"/>
              <a:t>as a matter of right</a:t>
            </a:r>
            <a:r>
              <a:rPr lang="en-US" altLang="en-US" i="1" dirty="0"/>
              <a:t>, and when a person can maintain a livelihood </a:t>
            </a:r>
            <a:r>
              <a:rPr lang="en-US" altLang="en-US" i="1" u="sng" dirty="0"/>
              <a:t>without reliance on the market.</a:t>
            </a:r>
            <a:r>
              <a:rPr lang="en-US" altLang="en-US" i="1" dirty="0"/>
              <a:t> De-commodification strengthens the worker and weakens the absolute authority of the employer.”</a:t>
            </a:r>
          </a:p>
          <a:p>
            <a:pPr marL="0" indent="0">
              <a:buNone/>
            </a:pPr>
            <a:endParaRPr lang="en-US" altLang="en-US" i="1" dirty="0"/>
          </a:p>
          <a:p>
            <a:pPr marL="0" indent="0">
              <a:buNone/>
            </a:pPr>
            <a:r>
              <a:rPr lang="en-US" altLang="en-US" dirty="0">
                <a:solidFill>
                  <a:schemeClr val="accent1"/>
                </a:solidFill>
              </a:rPr>
              <a:t>- Which social services today are de-commodified and to what extent?</a:t>
            </a:r>
          </a:p>
          <a:p>
            <a:pPr marL="0" indent="0">
              <a:buNone/>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Fundamental, </a:t>
            </a:r>
            <a:r>
              <a:rPr lang="de-DE" dirty="0" err="1"/>
              <a:t>contrasting</a:t>
            </a:r>
            <a:r>
              <a:rPr lang="de-DE" dirty="0"/>
              <a:t> </a:t>
            </a:r>
            <a:r>
              <a:rPr lang="de-DE" dirty="0" err="1"/>
              <a:t>notions</a:t>
            </a:r>
            <a:r>
              <a:rPr lang="de-DE" dirty="0"/>
              <a:t> </a:t>
            </a:r>
            <a:r>
              <a:rPr lang="de-DE" dirty="0" err="1"/>
              <a:t>of</a:t>
            </a:r>
            <a:r>
              <a:rPr lang="de-DE" dirty="0"/>
              <a:t> </a:t>
            </a:r>
            <a:r>
              <a:rPr lang="de-DE" dirty="0" err="1"/>
              <a:t>welfare</a:t>
            </a:r>
            <a:endParaRPr lang="en-GB" dirty="0"/>
          </a:p>
        </p:txBody>
      </p:sp>
      <p:graphicFrame>
        <p:nvGraphicFramePr>
          <p:cNvPr id="4" name="Content Placeholder 3"/>
          <p:cNvGraphicFramePr>
            <a:graphicFrameLocks noGrp="1"/>
          </p:cNvGraphicFramePr>
          <p:nvPr>
            <p:ph idx="1"/>
          </p:nvPr>
        </p:nvGraphicFramePr>
        <p:xfrm>
          <a:off x="838200" y="1385787"/>
          <a:ext cx="10515600" cy="4937760"/>
        </p:xfrm>
        <a:graphic>
          <a:graphicData uri="http://schemas.openxmlformats.org/drawingml/2006/table">
            <a:tbl>
              <a:tblPr firstRow="1" bandRow="1">
                <a:tableStyleId>{5C22544A-7EE6-4342-B048-85BDC9FD1C3A}</a:tableStyleId>
              </a:tblPr>
              <a:tblGrid>
                <a:gridCol w="1997597">
                  <a:extLst>
                    <a:ext uri="{9D8B030D-6E8A-4147-A177-3AD203B41FA5}">
                      <a16:colId xmlns:a16="http://schemas.microsoft.com/office/drawing/2014/main" val="362004190"/>
                    </a:ext>
                  </a:extLst>
                </a:gridCol>
                <a:gridCol w="3750198">
                  <a:extLst>
                    <a:ext uri="{9D8B030D-6E8A-4147-A177-3AD203B41FA5}">
                      <a16:colId xmlns:a16="http://schemas.microsoft.com/office/drawing/2014/main" val="888544713"/>
                    </a:ext>
                  </a:extLst>
                </a:gridCol>
                <a:gridCol w="4767805">
                  <a:extLst>
                    <a:ext uri="{9D8B030D-6E8A-4147-A177-3AD203B41FA5}">
                      <a16:colId xmlns:a16="http://schemas.microsoft.com/office/drawing/2014/main" val="4015127299"/>
                    </a:ext>
                  </a:extLst>
                </a:gridCol>
              </a:tblGrid>
              <a:tr h="370840">
                <a:tc>
                  <a:txBody>
                    <a:bodyPr/>
                    <a:lstStyle/>
                    <a:p>
                      <a:endParaRPr lang="en-GB" sz="2400" dirty="0"/>
                    </a:p>
                  </a:txBody>
                  <a:tcPr/>
                </a:tc>
                <a:tc>
                  <a:txBody>
                    <a:bodyPr/>
                    <a:lstStyle/>
                    <a:p>
                      <a:r>
                        <a:rPr lang="de-DE" sz="2400" dirty="0" err="1"/>
                        <a:t>Socialist</a:t>
                      </a:r>
                      <a:r>
                        <a:rPr lang="de-DE" sz="2400" dirty="0"/>
                        <a:t> </a:t>
                      </a:r>
                      <a:r>
                        <a:rPr lang="de-DE" sz="2400" dirty="0" err="1"/>
                        <a:t>welfare</a:t>
                      </a:r>
                      <a:endParaRPr lang="en-GB" sz="2400" dirty="0"/>
                    </a:p>
                  </a:txBody>
                  <a:tcPr/>
                </a:tc>
                <a:tc>
                  <a:txBody>
                    <a:bodyPr/>
                    <a:lstStyle/>
                    <a:p>
                      <a:r>
                        <a:rPr lang="de-DE" sz="2400" dirty="0" err="1"/>
                        <a:t>Marketised</a:t>
                      </a:r>
                      <a:r>
                        <a:rPr lang="de-DE" sz="2400" dirty="0"/>
                        <a:t> </a:t>
                      </a:r>
                      <a:r>
                        <a:rPr lang="de-DE" sz="2400" dirty="0" err="1"/>
                        <a:t>welfare</a:t>
                      </a:r>
                      <a:endParaRPr lang="en-GB" sz="2400" dirty="0"/>
                    </a:p>
                  </a:txBody>
                  <a:tcPr/>
                </a:tc>
                <a:extLst>
                  <a:ext uri="{0D108BD9-81ED-4DB2-BD59-A6C34878D82A}">
                    <a16:rowId xmlns:a16="http://schemas.microsoft.com/office/drawing/2014/main" val="3710763144"/>
                  </a:ext>
                </a:extLst>
              </a:tr>
              <a:tr h="370840">
                <a:tc>
                  <a:txBody>
                    <a:bodyPr/>
                    <a:lstStyle/>
                    <a:p>
                      <a:r>
                        <a:rPr lang="de-DE" sz="2400" dirty="0"/>
                        <a:t>Core </a:t>
                      </a:r>
                      <a:r>
                        <a:rPr lang="de-DE" sz="2400" dirty="0" err="1"/>
                        <a:t>principles</a:t>
                      </a:r>
                      <a:endParaRPr lang="en-GB" sz="2400" dirty="0"/>
                    </a:p>
                  </a:txBody>
                  <a:tcPr/>
                </a:tc>
                <a:tc>
                  <a:txBody>
                    <a:bodyPr/>
                    <a:lstStyle/>
                    <a:p>
                      <a:r>
                        <a:rPr lang="de-DE" sz="2400" dirty="0" err="1"/>
                        <a:t>Equality</a:t>
                      </a:r>
                      <a:r>
                        <a:rPr lang="de-DE" sz="2400" dirty="0"/>
                        <a:t>: „</a:t>
                      </a:r>
                      <a:r>
                        <a:rPr lang="de-DE" sz="2400" dirty="0" err="1"/>
                        <a:t>to</a:t>
                      </a:r>
                      <a:r>
                        <a:rPr lang="de-DE" sz="2400" dirty="0"/>
                        <a:t> </a:t>
                      </a:r>
                      <a:r>
                        <a:rPr lang="de-DE" sz="2400" dirty="0" err="1"/>
                        <a:t>each</a:t>
                      </a:r>
                      <a:r>
                        <a:rPr lang="de-DE" sz="2400" dirty="0"/>
                        <a:t> </a:t>
                      </a:r>
                      <a:r>
                        <a:rPr lang="de-DE" sz="2400" dirty="0" err="1"/>
                        <a:t>according</a:t>
                      </a:r>
                      <a:r>
                        <a:rPr lang="de-DE" sz="2400" dirty="0"/>
                        <a:t> </a:t>
                      </a:r>
                      <a:r>
                        <a:rPr lang="de-DE" sz="2400" dirty="0" err="1"/>
                        <a:t>to</a:t>
                      </a:r>
                      <a:r>
                        <a:rPr lang="de-DE" sz="2400" dirty="0"/>
                        <a:t> </a:t>
                      </a:r>
                      <a:r>
                        <a:rPr lang="de-DE" sz="2400" dirty="0" err="1"/>
                        <a:t>their</a:t>
                      </a:r>
                      <a:r>
                        <a:rPr lang="de-DE" sz="2400" dirty="0"/>
                        <a:t> </a:t>
                      </a:r>
                      <a:r>
                        <a:rPr lang="de-DE" sz="2400" dirty="0" err="1"/>
                        <a:t>needs</a:t>
                      </a:r>
                      <a:r>
                        <a:rPr lang="de-DE" sz="2400" dirty="0"/>
                        <a:t>“</a:t>
                      </a:r>
                      <a:endParaRPr lang="en-GB" sz="2400" dirty="0"/>
                    </a:p>
                  </a:txBody>
                  <a:tcPr/>
                </a:tc>
                <a:tc>
                  <a:txBody>
                    <a:bodyPr/>
                    <a:lstStyle/>
                    <a:p>
                      <a:r>
                        <a:rPr lang="de-DE" sz="2400" dirty="0"/>
                        <a:t>Liberty: „</a:t>
                      </a:r>
                      <a:r>
                        <a:rPr lang="de-DE" sz="2400" dirty="0" err="1"/>
                        <a:t>to</a:t>
                      </a:r>
                      <a:r>
                        <a:rPr lang="de-DE" sz="2400" dirty="0"/>
                        <a:t> </a:t>
                      </a:r>
                      <a:r>
                        <a:rPr lang="de-DE" sz="2400" dirty="0" err="1"/>
                        <a:t>each</a:t>
                      </a:r>
                      <a:r>
                        <a:rPr lang="de-DE" sz="2400" dirty="0"/>
                        <a:t> </a:t>
                      </a:r>
                      <a:r>
                        <a:rPr lang="de-DE" sz="2400" dirty="0" err="1"/>
                        <a:t>according</a:t>
                      </a:r>
                      <a:r>
                        <a:rPr lang="de-DE" sz="2400" dirty="0"/>
                        <a:t> </a:t>
                      </a:r>
                      <a:r>
                        <a:rPr lang="de-DE" sz="2400" dirty="0" err="1"/>
                        <a:t>to</a:t>
                      </a:r>
                      <a:r>
                        <a:rPr lang="de-DE" sz="2400" dirty="0"/>
                        <a:t> </a:t>
                      </a:r>
                      <a:r>
                        <a:rPr lang="de-DE" sz="2400" dirty="0" err="1"/>
                        <a:t>their</a:t>
                      </a:r>
                      <a:r>
                        <a:rPr lang="de-DE" sz="2400" dirty="0"/>
                        <a:t> </a:t>
                      </a:r>
                      <a:r>
                        <a:rPr lang="de-DE" sz="2400" dirty="0" err="1"/>
                        <a:t>abilities</a:t>
                      </a:r>
                      <a:r>
                        <a:rPr lang="de-DE" sz="2400" dirty="0"/>
                        <a:t> / </a:t>
                      </a:r>
                      <a:r>
                        <a:rPr lang="de-DE" sz="2400" dirty="0" err="1"/>
                        <a:t>efforts</a:t>
                      </a:r>
                      <a:r>
                        <a:rPr lang="de-DE" sz="2400" dirty="0"/>
                        <a:t>“</a:t>
                      </a:r>
                      <a:endParaRPr lang="en-GB" sz="2400" dirty="0"/>
                    </a:p>
                  </a:txBody>
                  <a:tcPr/>
                </a:tc>
                <a:extLst>
                  <a:ext uri="{0D108BD9-81ED-4DB2-BD59-A6C34878D82A}">
                    <a16:rowId xmlns:a16="http://schemas.microsoft.com/office/drawing/2014/main" val="1742189154"/>
                  </a:ext>
                </a:extLst>
              </a:tr>
              <a:tr h="370840">
                <a:tc>
                  <a:txBody>
                    <a:bodyPr/>
                    <a:lstStyle/>
                    <a:p>
                      <a:r>
                        <a:rPr lang="de-DE" sz="2400" dirty="0"/>
                        <a:t>Anthropology</a:t>
                      </a:r>
                      <a:endParaRPr lang="en-GB" sz="2400" dirty="0"/>
                    </a:p>
                  </a:txBody>
                  <a:tcPr/>
                </a:tc>
                <a:tc>
                  <a:txBody>
                    <a:bodyPr/>
                    <a:lstStyle/>
                    <a:p>
                      <a:r>
                        <a:rPr lang="de-DE" sz="2400" dirty="0" err="1"/>
                        <a:t>Humans</a:t>
                      </a:r>
                      <a:r>
                        <a:rPr lang="de-DE" sz="2400" dirty="0"/>
                        <a:t> </a:t>
                      </a:r>
                      <a:r>
                        <a:rPr lang="de-DE" sz="2400" dirty="0" err="1"/>
                        <a:t>are</a:t>
                      </a:r>
                      <a:r>
                        <a:rPr lang="de-DE" sz="2400" dirty="0"/>
                        <a:t> </a:t>
                      </a:r>
                      <a:r>
                        <a:rPr lang="de-DE" sz="2400" dirty="0" err="1"/>
                        <a:t>inseparable</a:t>
                      </a:r>
                      <a:r>
                        <a:rPr lang="de-DE" sz="2400" dirty="0"/>
                        <a:t> </a:t>
                      </a:r>
                      <a:r>
                        <a:rPr lang="de-DE" sz="2400" dirty="0" err="1"/>
                        <a:t>of</a:t>
                      </a:r>
                      <a:r>
                        <a:rPr lang="de-DE" sz="2400" dirty="0"/>
                        <a:t> </a:t>
                      </a:r>
                      <a:r>
                        <a:rPr lang="de-DE" sz="2400" dirty="0" err="1"/>
                        <a:t>community</a:t>
                      </a:r>
                      <a:r>
                        <a:rPr lang="de-DE" sz="2400" dirty="0"/>
                        <a:t> (</a:t>
                      </a:r>
                      <a:r>
                        <a:rPr lang="de-DE" sz="2400" dirty="0" err="1"/>
                        <a:t>the</a:t>
                      </a:r>
                      <a:r>
                        <a:rPr lang="de-DE" sz="2400" dirty="0"/>
                        <a:t> </a:t>
                      </a:r>
                      <a:r>
                        <a:rPr lang="de-DE" sz="2400" dirty="0" err="1"/>
                        <a:t>collective</a:t>
                      </a:r>
                      <a:r>
                        <a:rPr lang="de-DE" sz="2400" dirty="0"/>
                        <a:t> </a:t>
                      </a:r>
                      <a:r>
                        <a:rPr lang="de-DE" sz="2400" dirty="0" err="1"/>
                        <a:t>creates</a:t>
                      </a:r>
                      <a:r>
                        <a:rPr lang="de-DE" sz="2400" dirty="0"/>
                        <a:t> </a:t>
                      </a:r>
                      <a:r>
                        <a:rPr lang="de-DE" sz="2400" dirty="0" err="1"/>
                        <a:t>individuals</a:t>
                      </a:r>
                      <a:r>
                        <a:rPr lang="de-DE" sz="2400" dirty="0"/>
                        <a:t>)</a:t>
                      </a:r>
                      <a:endParaRPr lang="en-GB" sz="2400" dirty="0"/>
                    </a:p>
                  </a:txBody>
                  <a:tcPr/>
                </a:tc>
                <a:tc>
                  <a:txBody>
                    <a:bodyPr/>
                    <a:lstStyle/>
                    <a:p>
                      <a:r>
                        <a:rPr lang="de-DE" sz="2400" dirty="0" err="1"/>
                        <a:t>Humans</a:t>
                      </a:r>
                      <a:r>
                        <a:rPr lang="de-DE" sz="2400" dirty="0"/>
                        <a:t> </a:t>
                      </a:r>
                      <a:r>
                        <a:rPr lang="de-DE" sz="2400" dirty="0" err="1"/>
                        <a:t>are</a:t>
                      </a:r>
                      <a:r>
                        <a:rPr lang="de-DE" sz="2400" dirty="0"/>
                        <a:t> </a:t>
                      </a:r>
                      <a:r>
                        <a:rPr lang="de-DE" sz="2400" dirty="0" err="1"/>
                        <a:t>free</a:t>
                      </a:r>
                      <a:r>
                        <a:rPr lang="de-DE" sz="2400" dirty="0"/>
                        <a:t> </a:t>
                      </a:r>
                      <a:r>
                        <a:rPr lang="de-DE" sz="2400" dirty="0" err="1"/>
                        <a:t>agents</a:t>
                      </a:r>
                      <a:r>
                        <a:rPr lang="de-DE" sz="2400" dirty="0"/>
                        <a:t> </a:t>
                      </a:r>
                      <a:r>
                        <a:rPr lang="de-DE" sz="2400" dirty="0" err="1"/>
                        <a:t>making</a:t>
                      </a:r>
                      <a:r>
                        <a:rPr lang="de-DE" sz="2400" dirty="0"/>
                        <a:t> rational </a:t>
                      </a:r>
                      <a:r>
                        <a:rPr lang="de-DE" sz="2400" dirty="0" err="1"/>
                        <a:t>choices</a:t>
                      </a:r>
                      <a:r>
                        <a:rPr lang="de-DE" sz="2400" dirty="0"/>
                        <a:t> in </a:t>
                      </a:r>
                      <a:r>
                        <a:rPr lang="de-DE" sz="2400" dirty="0" err="1"/>
                        <a:t>their</a:t>
                      </a:r>
                      <a:r>
                        <a:rPr lang="de-DE" sz="2400" dirty="0"/>
                        <a:t> </a:t>
                      </a:r>
                      <a:r>
                        <a:rPr lang="de-DE" sz="2400" dirty="0" err="1"/>
                        <a:t>own</a:t>
                      </a:r>
                      <a:r>
                        <a:rPr lang="de-DE" sz="2400" dirty="0"/>
                        <a:t> </a:t>
                      </a:r>
                      <a:r>
                        <a:rPr lang="de-DE" sz="2400" dirty="0" err="1"/>
                        <a:t>interest</a:t>
                      </a:r>
                      <a:r>
                        <a:rPr lang="de-DE" sz="2400" dirty="0"/>
                        <a:t>,</a:t>
                      </a:r>
                      <a:r>
                        <a:rPr lang="de-DE" sz="2400" baseline="0" dirty="0"/>
                        <a:t> </a:t>
                      </a:r>
                      <a:r>
                        <a:rPr lang="de-DE" sz="2400" baseline="0" dirty="0" err="1"/>
                        <a:t>individuals</a:t>
                      </a:r>
                      <a:r>
                        <a:rPr lang="de-DE" sz="2400" baseline="0" dirty="0"/>
                        <a:t> </a:t>
                      </a:r>
                      <a:r>
                        <a:rPr lang="de-DE" sz="2400" baseline="0" dirty="0" err="1"/>
                        <a:t>choose</a:t>
                      </a:r>
                      <a:r>
                        <a:rPr lang="de-DE" sz="2400" baseline="0" dirty="0"/>
                        <a:t> </a:t>
                      </a:r>
                      <a:r>
                        <a:rPr lang="de-DE" sz="2400" baseline="0" dirty="0" err="1"/>
                        <a:t>groups</a:t>
                      </a:r>
                      <a:endParaRPr lang="en-GB" sz="2400" dirty="0"/>
                    </a:p>
                  </a:txBody>
                  <a:tcPr/>
                </a:tc>
                <a:extLst>
                  <a:ext uri="{0D108BD9-81ED-4DB2-BD59-A6C34878D82A}">
                    <a16:rowId xmlns:a16="http://schemas.microsoft.com/office/drawing/2014/main" val="189364299"/>
                  </a:ext>
                </a:extLst>
              </a:tr>
              <a:tr h="370840">
                <a:tc>
                  <a:txBody>
                    <a:bodyPr/>
                    <a:lstStyle/>
                    <a:p>
                      <a:r>
                        <a:rPr lang="de-DE" sz="2400" dirty="0"/>
                        <a:t>Provider </a:t>
                      </a:r>
                      <a:r>
                        <a:rPr lang="de-DE" sz="2400" dirty="0" err="1"/>
                        <a:t>of</a:t>
                      </a:r>
                      <a:r>
                        <a:rPr lang="de-DE" sz="2400" dirty="0"/>
                        <a:t> </a:t>
                      </a:r>
                      <a:r>
                        <a:rPr lang="de-DE" sz="2400" dirty="0" err="1"/>
                        <a:t>main</a:t>
                      </a:r>
                      <a:r>
                        <a:rPr lang="de-DE" sz="2400" dirty="0"/>
                        <a:t> </a:t>
                      </a:r>
                      <a:r>
                        <a:rPr lang="de-DE" sz="2400" dirty="0" err="1"/>
                        <a:t>support</a:t>
                      </a:r>
                      <a:endParaRPr lang="en-GB" sz="2400" dirty="0"/>
                    </a:p>
                  </a:txBody>
                  <a:tcPr/>
                </a:tc>
                <a:tc>
                  <a:txBody>
                    <a:bodyPr/>
                    <a:lstStyle/>
                    <a:p>
                      <a:r>
                        <a:rPr lang="de-DE" sz="2400" dirty="0"/>
                        <a:t>„</a:t>
                      </a:r>
                      <a:r>
                        <a:rPr lang="de-DE" sz="2400" dirty="0" err="1"/>
                        <a:t>the</a:t>
                      </a:r>
                      <a:r>
                        <a:rPr lang="de-DE" sz="2400" dirty="0"/>
                        <a:t> </a:t>
                      </a:r>
                      <a:r>
                        <a:rPr lang="de-DE" sz="2400" dirty="0" err="1"/>
                        <a:t>collective</a:t>
                      </a:r>
                      <a:r>
                        <a:rPr lang="de-DE" sz="2400" dirty="0"/>
                        <a:t>“ (</a:t>
                      </a:r>
                      <a:r>
                        <a:rPr lang="de-DE" sz="2400" dirty="0" err="1"/>
                        <a:t>the</a:t>
                      </a:r>
                      <a:r>
                        <a:rPr lang="de-DE" sz="2400" dirty="0"/>
                        <a:t> </a:t>
                      </a:r>
                      <a:r>
                        <a:rPr lang="de-DE" sz="2400" dirty="0" err="1"/>
                        <a:t>state</a:t>
                      </a:r>
                      <a:r>
                        <a:rPr lang="de-DE" sz="2400" dirty="0"/>
                        <a:t>)</a:t>
                      </a:r>
                      <a:endParaRPr lang="en-GB" sz="2400" dirty="0"/>
                    </a:p>
                  </a:txBody>
                  <a:tcPr/>
                </a:tc>
                <a:tc>
                  <a:txBody>
                    <a:bodyPr/>
                    <a:lstStyle/>
                    <a:p>
                      <a:r>
                        <a:rPr lang="de-DE" sz="2400" dirty="0"/>
                        <a:t>The individual (</a:t>
                      </a:r>
                      <a:r>
                        <a:rPr lang="de-DE" sz="2400" dirty="0" err="1"/>
                        <a:t>as</a:t>
                      </a:r>
                      <a:r>
                        <a:rPr lang="de-DE" sz="2400" dirty="0"/>
                        <a:t> </a:t>
                      </a:r>
                      <a:r>
                        <a:rPr lang="de-DE" sz="2400" dirty="0" err="1"/>
                        <a:t>entrepreneur</a:t>
                      </a:r>
                      <a:r>
                        <a:rPr lang="de-DE" sz="2400" dirty="0"/>
                        <a:t>)</a:t>
                      </a:r>
                      <a:endParaRPr lang="en-GB" sz="2400" dirty="0"/>
                    </a:p>
                  </a:txBody>
                  <a:tcPr/>
                </a:tc>
                <a:extLst>
                  <a:ext uri="{0D108BD9-81ED-4DB2-BD59-A6C34878D82A}">
                    <a16:rowId xmlns:a16="http://schemas.microsoft.com/office/drawing/2014/main" val="3644276114"/>
                  </a:ext>
                </a:extLst>
              </a:tr>
              <a:tr h="370840">
                <a:tc>
                  <a:txBody>
                    <a:bodyPr/>
                    <a:lstStyle/>
                    <a:p>
                      <a:r>
                        <a:rPr lang="de-DE" sz="2400" dirty="0" err="1"/>
                        <a:t>Process</a:t>
                      </a:r>
                      <a:endParaRPr lang="en-GB" sz="2400" dirty="0"/>
                    </a:p>
                  </a:txBody>
                  <a:tcPr/>
                </a:tc>
                <a:tc>
                  <a:txBody>
                    <a:bodyPr/>
                    <a:lstStyle/>
                    <a:p>
                      <a:r>
                        <a:rPr lang="de-DE" sz="2400" dirty="0"/>
                        <a:t>Social </a:t>
                      </a:r>
                      <a:r>
                        <a:rPr lang="de-DE" sz="2400" dirty="0" err="1"/>
                        <a:t>planning</a:t>
                      </a:r>
                      <a:r>
                        <a:rPr lang="de-DE" sz="2400" dirty="0"/>
                        <a:t> (</a:t>
                      </a:r>
                      <a:r>
                        <a:rPr lang="de-DE" sz="2400" dirty="0" err="1"/>
                        <a:t>collective</a:t>
                      </a:r>
                      <a:r>
                        <a:rPr lang="de-DE" sz="2400" dirty="0"/>
                        <a:t> </a:t>
                      </a:r>
                      <a:r>
                        <a:rPr lang="de-DE" sz="2400" dirty="0" err="1"/>
                        <a:t>targets</a:t>
                      </a:r>
                      <a:r>
                        <a:rPr lang="de-DE" sz="2400" dirty="0"/>
                        <a:t>)</a:t>
                      </a:r>
                      <a:endParaRPr lang="en-GB" sz="2400" dirty="0"/>
                    </a:p>
                  </a:txBody>
                  <a:tcPr/>
                </a:tc>
                <a:tc>
                  <a:txBody>
                    <a:bodyPr/>
                    <a:lstStyle/>
                    <a:p>
                      <a:r>
                        <a:rPr lang="de-DE" sz="2400" dirty="0"/>
                        <a:t>Market </a:t>
                      </a:r>
                      <a:r>
                        <a:rPr lang="de-DE" sz="2400" dirty="0" err="1"/>
                        <a:t>as</a:t>
                      </a:r>
                      <a:r>
                        <a:rPr lang="de-DE" sz="2400" baseline="0" dirty="0"/>
                        <a:t> </a:t>
                      </a:r>
                      <a:r>
                        <a:rPr lang="de-DE" sz="2400" baseline="0" dirty="0" err="1"/>
                        <a:t>efficient</a:t>
                      </a:r>
                      <a:r>
                        <a:rPr lang="de-DE" sz="2400" baseline="0" dirty="0"/>
                        <a:t> </a:t>
                      </a:r>
                      <a:r>
                        <a:rPr lang="de-DE" sz="2400" baseline="0" dirty="0" err="1"/>
                        <a:t>distributor</a:t>
                      </a:r>
                      <a:r>
                        <a:rPr lang="de-DE" sz="2400" baseline="0" dirty="0"/>
                        <a:t> </a:t>
                      </a:r>
                      <a:r>
                        <a:rPr lang="de-DE" sz="2400" baseline="0" dirty="0" err="1"/>
                        <a:t>of</a:t>
                      </a:r>
                      <a:r>
                        <a:rPr lang="de-DE" sz="2400" baseline="0" dirty="0"/>
                        <a:t> </a:t>
                      </a:r>
                      <a:r>
                        <a:rPr lang="de-DE" sz="2400" baseline="0" dirty="0" err="1"/>
                        <a:t>goods</a:t>
                      </a:r>
                      <a:r>
                        <a:rPr lang="de-DE" sz="2400" baseline="0" dirty="0"/>
                        <a:t> </a:t>
                      </a:r>
                      <a:r>
                        <a:rPr lang="de-DE" sz="2400" baseline="0" dirty="0" err="1"/>
                        <a:t>according</a:t>
                      </a:r>
                      <a:r>
                        <a:rPr lang="de-DE" sz="2400" baseline="0" dirty="0"/>
                        <a:t> </a:t>
                      </a:r>
                      <a:r>
                        <a:rPr lang="de-DE" sz="2400" baseline="0" dirty="0" err="1"/>
                        <a:t>to</a:t>
                      </a:r>
                      <a:r>
                        <a:rPr lang="de-DE" sz="2400" baseline="0" dirty="0"/>
                        <a:t> </a:t>
                      </a:r>
                      <a:r>
                        <a:rPr lang="de-DE" sz="2400" baseline="0" dirty="0" err="1"/>
                        <a:t>demand</a:t>
                      </a:r>
                      <a:endParaRPr lang="en-GB" sz="2400" dirty="0"/>
                    </a:p>
                  </a:txBody>
                  <a:tcPr/>
                </a:tc>
                <a:extLst>
                  <a:ext uri="{0D108BD9-81ED-4DB2-BD59-A6C34878D82A}">
                    <a16:rowId xmlns:a16="http://schemas.microsoft.com/office/drawing/2014/main" val="107102702"/>
                  </a:ext>
                </a:extLst>
              </a:tr>
              <a:tr h="370840">
                <a:tc>
                  <a:txBody>
                    <a:bodyPr/>
                    <a:lstStyle/>
                    <a:p>
                      <a:r>
                        <a:rPr lang="de-DE" sz="2400" dirty="0" err="1"/>
                        <a:t>Dangers</a:t>
                      </a:r>
                      <a:endParaRPr lang="en-GB" sz="2400" dirty="0"/>
                    </a:p>
                  </a:txBody>
                  <a:tcPr/>
                </a:tc>
                <a:tc>
                  <a:txBody>
                    <a:bodyPr/>
                    <a:lstStyle/>
                    <a:p>
                      <a:r>
                        <a:rPr lang="de-DE" sz="2400" dirty="0"/>
                        <a:t>Loss </a:t>
                      </a:r>
                      <a:r>
                        <a:rPr lang="de-DE" sz="2400" dirty="0" err="1"/>
                        <a:t>of</a:t>
                      </a:r>
                      <a:r>
                        <a:rPr lang="de-DE" sz="2400" dirty="0"/>
                        <a:t> </a:t>
                      </a:r>
                      <a:r>
                        <a:rPr lang="de-DE" sz="2400" dirty="0" err="1"/>
                        <a:t>freedom</a:t>
                      </a:r>
                      <a:r>
                        <a:rPr lang="de-DE" sz="2400" dirty="0"/>
                        <a:t>, </a:t>
                      </a:r>
                      <a:r>
                        <a:rPr lang="de-DE" sz="2400" dirty="0" err="1"/>
                        <a:t>state</a:t>
                      </a:r>
                      <a:r>
                        <a:rPr lang="de-DE" sz="2400" dirty="0"/>
                        <a:t> </a:t>
                      </a:r>
                      <a:r>
                        <a:rPr lang="de-DE" sz="2400" dirty="0" err="1"/>
                        <a:t>control</a:t>
                      </a:r>
                      <a:endParaRPr lang="en-GB" sz="2400" dirty="0"/>
                    </a:p>
                  </a:txBody>
                  <a:tcPr/>
                </a:tc>
                <a:tc>
                  <a:txBody>
                    <a:bodyPr/>
                    <a:lstStyle/>
                    <a:p>
                      <a:r>
                        <a:rPr lang="de-DE" sz="2400" dirty="0" err="1"/>
                        <a:t>Deep</a:t>
                      </a:r>
                      <a:r>
                        <a:rPr lang="de-DE" sz="2400" baseline="0" dirty="0"/>
                        <a:t> </a:t>
                      </a:r>
                      <a:r>
                        <a:rPr lang="de-DE" sz="2400" baseline="0" dirty="0" err="1"/>
                        <a:t>social</a:t>
                      </a:r>
                      <a:r>
                        <a:rPr lang="de-DE" sz="2400" baseline="0" dirty="0"/>
                        <a:t> </a:t>
                      </a:r>
                      <a:r>
                        <a:rPr lang="de-DE" sz="2400" baseline="0" dirty="0" err="1"/>
                        <a:t>divisions</a:t>
                      </a:r>
                      <a:endParaRPr lang="en-GB" sz="2400" dirty="0"/>
                    </a:p>
                  </a:txBody>
                  <a:tcPr/>
                </a:tc>
                <a:extLst>
                  <a:ext uri="{0D108BD9-81ED-4DB2-BD59-A6C34878D82A}">
                    <a16:rowId xmlns:a16="http://schemas.microsoft.com/office/drawing/2014/main" val="404966417"/>
                  </a:ext>
                </a:extLst>
              </a:tr>
            </a:tbl>
          </a:graphicData>
        </a:graphic>
      </p:graphicFrame>
    </p:spTree>
    <p:extLst>
      <p:ext uri="{BB962C8B-B14F-4D97-AF65-F5344CB8AC3E}">
        <p14:creationId xmlns:p14="http://schemas.microsoft.com/office/powerpoint/2010/main" val="36339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74A7-7446-4CC0-A024-5916B5A0829C}"/>
              </a:ext>
            </a:extLst>
          </p:cNvPr>
          <p:cNvSpPr>
            <a:spLocks noGrp="1"/>
          </p:cNvSpPr>
          <p:nvPr>
            <p:ph type="title"/>
          </p:nvPr>
        </p:nvSpPr>
        <p:spPr>
          <a:xfrm>
            <a:off x="1981200" y="441325"/>
            <a:ext cx="8229600" cy="508000"/>
          </a:xfrm>
        </p:spPr>
        <p:txBody>
          <a:bodyPr rtlCol="0">
            <a:normAutofit fontScale="90000"/>
          </a:bodyPr>
          <a:lstStyle/>
          <a:p>
            <a:pPr fontAlgn="auto">
              <a:spcAft>
                <a:spcPts val="0"/>
              </a:spcAft>
              <a:defRPr/>
            </a:pPr>
            <a:r>
              <a:rPr lang="en-US"/>
              <a:t>Social expenditure in % of GDP</a:t>
            </a:r>
            <a:br>
              <a:rPr lang="en-US"/>
            </a:br>
            <a:endParaRPr lang="en-GB" dirty="0"/>
          </a:p>
        </p:txBody>
      </p:sp>
      <p:pic>
        <p:nvPicPr>
          <p:cNvPr id="95234" name="Content Placeholder 3">
            <a:extLst>
              <a:ext uri="{FF2B5EF4-FFF2-40B4-BE49-F238E27FC236}">
                <a16:creationId xmlns:a16="http://schemas.microsoft.com/office/drawing/2014/main" id="{BCDAA9FB-F8E9-4932-B523-AF8FA257254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66876" y="669925"/>
            <a:ext cx="8543925" cy="61595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E353-1826-469A-8ED6-BA3D315B9D2C}"/>
              </a:ext>
            </a:extLst>
          </p:cNvPr>
          <p:cNvSpPr>
            <a:spLocks noGrp="1"/>
          </p:cNvSpPr>
          <p:nvPr>
            <p:ph type="title"/>
          </p:nvPr>
        </p:nvSpPr>
        <p:spPr/>
        <p:txBody>
          <a:bodyPr/>
          <a:lstStyle/>
          <a:p>
            <a:endParaRPr lang="en-GB"/>
          </a:p>
        </p:txBody>
      </p:sp>
      <p:pic>
        <p:nvPicPr>
          <p:cNvPr id="6" name="Content Placeholder 5">
            <a:extLst>
              <a:ext uri="{FF2B5EF4-FFF2-40B4-BE49-F238E27FC236}">
                <a16:creationId xmlns:a16="http://schemas.microsoft.com/office/drawing/2014/main" id="{63200205-7EBE-4ACB-A45E-30DADB4BBDAC}"/>
              </a:ext>
            </a:extLst>
          </p:cNvPr>
          <p:cNvPicPr>
            <a:picLocks noGrp="1" noChangeAspect="1"/>
          </p:cNvPicPr>
          <p:nvPr>
            <p:ph idx="1"/>
          </p:nvPr>
        </p:nvPicPr>
        <p:blipFill>
          <a:blip r:embed="rId2"/>
          <a:stretch>
            <a:fillRect/>
          </a:stretch>
        </p:blipFill>
        <p:spPr>
          <a:xfrm>
            <a:off x="939161" y="635001"/>
            <a:ext cx="9347839" cy="5851748"/>
          </a:xfrm>
          <a:prstGeom prst="rect">
            <a:avLst/>
          </a:prstGeom>
        </p:spPr>
      </p:pic>
    </p:spTree>
    <p:extLst>
      <p:ext uri="{BB962C8B-B14F-4D97-AF65-F5344CB8AC3E}">
        <p14:creationId xmlns:p14="http://schemas.microsoft.com/office/powerpoint/2010/main" val="119488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36FD-1BD5-4579-8338-7BA53F0638C6}"/>
              </a:ext>
            </a:extLst>
          </p:cNvPr>
          <p:cNvSpPr>
            <a:spLocks noGrp="1"/>
          </p:cNvSpPr>
          <p:nvPr>
            <p:ph type="title"/>
          </p:nvPr>
        </p:nvSpPr>
        <p:spPr/>
        <p:txBody>
          <a:bodyPr/>
          <a:lstStyle/>
          <a:p>
            <a:r>
              <a:rPr lang="de-AT"/>
              <a:t>Main welfare concerns in the first decades after World War II</a:t>
            </a:r>
            <a:endParaRPr lang="en-GB"/>
          </a:p>
        </p:txBody>
      </p:sp>
      <p:sp>
        <p:nvSpPr>
          <p:cNvPr id="3" name="Content Placeholder 2">
            <a:extLst>
              <a:ext uri="{FF2B5EF4-FFF2-40B4-BE49-F238E27FC236}">
                <a16:creationId xmlns:a16="http://schemas.microsoft.com/office/drawing/2014/main" id="{18D03DE1-6D69-4FDA-AB0D-E95B7ECDD1F9}"/>
              </a:ext>
            </a:extLst>
          </p:cNvPr>
          <p:cNvSpPr>
            <a:spLocks noGrp="1"/>
          </p:cNvSpPr>
          <p:nvPr>
            <p:ph idx="1"/>
          </p:nvPr>
        </p:nvSpPr>
        <p:spPr/>
        <p:txBody>
          <a:bodyPr/>
          <a:lstStyle/>
          <a:p>
            <a:r>
              <a:rPr lang="en-US"/>
              <a:t>secure growth, </a:t>
            </a:r>
          </a:p>
          <a:p>
            <a:r>
              <a:rPr lang="en-US"/>
              <a:t>full (male) employment, </a:t>
            </a:r>
          </a:p>
          <a:p>
            <a:r>
              <a:rPr lang="en-US"/>
              <a:t>predictable welfare needs (education, health, pensions, housing)</a:t>
            </a:r>
          </a:p>
          <a:p>
            <a:r>
              <a:rPr lang="en-US"/>
              <a:t>homogenous societies, </a:t>
            </a:r>
          </a:p>
          <a:p>
            <a:r>
              <a:rPr lang="en-US"/>
              <a:t>dominance of class over identity-politics ad </a:t>
            </a:r>
          </a:p>
          <a:p>
            <a:r>
              <a:rPr lang="en-US"/>
              <a:t>national political-economic independence</a:t>
            </a:r>
            <a:endParaRPr lang="en-GB"/>
          </a:p>
        </p:txBody>
      </p:sp>
    </p:spTree>
    <p:extLst>
      <p:ext uri="{BB962C8B-B14F-4D97-AF65-F5344CB8AC3E}">
        <p14:creationId xmlns:p14="http://schemas.microsoft.com/office/powerpoint/2010/main" val="420718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istory of welfare" id="{B9A5302E-DB9F-B143-802D-5BFEFD300B0C}" vid="{0134C3A4-ADF5-3B46-9D16-2B9DF31DF85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2442</Words>
  <Application>Microsoft Office PowerPoint</Application>
  <PresentationFormat>Widescreen</PresentationFormat>
  <Paragraphs>123</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Times New Roman</vt:lpstr>
      <vt:lpstr>Office Theme</vt:lpstr>
      <vt:lpstr>Office-Design</vt:lpstr>
      <vt:lpstr>Social welfare systems in Europe (2)</vt:lpstr>
      <vt:lpstr>European welfare developments  before World War II</vt:lpstr>
      <vt:lpstr>History of Soviet welfare measures 1917-1992</vt:lpstr>
      <vt:lpstr>Renewed support for public welfare after World War II in Western Europe – motives:</vt:lpstr>
      <vt:lpstr>Principle of “De-commodification” (Esping-Andersen)</vt:lpstr>
      <vt:lpstr>Fundamental, contrasting notions of welfare</vt:lpstr>
      <vt:lpstr>Social expenditure in % of GDP </vt:lpstr>
      <vt:lpstr>PowerPoint Presentation</vt:lpstr>
      <vt:lpstr>Main welfare concerns in the first decades after World War II</vt:lpstr>
      <vt:lpstr>PowerPoint Presentation</vt:lpstr>
      <vt:lpstr>How many of those bonuses are still valid today after 1989?</vt:lpstr>
      <vt:lpstr>Did this result in a European Social Model (ESM)?</vt:lpstr>
      <vt:lpstr>Limits to EU making social policies</vt:lpstr>
      <vt:lpstr>subsidiarity</vt:lpstr>
      <vt:lpstr>EU social objectives</vt:lpstr>
      <vt:lpstr>EU social policy initiatives</vt:lpstr>
      <vt:lpstr>PowerPoint Presentation</vt:lpstr>
      <vt:lpstr>EU Instruments with social implications</vt:lpstr>
      <vt:lpstr>PowerPoint Presentation</vt:lpstr>
      <vt:lpstr>PowerPoint Presentation</vt:lpstr>
      <vt:lpstr>PowerPoint Presentation</vt:lpstr>
      <vt:lpstr>PowerPoint Presentation</vt:lpstr>
      <vt:lpstr>PowerPoint Presentation</vt:lpstr>
      <vt:lpstr>The ‘economisation of social policy’ in the EU</vt:lpstr>
      <vt:lpstr>Lisbon Strategy</vt:lpstr>
      <vt:lpstr>Priority of economic over social policy – Lisbon Treaty</vt:lpstr>
      <vt:lpstr>EU response to national debt crisis 2008 „Excessive Deficit Procedure“  (all except Estonia, Luxembourg and Sweden.)</vt:lpstr>
      <vt:lpstr>EU social policies and the Financial Crisis of 2008</vt:lpstr>
      <vt:lpstr>EU policies correspond to the  2nd ‘disembedding’ of social relations since 1980s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systems in Europe</dc:title>
  <dc:creator>Lorenz A. Walter</dc:creator>
  <cp:lastModifiedBy>Lorenz A. Walter</cp:lastModifiedBy>
  <cp:revision>117</cp:revision>
  <dcterms:created xsi:type="dcterms:W3CDTF">2018-02-13T09:45:55Z</dcterms:created>
  <dcterms:modified xsi:type="dcterms:W3CDTF">2022-02-14T12:38:02Z</dcterms:modified>
</cp:coreProperties>
</file>