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png" ContentType="image/png"/>
  <Default Extension="rels" ContentType="application/vnd.openxmlformats-package.relationshi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111.xml" ContentType="application/vnd.openxmlformats-officedocument.presentationml.slide+xml"/>
  <Override PartName="/ppt/slideLayouts/slideLayout1311.xml" ContentType="application/vnd.openxmlformats-officedocument.presentationml.slideLayout+xml"/>
  <Override PartName="/ppt/slideMasters/slideMaster211.xml" ContentType="application/vnd.openxmlformats-officedocument.presentationml.slideMaster+xml"/>
  <Override PartName="/ppt/slideLayouts/slideLayout1922.xml" ContentType="application/vnd.openxmlformats-officedocument.presentationml.slideLayout+xml"/>
  <Override PartName="/ppt/theme/theme211.xml" ContentType="application/vnd.openxmlformats-officedocument.theme+xml"/>
  <Override PartName="/ppt/slideLayouts/slideLayout1433.xml" ContentType="application/vnd.openxmlformats-officedocument.presentationml.slideLayout+xml"/>
  <Override PartName="/ppt/slideLayouts/slideLayout1844.xml" ContentType="application/vnd.openxmlformats-officedocument.presentationml.slideLayout+xml"/>
  <Override PartName="/ppt/slideLayouts/slideLayout2355.xml" ContentType="application/vnd.openxmlformats-officedocument.presentationml.slideLayout+xml"/>
  <Override PartName="/ppt/slideLayouts/slideLayout1266.xml" ContentType="application/vnd.openxmlformats-officedocument.presentationml.slideLayout+xml"/>
  <Override PartName="/ppt/slideLayouts/slideLayout1777.xml" ContentType="application/vnd.openxmlformats-officedocument.presentationml.slideLayout+xml"/>
  <Override PartName="/ppt/slideLayouts/slideLayout2288.xml" ContentType="application/vnd.openxmlformats-officedocument.presentationml.slideLayout+xml"/>
  <Override PartName="/ppt/slideLayouts/slideLayout1699.xml" ContentType="application/vnd.openxmlformats-officedocument.presentationml.slideLayout+xml"/>
  <Override PartName="/ppt/slideLayouts/slideLayout211010.xml" ContentType="application/vnd.openxmlformats-officedocument.presentationml.slideLayout+xml"/>
  <Override PartName="/ppt/slideLayouts/slideLayout151111.xml" ContentType="application/vnd.openxmlformats-officedocument.presentationml.slideLayout+xml"/>
  <Override PartName="/ppt/slideLayouts/slideLayout201212.xml" ContentType="application/vnd.openxmlformats-officedocument.presentationml.slideLayout+xml"/>
  <Override PartName="/ppt/slides/slide1622.xml" ContentType="application/vnd.openxmlformats-officedocument.presentationml.slide+xml"/>
  <Override PartName="/ppt/slides/slide2433.xml" ContentType="application/vnd.openxmlformats-officedocument.presentationml.slide+xml"/>
  <Override PartName="/ppt/slides/slide144.xml" ContentType="application/vnd.openxmlformats-officedocument.presentationml.slide+xml"/>
  <Override PartName="/ppt/slideLayouts/slideLayout11313.xml" ContentType="application/vnd.openxmlformats-officedocument.presentationml.slideLayout+xml"/>
  <Override PartName="/ppt/slideMasters/slideMaster122.xml" ContentType="application/vnd.openxmlformats-officedocument.presentationml.slideMaster+xml"/>
  <Override PartName="/ppt/slideLayouts/slideLayout81414.xml" ContentType="application/vnd.openxmlformats-officedocument.presentationml.slideLayout+xml"/>
  <Override PartName="/ppt/slideLayouts/slideLayout31515.xml" ContentType="application/vnd.openxmlformats-officedocument.presentationml.slideLayout+xml"/>
  <Override PartName="/ppt/slideLayouts/slideLayout71616.xml" ContentType="application/vnd.openxmlformats-officedocument.presentationml.slideLayout+xml"/>
  <Override PartName="/ppt/theme/theme122.xml" ContentType="application/vnd.openxmlformats-officedocument.theme+xml"/>
  <Override PartName="/ppt/slideLayouts/slideLayout21717.xml" ContentType="application/vnd.openxmlformats-officedocument.presentationml.slideLayout+xml"/>
  <Override PartName="/ppt/slideLayouts/slideLayout61818.xml" ContentType="application/vnd.openxmlformats-officedocument.presentationml.slideLayout+xml"/>
  <Override PartName="/ppt/slideLayouts/slideLayout111919.xml" ContentType="application/vnd.openxmlformats-officedocument.presentationml.slideLayout+xml"/>
  <Override PartName="/ppt/slideLayouts/slideLayout52020.xml" ContentType="application/vnd.openxmlformats-officedocument.presentationml.slideLayout+xml"/>
  <Override PartName="/ppt/slideLayouts/slideLayout102121.xml" ContentType="application/vnd.openxmlformats-officedocument.presentationml.slideLayout+xml"/>
  <Override PartName="/ppt/slideLayouts/slideLayout42222.xml" ContentType="application/vnd.openxmlformats-officedocument.presentationml.slideLayout+xml"/>
  <Override PartName="/ppt/slideLayouts/slideLayout92323.xml" ContentType="application/vnd.openxmlformats-officedocument.presentationml.slideLayout+xml"/>
  <Override PartName="/ppt/slides/slide1955.xml" ContentType="application/vnd.openxmlformats-officedocument.presentationml.slide+xml"/>
  <Override PartName="/ppt/viewProps.xml" ContentType="application/vnd.openxmlformats-officedocument.presentationml.viewProps+xml"/>
  <Override PartName="/ppt/slides/slide566.xml" ContentType="application/vnd.openxmlformats-officedocument.presentationml.slide+xml"/>
  <Override PartName="/ppt/slides/slide1077.xml" ContentType="application/vnd.openxmlformats-officedocument.presentationml.slide+xml"/>
  <Override PartName="/ppt/slides/slide1588.xml" ContentType="application/vnd.openxmlformats-officedocument.presentationml.slide+xml"/>
  <Override PartName="/ppt/slides/slide2399.xml" ContentType="application/vnd.openxmlformats-officedocument.presentationml.slide+xml"/>
  <Override PartName="/ppt/presProps.xml" ContentType="application/vnd.openxmlformats-officedocument.presentationml.presProps+xml"/>
  <Override PartName="/ppt/slides/slide141010.xml" ContentType="application/vnd.openxmlformats-officedocument.presentationml.slide+xml"/>
  <Override PartName="/ppt/slides/slide181111.xml" ContentType="application/vnd.openxmlformats-officedocument.presentationml.slide+xml"/>
  <Override PartName="/ppt/slides/slide271212.xml" ContentType="application/vnd.openxmlformats-officedocument.presentationml.slide+xml"/>
  <Override PartName="/ppt/slides/slide41313.xml" ContentType="application/vnd.openxmlformats-officedocument.presentationml.slide+xml"/>
  <Override PartName="/ppt/slides/slide91414.xml" ContentType="application/vnd.openxmlformats-officedocument.presentationml.slide+xml"/>
  <Override PartName="/ppt/slides/slide221515.xml" ContentType="application/vnd.openxmlformats-officedocument.presentationml.slide+xml"/>
  <Override PartName="/ppt/notesMasters/notesMaster111.xml" ContentType="application/vnd.openxmlformats-officedocument.presentationml.notesMaster+xml"/>
  <Override PartName="/ppt/theme/theme333.xml" ContentType="application/vnd.openxmlformats-officedocument.theme+xml"/>
  <Override PartName="/ppt/slides/slide31616.xml" ContentType="application/vnd.openxmlformats-officedocument.presentationml.slide+xml"/>
  <Override PartName="/ppt/slides/slide131717.xml" ContentType="application/vnd.openxmlformats-officedocument.presentationml.slide+xml"/>
  <Override PartName="/ppt/slides/slide211818.xml" ContentType="application/vnd.openxmlformats-officedocument.presentationml.slide+xml"/>
  <Override PartName="/ppt/slides/slide261919.xml" ContentType="application/vnd.openxmlformats-officedocument.presentationml.slide+xml"/>
  <Override PartName="/ppt/tableStyles.xml" ContentType="application/vnd.openxmlformats-officedocument.presentationml.tableStyles+xml"/>
  <Override PartName="/ppt/slides/slide82020.xml" ContentType="application/vnd.openxmlformats-officedocument.presentationml.slide+xml"/>
  <Override PartName="/ppt/slides/slide172121.xml" ContentType="application/vnd.openxmlformats-officedocument.presentationml.slide+xml"/>
  <Override PartName="/ppt/slides/slide292222.xml" ContentType="application/vnd.openxmlformats-officedocument.presentationml.slide+xml"/>
  <Override PartName="/ppt/slides/slide22323.xml" ContentType="application/vnd.openxmlformats-officedocument.presentationml.slide+xml"/>
  <Override PartName="/ppt/slides/slide72424.xml" ContentType="application/vnd.openxmlformats-officedocument.presentationml.slide+xml"/>
  <Override PartName="/ppt/slides/slide122525.xml" ContentType="application/vnd.openxmlformats-officedocument.presentationml.slide+xml"/>
  <Override PartName="/ppt/slides/slide202626.xml" ContentType="application/vnd.openxmlformats-officedocument.presentationml.slide+xml"/>
  <Override PartName="/ppt/slides/slide252727.xml" ContentType="application/vnd.openxmlformats-officedocument.presentationml.slide+xml"/>
  <Override PartName="/ppt/slides/slide282828.xml" ContentType="application/vnd.openxmlformats-officedocument.presentationml.slide+xml"/>
  <Override PartName="/ppt/slides/slide62929.xml" ContentType="application/vnd.openxmlformats-officedocument.presentationml.slide+xml"/>
  <Override PartName="/ppt/slides/slide30.xml" ContentType="application/vnd.openxmlformats-officedocument.presentationml.slide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32"/>
  </p:notesMasterIdLst>
  <p:sldIdLst>
    <p:sldId id="443" r:id="Rc9ca7fa4ce9047bc" DeepLBanner=""/>
    <p:sldId id="256" r:id="rId3"/>
    <p:sldId id="416" r:id="rId4"/>
    <p:sldId id="393" r:id="rId5"/>
    <p:sldId id="375" r:id="rId6"/>
    <p:sldId id="376" r:id="rId7"/>
    <p:sldId id="392" r:id="rId8"/>
    <p:sldId id="377" r:id="rId9"/>
    <p:sldId id="425" r:id="rId10"/>
    <p:sldId id="414" r:id="rId11"/>
    <p:sldId id="442" r:id="rId12"/>
    <p:sldId id="387" r:id="rId13"/>
    <p:sldId id="422" r:id="rId14"/>
    <p:sldId id="428" r:id="rId15"/>
    <p:sldId id="429" r:id="rId16"/>
    <p:sldId id="430" r:id="rId17"/>
    <p:sldId id="423" r:id="rId18"/>
    <p:sldId id="424" r:id="rId19"/>
    <p:sldId id="436" r:id="rId20"/>
    <p:sldId id="437" r:id="rId21"/>
    <p:sldId id="438" r:id="rId22"/>
    <p:sldId id="269" r:id="rId23"/>
    <p:sldId id="270" r:id="rId24"/>
    <p:sldId id="271" r:id="rId25"/>
    <p:sldId id="272" r:id="rId26"/>
    <p:sldId id="432" r:id="rId27"/>
    <p:sldId id="433" r:id="rId28"/>
    <p:sldId id="434" r:id="rId29"/>
    <p:sldId id="427" r:id="rId30"/>
    <p:sldId id="374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rLc289m98e2nu1rZwxn8RQ==" hashData="jl31I+FZfeL3Da0RWjDsWJ2KAcjcNQYNNNRC5PJm8VIGc75Z01xRsS7AMK0y6Q/BGsMylPB72fPI5Y8B5FFi7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6" autoAdjust="0"/>
    <p:restoredTop sz="94681"/>
  </p:normalViewPr>
  <p:slideViewPr>
    <p:cSldViewPr snapToGrid="0" snapToObjects="1">
      <p:cViewPr varScale="1">
        <p:scale>
          <a:sx n="62" d="100"/>
          <a:sy n="62" d="100"/>
        </p:scale>
        <p:origin x="40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1111.xml" Id="rId13" /><Relationship Type="http://schemas.openxmlformats.org/officeDocument/2006/relationships/slide" Target="/ppt/slides/slide1622.xml" Id="rId18" /><Relationship Type="http://schemas.openxmlformats.org/officeDocument/2006/relationships/slide" Target="/ppt/slides/slide2433.xml" Id="rId26" /><Relationship Type="http://schemas.openxmlformats.org/officeDocument/2006/relationships/slide" Target="/ppt/slides/slide144.xml" Id="rId3" /><Relationship Type="http://schemas.openxmlformats.org/officeDocument/2006/relationships/slide" Target="/ppt/slides/slide1955.xml" Id="rId21" /><Relationship Type="http://schemas.openxmlformats.org/officeDocument/2006/relationships/viewProps" Target="/ppt/viewProps.xml" Id="rId34" /><Relationship Type="http://schemas.openxmlformats.org/officeDocument/2006/relationships/slide" Target="/ppt/slides/slide566.xml" Id="rId7" /><Relationship Type="http://schemas.openxmlformats.org/officeDocument/2006/relationships/slide" Target="/ppt/slides/slide1077.xml" Id="rId12" /><Relationship Type="http://schemas.openxmlformats.org/officeDocument/2006/relationships/slide" Target="/ppt/slides/slide1588.xml" Id="rId17" /><Relationship Type="http://schemas.openxmlformats.org/officeDocument/2006/relationships/slide" Target="/ppt/slides/slide2399.xml" Id="rId25" /><Relationship Type="http://schemas.openxmlformats.org/officeDocument/2006/relationships/presProps" Target="/ppt/presProps.xml" Id="rId33" /><Relationship Type="http://schemas.openxmlformats.org/officeDocument/2006/relationships/slideMaster" Target="/ppt/slideMasters/slideMaster211.xml" Id="rId2" /><Relationship Type="http://schemas.openxmlformats.org/officeDocument/2006/relationships/slide" Target="/ppt/slides/slide141010.xml" Id="rId16" /><Relationship Type="http://schemas.openxmlformats.org/officeDocument/2006/relationships/slide" Target="/ppt/slides/slide181111.xml" Id="rId20" /><Relationship Type="http://schemas.openxmlformats.org/officeDocument/2006/relationships/slide" Target="/ppt/slides/slide271212.xml" Id="rId29" /><Relationship Type="http://schemas.openxmlformats.org/officeDocument/2006/relationships/slideMaster" Target="/ppt/slideMasters/slideMaster122.xml" Id="rId1" /><Relationship Type="http://schemas.openxmlformats.org/officeDocument/2006/relationships/slide" Target="/ppt/slides/slide41313.xml" Id="rId6" /><Relationship Type="http://schemas.openxmlformats.org/officeDocument/2006/relationships/slide" Target="/ppt/slides/slide91414.xml" Id="rId11" /><Relationship Type="http://schemas.openxmlformats.org/officeDocument/2006/relationships/slide" Target="/ppt/slides/slide221515.xml" Id="rId24" /><Relationship Type="http://schemas.openxmlformats.org/officeDocument/2006/relationships/notesMaster" Target="/ppt/notesMasters/notesMaster111.xml" Id="rId32" /><Relationship Type="http://schemas.openxmlformats.org/officeDocument/2006/relationships/slide" Target="/ppt/slides/slide31616.xml" Id="rId5" /><Relationship Type="http://schemas.openxmlformats.org/officeDocument/2006/relationships/slide" Target="/ppt/slides/slide131717.xml" Id="rId15" /><Relationship Type="http://schemas.openxmlformats.org/officeDocument/2006/relationships/slide" Target="/ppt/slides/slide211818.xml" Id="rId23" /><Relationship Type="http://schemas.openxmlformats.org/officeDocument/2006/relationships/slide" Target="/ppt/slides/slide261919.xml" Id="rId28" /><Relationship Type="http://schemas.openxmlformats.org/officeDocument/2006/relationships/tableStyles" Target="/ppt/tableStyles.xml" Id="rId36" /><Relationship Type="http://schemas.openxmlformats.org/officeDocument/2006/relationships/slide" Target="/ppt/slides/slide82020.xml" Id="rId10" /><Relationship Type="http://schemas.openxmlformats.org/officeDocument/2006/relationships/slide" Target="/ppt/slides/slide172121.xml" Id="rId19" /><Relationship Type="http://schemas.openxmlformats.org/officeDocument/2006/relationships/slide" Target="/ppt/slides/slide292222.xml" Id="rId31" /><Relationship Type="http://schemas.openxmlformats.org/officeDocument/2006/relationships/slide" Target="/ppt/slides/slide22323.xml" Id="rId4" /><Relationship Type="http://schemas.openxmlformats.org/officeDocument/2006/relationships/slide" Target="/ppt/slides/slide72424.xml" Id="rId9" /><Relationship Type="http://schemas.openxmlformats.org/officeDocument/2006/relationships/slide" Target="/ppt/slides/slide122525.xml" Id="rId14" /><Relationship Type="http://schemas.openxmlformats.org/officeDocument/2006/relationships/slide" Target="/ppt/slides/slide202626.xml" Id="rId22" /><Relationship Type="http://schemas.openxmlformats.org/officeDocument/2006/relationships/slide" Target="/ppt/slides/slide252727.xml" Id="rId27" /><Relationship Type="http://schemas.openxmlformats.org/officeDocument/2006/relationships/slide" Target="/ppt/slides/slide282828.xml" Id="rId30" /><Relationship Type="http://schemas.openxmlformats.org/officeDocument/2006/relationships/theme" Target="/ppt/theme/theme122.xml" Id="rId35" /><Relationship Type="http://schemas.openxmlformats.org/officeDocument/2006/relationships/slide" Target="/ppt/slides/slide62929.xml" Id="rId8" /><Relationship Type="http://schemas.openxmlformats.org/officeDocument/2006/relationships/slide" Target="/ppt/slides/slide30.xml" Id="Rc9ca7fa4ce9047bc" /></Relationships>
</file>

<file path=ppt/notesMasters/_rels/notesMaster111.xml.rels>&#65279;<?xml version="1.0" encoding="utf-8"?><Relationships xmlns="http://schemas.openxmlformats.org/package/2006/relationships"><Relationship Type="http://schemas.openxmlformats.org/officeDocument/2006/relationships/theme" Target="/ppt/theme/theme333.xml" Id="rId1" /></Relationships>
</file>

<file path=ppt/notesMasters/notesMaster111.xml><?xml version="1.0" encoding="utf-8"?>
<p:notes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B17D4-5051-084C-B91D-CD2CE453744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Kliknutím upravíte styly hlavního textu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122D1-46E5-5F40-A7E1-6868B11661BA}" type="slidenum">
              <a:rPr lang="en-GB" smtClean="0"/>
              <a:t>'#'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64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021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2.xml" Id="rId1" /></Relationships>
</file>

<file path=ppt/slideLayouts/_rels/slideLayout11191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2.xml" Id="rId1" /></Relationships>
</file>

<file path=ppt/slideLayouts/_rels/slideLayout113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2.xml" Id="rId1" /></Relationships>
</file>

<file path=ppt/slideLayouts/_rels/slideLayout12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211.xml" Id="rId1" /></Relationships>
</file>

<file path=ppt/slideLayouts/_rels/slideLayout13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211.xml" Id="rId1" /></Relationships>
</file>

<file path=ppt/slideLayouts/_rels/slideLayout14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11.xml" Id="rId1" /></Relationships>
</file>

<file path=ppt/slideLayouts/_rels/slideLayout15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211.xml" Id="rId1" /></Relationships>
</file>

<file path=ppt/slideLayouts/_rels/slideLayout1699.xml.rels>&#65279;<?xml version="1.0" encoding="utf-8"?><Relationships xmlns="http://schemas.openxmlformats.org/package/2006/relationships"><Relationship Type="http://schemas.openxmlformats.org/officeDocument/2006/relationships/slideMaster" Target="/ppt/slideMasters/slideMaster211.xml" Id="rId1" /></Relationships>
</file>

<file path=ppt/slideLayouts/_rels/slideLayout17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211.xml" Id="rId1" /></Relationships>
</file>

<file path=ppt/slideLayouts/_rels/slideLayout1844.xml.rels>&#65279;<?xml version="1.0" encoding="utf-8"?><Relationships xmlns="http://schemas.openxmlformats.org/package/2006/relationships"><Relationship Type="http://schemas.openxmlformats.org/officeDocument/2006/relationships/slideMaster" Target="/ppt/slideMasters/slideMaster211.xml" Id="rId1" /></Relationships>
</file>

<file path=ppt/slideLayouts/_rels/slideLayout192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11.xml" Id="rId1" /></Relationships>
</file>

<file path=ppt/slideLayouts/_rels/slideLayout2012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11.xml" Id="rId1" /></Relationships>
</file>

<file path=ppt/slideLayouts/_rels/slideLayout2110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211.xml" Id="rId1" /></Relationships>
</file>

<file path=ppt/slideLayouts/_rels/slideLayout217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2.xml" Id="rId1" /></Relationships>
</file>

<file path=ppt/slideLayouts/_rels/slideLayout2288.xml.rels>&#65279;<?xml version="1.0" encoding="utf-8"?><Relationships xmlns="http://schemas.openxmlformats.org/package/2006/relationships"><Relationship Type="http://schemas.openxmlformats.org/officeDocument/2006/relationships/slideMaster" Target="/ppt/slideMasters/slideMaster211.xml" Id="rId1" /></Relationships>
</file>

<file path=ppt/slideLayouts/_rels/slideLayout235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11.xml" Id="rId1" /></Relationships>
</file>

<file path=ppt/slideLayouts/_rels/slideLayout315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2.xml" Id="rId1" /></Relationships>
</file>

<file path=ppt/slideLayouts/_rels/slideLayout4222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2.xml" Id="rId1" /></Relationships>
</file>

<file path=ppt/slideLayouts/_rels/slideLayout5202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2.xml" Id="rId1" /></Relationships>
</file>

<file path=ppt/slideLayouts/_rels/slideLayout6181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2.xml" Id="rId1" /></Relationships>
</file>

<file path=ppt/slideLayouts/_rels/slideLayout716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2.xml" Id="rId1" /></Relationships>
</file>

<file path=ppt/slideLayouts/_rels/slideLayout814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2.xml" Id="rId1" /></Relationships>
</file>

<file path=ppt/slideLayouts/_rels/slideLayout9232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22.xml" Id="rId1" /></Relationships>
</file>

<file path=ppt/slideLayouts/slideLayout102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835256"/>
      </p:ext>
    </p:extLst>
  </p:cSld>
  <p:clrMapOvr>
    <a:masterClrMapping/>
  </p:clrMapOvr>
</p:sldLayout>
</file>

<file path=ppt/slideLayouts/slideLayout1119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51779"/>
      </p:ext>
    </p:extLst>
  </p:cSld>
  <p:clrMapOvr>
    <a:masterClrMapping/>
  </p:clrMapOvr>
</p:sldLayout>
</file>

<file path=ppt/slideLayouts/slideLayout113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893710"/>
      </p:ext>
    </p:extLst>
  </p:cSld>
  <p:clrMapOvr>
    <a:masterClrMapping/>
  </p:clrMapOvr>
</p:sldLayout>
</file>

<file path=ppt/slideLayouts/slideLayout12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B47B03-F0C0-4C5E-8440-87C155133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F3A0C-ED09-48A3-825D-D8213AF16CFA}" type="datetimeFigureOut">
              <a:rPr lang="de-DE"/>
              <a:pPr>
                <a:defRPr/>
              </a:pPr>
              <a:t>14.02.2022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2873E3-8A54-4112-B8C1-98B445011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AB78EE-EDC9-42CA-8791-52CE3A38D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AD47E-50B0-471C-A42C-25B7E8B5D1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769483"/>
      </p:ext>
    </p:extLst>
  </p:cSld>
  <p:clrMapOvr>
    <a:masterClrMapping/>
  </p:clrMapOvr>
</p:sldLayout>
</file>

<file path=ppt/slideLayouts/slideLayout13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BB2943-AAE3-44FD-BB90-AA5841C48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25320-CC94-4E89-B221-D087B0AF333B}" type="datetimeFigureOut">
              <a:rPr lang="de-DE"/>
              <a:pPr>
                <a:defRPr/>
              </a:pPr>
              <a:t>14.02.2022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F9EEA4-1C9A-4843-B618-50E4149EA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8082AC-3EB2-4FBC-9EB7-069AC6F88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DC5E2-4974-4BEC-A067-D73A3D1C47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193212"/>
      </p:ext>
    </p:extLst>
  </p:cSld>
  <p:clrMapOvr>
    <a:masterClrMapping/>
  </p:clrMapOvr>
</p:sldLayout>
</file>

<file path=ppt/slideLayouts/slideLayout14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DC972F-F2E5-4156-9C41-2EB9352AE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2E02D-CDF9-4F29-AB82-B35A32568614}" type="datetimeFigureOut">
              <a:rPr lang="de-DE"/>
              <a:pPr>
                <a:defRPr/>
              </a:pPr>
              <a:t>14.02.2022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5C0690-E162-4A7F-9466-D7230E005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C586E4-916A-4A43-8EC6-9B78DA8A7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B3759-D84A-4C2A-8398-DE4CECB6D8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445846"/>
      </p:ext>
    </p:extLst>
  </p:cSld>
  <p:clrMapOvr>
    <a:masterClrMapping/>
  </p:clrMapOvr>
</p:sldLayout>
</file>

<file path=ppt/slideLayouts/slideLayout151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399D670-1757-4DF6-9ED2-39B9A0886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70CAF-F832-4A35-BC5C-8F64D6CAA571}" type="datetimeFigureOut">
              <a:rPr lang="de-DE"/>
              <a:pPr>
                <a:defRPr/>
              </a:pPr>
              <a:t>14.02.2022</a:t>
            </a:fld>
            <a:endParaRPr lang="en-GB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B500296-D988-42B7-900F-EEFB6471C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CF5CDFA-0CBB-4807-B5CF-74E14EFD3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916EE-B2F9-4CBC-8334-AB1B2A4065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51607"/>
      </p:ext>
    </p:extLst>
  </p:cSld>
  <p:clrMapOvr>
    <a:masterClrMapping/>
  </p:clrMapOvr>
</p:sldLayout>
</file>

<file path=ppt/slideLayouts/slideLayout169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0C0C0DA5-8339-48E9-AABE-4A7315E3B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982AB-AF7B-4F0E-BAF6-BD78C04AD791}" type="datetimeFigureOut">
              <a:rPr lang="de-DE"/>
              <a:pPr>
                <a:defRPr/>
              </a:pPr>
              <a:t>14.02.2022</a:t>
            </a:fld>
            <a:endParaRPr lang="en-GB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C2EC650C-509B-4DA1-ABCE-FDEC1E148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54E64D7-9E47-4D50-8FD4-49FFC7411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2F35D-96DC-43E9-8A03-21DF15D232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18986"/>
      </p:ext>
    </p:extLst>
  </p:cSld>
  <p:clrMapOvr>
    <a:masterClrMapping/>
  </p:clrMapOvr>
</p:sldLayout>
</file>

<file path=ppt/slideLayouts/slideLayout17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4C38AFB6-C5D0-41B0-A37E-95EF3AEDF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36DE5-2A2B-421A-B109-2A30E8EB8185}" type="datetimeFigureOut">
              <a:rPr lang="de-DE"/>
              <a:pPr>
                <a:defRPr/>
              </a:pPr>
              <a:t>14.02.2022</a:t>
            </a:fld>
            <a:endParaRPr lang="en-GB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65D39CD-8EDA-4132-9989-46483E00A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3C09EDB9-C54E-4999-AC6E-5BAEF630C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1101B-B7EA-4FF6-B043-EB4B025B2C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983367"/>
      </p:ext>
    </p:extLst>
  </p:cSld>
  <p:clrMapOvr>
    <a:masterClrMapping/>
  </p:clrMapOvr>
</p:sldLayout>
</file>

<file path=ppt/slideLayouts/slideLayout18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D633B55-2664-484B-8899-C624F3E2C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7C4E1-F8F3-4891-BF2A-9F93D97C6DDE}" type="datetimeFigureOut">
              <a:rPr lang="de-DE"/>
              <a:pPr>
                <a:defRPr/>
              </a:pPr>
              <a:t>14.02.2022</a:t>
            </a:fld>
            <a:endParaRPr lang="en-GB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DEF4245-217E-4EB8-B9AA-CD760AD49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63F636DC-82A7-4CBC-9D01-B7B249CBE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B2B90-B32D-4DCB-BB7B-7717C8AC28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475911"/>
      </p:ext>
    </p:extLst>
  </p:cSld>
  <p:clrMapOvr>
    <a:masterClrMapping/>
  </p:clrMapOvr>
</p:sldLayout>
</file>

<file path=ppt/slideLayouts/slideLayout19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70B39C4-4529-4779-BB22-5CB31FD89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C8005-0B75-4F82-879B-ACE2BD234C88}" type="datetimeFigureOut">
              <a:rPr lang="de-DE"/>
              <a:pPr>
                <a:defRPr/>
              </a:pPr>
              <a:t>14.02.2022</a:t>
            </a:fld>
            <a:endParaRPr lang="en-GB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8007D29-53F8-467B-8803-459A6B7BB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6B8C16D-6A33-4C8A-BB0F-AEB4DA0BB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1493E-DDC0-412C-96D9-5EA1863DD6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412041"/>
      </p:ext>
    </p:extLst>
  </p:cSld>
  <p:clrMapOvr>
    <a:masterClrMapping/>
  </p:clrMapOvr>
</p:sldLayout>
</file>

<file path=ppt/slideLayouts/slideLayout2012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7A38618-5042-46BD-AA1E-4D3FFFBBA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0FFDD-6E41-443C-A30E-478B628CF066}" type="datetimeFigureOut">
              <a:rPr lang="de-DE"/>
              <a:pPr>
                <a:defRPr/>
              </a:pPr>
              <a:t>14.02.2022</a:t>
            </a:fld>
            <a:endParaRPr lang="en-GB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E86A935-7276-4F3E-ABE8-F7697B2B8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8B5426F-A07B-41CB-A967-B239AE5A8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EE117-49B8-45E4-9A4D-276556C77C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526331"/>
      </p:ext>
    </p:extLst>
  </p:cSld>
  <p:clrMapOvr>
    <a:masterClrMapping/>
  </p:clrMapOvr>
</p:sldLayout>
</file>

<file path=ppt/slideLayouts/slideLayout2110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95B07D-8471-4C3E-AF2F-8416ADA02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F5A67-4954-466D-AEC0-D5E63099DD8B}" type="datetimeFigureOut">
              <a:rPr lang="de-DE"/>
              <a:pPr>
                <a:defRPr/>
              </a:pPr>
              <a:t>14.02.2022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C5B41E-ADE9-4357-82A3-783A20A4F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415C98-40AE-4491-8725-B8515C34B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A00C8-1BBD-46D7-AC7F-4B2294C226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618174"/>
      </p:ext>
    </p:extLst>
  </p:cSld>
  <p:clrMapOvr>
    <a:masterClrMapping/>
  </p:clrMapOvr>
</p:sldLayout>
</file>

<file path=ppt/slideLayouts/slideLayout217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847773"/>
      </p:ext>
    </p:extLst>
  </p:cSld>
  <p:clrMapOvr>
    <a:masterClrMapping/>
  </p:clrMapOvr>
</p:sldLayout>
</file>

<file path=ppt/slideLayouts/slideLayout22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81FB6E-9F53-4CF5-BF33-9402FDB2A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38847-3F70-437C-99A6-B38B508B700D}" type="datetimeFigureOut">
              <a:rPr lang="de-DE"/>
              <a:pPr>
                <a:defRPr/>
              </a:pPr>
              <a:t>14.02.2022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097F83-8836-46C5-8834-B9BCE0454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211E9B-237F-411F-BD86-93772256F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A7A9E-C593-4DDB-A591-BC429D26FA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34992"/>
      </p:ext>
    </p:extLst>
  </p:cSld>
  <p:clrMapOvr>
    <a:masterClrMapping/>
  </p:clrMapOvr>
</p:sldLayout>
</file>

<file path=ppt/slideLayouts/slideLayout23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9244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9244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4EBBC013-E7B5-42D2-9138-4D2A0B8424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EF347131-9776-4E3E-81AF-2C6999D95B3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1F0588E-50BB-4FA8-860D-ECA0A0EA7458}" type="datetimeFigureOut">
              <a:rPr lang="en-US"/>
              <a:pPr>
                <a:defRPr/>
              </a:pPr>
              <a:t>14-Feb-22</a:t>
            </a:fld>
            <a:endParaRPr lang="en-US"/>
          </a:p>
        </p:txBody>
      </p:sp>
      <p:sp>
        <p:nvSpPr>
          <p:cNvPr id="7" name="Holder 7">
            <a:extLst>
              <a:ext uri="{FF2B5EF4-FFF2-40B4-BE49-F238E27FC236}">
                <a16:creationId xmlns:a16="http://schemas.microsoft.com/office/drawing/2014/main" id="{E0DDB000-2200-4CF1-BC36-832FB1887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58ED2D1-1E5C-4254-A6DF-FC15C89736E7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4104821"/>
      </p:ext>
    </p:extLst>
  </p:cSld>
  <p:clrMapOvr>
    <a:masterClrMapping/>
  </p:clrMapOvr>
</p:sldLayout>
</file>

<file path=ppt/slideLayouts/slideLayout315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969504"/>
      </p:ext>
    </p:extLst>
  </p:cSld>
  <p:clrMapOvr>
    <a:masterClrMapping/>
  </p:clrMapOvr>
</p:sldLayout>
</file>

<file path=ppt/slideLayouts/slideLayout422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126960"/>
      </p:ext>
    </p:extLst>
  </p:cSld>
  <p:clrMapOvr>
    <a:masterClrMapping/>
  </p:clrMapOvr>
</p:sldLayout>
</file>

<file path=ppt/slideLayouts/slideLayout520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146466"/>
      </p:ext>
    </p:extLst>
  </p:cSld>
  <p:clrMapOvr>
    <a:masterClrMapping/>
  </p:clrMapOvr>
</p:sldLayout>
</file>

<file path=ppt/slideLayouts/slideLayout618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517919"/>
      </p:ext>
    </p:extLst>
  </p:cSld>
  <p:clrMapOvr>
    <a:masterClrMapping/>
  </p:clrMapOvr>
</p:sldLayout>
</file>

<file path=ppt/slideLayouts/slideLayout716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447475"/>
      </p:ext>
    </p:extLst>
  </p:cSld>
  <p:clrMapOvr>
    <a:masterClrMapping/>
  </p:clrMapOvr>
</p:sldLayout>
</file>

<file path=ppt/slideLayouts/slideLayout814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588059"/>
      </p:ext>
    </p:extLst>
  </p:cSld>
  <p:clrMapOvr>
    <a:masterClrMapping/>
  </p:clrMapOvr>
</p:sldLayout>
</file>

<file path=ppt/slideLayouts/slideLayout923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F5B9C-0FA7-F24F-BEBE-F82460632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696136"/>
      </p:ext>
    </p:extLst>
  </p:cSld>
  <p:clrMapOvr>
    <a:masterClrMapping/>
  </p:clrMapOvr>
</p:sldLayout>
</file>

<file path=ppt/slideMasters/_rels/slideMaster1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81414.xml" Id="rId8" /><Relationship Type="http://schemas.openxmlformats.org/officeDocument/2006/relationships/slideLayout" Target="/ppt/slideLayouts/slideLayout31515.xml" Id="rId3" /><Relationship Type="http://schemas.openxmlformats.org/officeDocument/2006/relationships/slideLayout" Target="/ppt/slideLayouts/slideLayout71616.xml" Id="rId7" /><Relationship Type="http://schemas.openxmlformats.org/officeDocument/2006/relationships/theme" Target="/ppt/theme/theme122.xml" Id="rId12" /><Relationship Type="http://schemas.openxmlformats.org/officeDocument/2006/relationships/slideLayout" Target="/ppt/slideLayouts/slideLayout21717.xml" Id="rId2" /><Relationship Type="http://schemas.openxmlformats.org/officeDocument/2006/relationships/slideLayout" Target="/ppt/slideLayouts/slideLayout11313.xml" Id="rId1" /><Relationship Type="http://schemas.openxmlformats.org/officeDocument/2006/relationships/slideLayout" Target="/ppt/slideLayouts/slideLayout61818.xml" Id="rId6" /><Relationship Type="http://schemas.openxmlformats.org/officeDocument/2006/relationships/slideLayout" Target="/ppt/slideLayouts/slideLayout111919.xml" Id="rId11" /><Relationship Type="http://schemas.openxmlformats.org/officeDocument/2006/relationships/slideLayout" Target="/ppt/slideLayouts/slideLayout52020.xml" Id="rId5" /><Relationship Type="http://schemas.openxmlformats.org/officeDocument/2006/relationships/slideLayout" Target="/ppt/slideLayouts/slideLayout102121.xml" Id="rId10" /><Relationship Type="http://schemas.openxmlformats.org/officeDocument/2006/relationships/slideLayout" Target="/ppt/slideLayouts/slideLayout42222.xml" Id="rId4" /><Relationship Type="http://schemas.openxmlformats.org/officeDocument/2006/relationships/slideLayout" Target="/ppt/slideLayouts/slideLayout92323.xml" Id="rId9" /></Relationships>
</file>

<file path=ppt/slideMasters/_rels/slideMaster2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922.xml" Id="rId8" /><Relationship Type="http://schemas.openxmlformats.org/officeDocument/2006/relationships/theme" Target="/ppt/theme/theme211.xml" Id="rId13" /><Relationship Type="http://schemas.openxmlformats.org/officeDocument/2006/relationships/slideLayout" Target="/ppt/slideLayouts/slideLayout1433.xml" Id="rId3" /><Relationship Type="http://schemas.openxmlformats.org/officeDocument/2006/relationships/slideLayout" Target="/ppt/slideLayouts/slideLayout1844.xml" Id="rId7" /><Relationship Type="http://schemas.openxmlformats.org/officeDocument/2006/relationships/slideLayout" Target="/ppt/slideLayouts/slideLayout2355.xml" Id="rId12" /><Relationship Type="http://schemas.openxmlformats.org/officeDocument/2006/relationships/slideLayout" Target="/ppt/slideLayouts/slideLayout1311.xml" Id="rId2" /><Relationship Type="http://schemas.openxmlformats.org/officeDocument/2006/relationships/slideLayout" Target="/ppt/slideLayouts/slideLayout1266.xml" Id="rId1" /><Relationship Type="http://schemas.openxmlformats.org/officeDocument/2006/relationships/slideLayout" Target="/ppt/slideLayouts/slideLayout1777.xml" Id="rId6" /><Relationship Type="http://schemas.openxmlformats.org/officeDocument/2006/relationships/slideLayout" Target="/ppt/slideLayouts/slideLayout2288.xml" Id="rId11" /><Relationship Type="http://schemas.openxmlformats.org/officeDocument/2006/relationships/slideLayout" Target="/ppt/slideLayouts/slideLayout1699.xml" Id="rId5" /><Relationship Type="http://schemas.openxmlformats.org/officeDocument/2006/relationships/slideLayout" Target="/ppt/slideLayouts/slideLayout211010.xml" Id="rId10" /><Relationship Type="http://schemas.openxmlformats.org/officeDocument/2006/relationships/slideLayout" Target="/ppt/slideLayouts/slideLayout151111.xml" Id="rId4" /><Relationship Type="http://schemas.openxmlformats.org/officeDocument/2006/relationships/slideLayout" Target="/ppt/slideLayouts/slideLayout201212.xml" Id="rId9" /></Relationships>
</file>

<file path=ppt/slideMasters/slideMaster122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Kliknutím upravíte styl hlavního názvu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Kliknutím upravíte styly hlavního textu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1C8DA-4086-8C47-B855-6719E75E9A87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F5B9C-0FA7-F24F-BEBE-F82460632505}" type="slidenum">
              <a:rPr lang="en-GB" smtClean="0"/>
              <a:t>'#'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58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1.xml><?xml version="1.0" encoding="utf-8"?>
<p:sldMaster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>
            <a:extLst>
              <a:ext uri="{FF2B5EF4-FFF2-40B4-BE49-F238E27FC236}">
                <a16:creationId xmlns:a16="http://schemas.microsoft.com/office/drawing/2014/main" id="{5B8112A9-FFE1-42CF-84CB-91A17A49E4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Mastertitelformat bearbeiten</a:t>
            </a:r>
            <a:endParaRPr lang="en-GB" altLang="en-US"/>
          </a:p>
        </p:txBody>
      </p:sp>
      <p:sp>
        <p:nvSpPr>
          <p:cNvPr id="4099" name="Textplatzhalter 2">
            <a:extLst>
              <a:ext uri="{FF2B5EF4-FFF2-40B4-BE49-F238E27FC236}">
                <a16:creationId xmlns:a16="http://schemas.microsoft.com/office/drawing/2014/main" id="{5C904723-4C4F-4990-9CBD-DD7F928069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Mastertextformat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  <a:p>
            <a:pPr lvl="3"/>
            <a:r>
              <a:rPr lang="de-DE" altLang="en-US"/>
              <a:t>Vierte Ebene</a:t>
            </a:r>
          </a:p>
          <a:p>
            <a:pPr lvl="4"/>
            <a:r>
              <a:rPr lang="de-DE" altLang="en-US"/>
              <a:t>Fünfte Ebene</a:t>
            </a:r>
            <a:endParaRPr lang="en-GB" alt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D91C5F-9C97-4653-A93B-4DB2671020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F65508-19F3-4C83-B5E9-C0CB349D5D3D}" type="datetimeFigureOut">
              <a:rPr lang="de-DE"/>
              <a:t>14.02.2022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4801A2-2347-4A4F-9E31-429069D13E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94A79A-DF62-44D3-9DA4-9C5C4C2360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6CA6BB-8B88-4AC6-8C43-89ADEB2DF334}" type="slidenum">
              <a:rPr lang="en-GB"/>
              <a:t>'#'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5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077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Layout" Target="/ppt/slideLayouts/slideLayout1844.xml" Id="rId1" /></Relationships>
</file>

<file path=ppt/slides/_rels/slide11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11.xml" Id="rId1" /></Relationships>
</file>

<file path=ppt/slides/_rels/slide1225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11.xml" Id="rId1" /></Relationships>
</file>

<file path=ppt/slides/_rels/slide1317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11.xml" Id="rId1" /></Relationships>
</file>

<file path=ppt/slides/_rels/slide1410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11.xml" Id="rId1" /></Relationships>
</file>

<file path=ppt/slides/_rels/slide144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313.xml" Id="rId1" /></Relationships>
</file>

<file path=ppt/slides/_rels/slide1588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11.xml" Id="rId1" /></Relationships>
</file>

<file path=ppt/slides/_rels/slide16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11.xml" Id="rId1" /></Relationships>
</file>

<file path=ppt/slides/_rels/slide1721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11.xml" Id="rId1" /><Relationship Type="http://schemas.openxmlformats.org/officeDocument/2006/relationships/hyperlink" Target="https://ec.europa.eu/regional_policy/en/policy/what/history/" TargetMode="External" Id="rId2" /></Relationships>
</file>

<file path=ppt/slides/_rels/slide1811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11.xml" Id="rId1" /><Relationship Type="http://schemas.openxmlformats.org/officeDocument/2006/relationships/hyperlink" Target="https://ec.europa.eu/esf/videos_include.jsp?mode=1&amp;videoId=2521&amp;vl=en&amp;langId=en" TargetMode="External" Id="rId2" /></Relationships>
</file>

<file path=ppt/slides/_rels/slide195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11.xml" Id="rId1" /></Relationships>
</file>

<file path=ppt/slides/_rels/slide2026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844.xml" Id="rId1" /></Relationships>
</file>

<file path=ppt/slides/_rels/slide211818.xml.rels>&#65279;<?xml version="1.0" encoding="utf-8"?><Relationships xmlns="http://schemas.openxmlformats.org/package/2006/relationships"><Relationship Type="http://schemas.openxmlformats.org/officeDocument/2006/relationships/image" Target="/ppt/media/image433.png" Id="rId2" /><Relationship Type="http://schemas.openxmlformats.org/officeDocument/2006/relationships/slideLayout" Target="/ppt/slideLayouts/slideLayout1844.xml" Id="rId1" /></Relationships>
</file>

<file path=ppt/slides/_rels/slide2215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844.xml" Id="rId1" /></Relationships>
</file>

<file path=ppt/slides/_rels/slide223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717.xml" Id="rId1" /></Relationships>
</file>

<file path=ppt/slides/_rels/slide2399.xml.rels>&#65279;<?xml version="1.0" encoding="utf-8"?><Relationships xmlns="http://schemas.openxmlformats.org/package/2006/relationships"><Relationship Type="http://schemas.openxmlformats.org/officeDocument/2006/relationships/image" Target="/ppt/media/image522.png" Id="rId2" /><Relationship Type="http://schemas.openxmlformats.org/officeDocument/2006/relationships/slideLayout" Target="/ppt/slideLayouts/slideLayout1311.xml" Id="rId1" /></Relationships>
</file>

<file path=ppt/slides/_rels/slide24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11.xml" Id="rId1" /></Relationships>
</file>

<file path=ppt/slides/_rels/slide2527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11.xml" Id="rId1" /><Relationship Type="http://schemas.openxmlformats.org/officeDocument/2006/relationships/hyperlink" Target="https://link-springer-com.libproxy.unibz.it/chapter/10.1007/978-3-319-07680-5_36#CR14" TargetMode="External" Id="rId2" /></Relationships>
</file>

<file path=ppt/slides/_rels/slide2619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11.xml" Id="rId1" /></Relationships>
</file>

<file path=ppt/slides/_rels/slide2712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11.xml" Id="rId1" /></Relationships>
</file>

<file path=ppt/slides/_rels/slide2828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11.xml" Id="rId1" /></Relationships>
</file>

<file path=ppt/slides/_rels/slide2922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717.xml" Id="rId1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11.xml" Id="R6f8accfdc3b94101" /><Relationship Type="http://schemas.openxmlformats.org/officeDocument/2006/relationships/hyperlink" Target="https://www.deepl.com/pro?cta=edit-document" TargetMode="External" Id="R52147fa6103d421a" /><Relationship Type="http://schemas.openxmlformats.org/officeDocument/2006/relationships/image" Target="/ppt/media/image6.png" Id="Re90165bd2c094700" /></Relationships>
</file>

<file path=ppt/slides/_rels/slide316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717.xml" Id="rId1" /></Relationships>
</file>

<file path=ppt/slides/_rels/slide413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11.xml" Id="rId1" /></Relationships>
</file>

<file path=ppt/slides/_rels/slide56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11.xml" Id="rId1" /></Relationships>
</file>

<file path=ppt/slides/_rels/slide629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11.xml" Id="rId1" /></Relationships>
</file>

<file path=ppt/slides/_rels/slide72424.xml.rels>&#65279;<?xml version="1.0" encoding="utf-8"?><Relationships xmlns="http://schemas.openxmlformats.org/package/2006/relationships"><Relationship Type="http://schemas.openxmlformats.org/officeDocument/2006/relationships/image" Target="/ppt/media/image155.png" Id="rId2" /><Relationship Type="http://schemas.openxmlformats.org/officeDocument/2006/relationships/slideLayout" Target="/ppt/slideLayouts/slideLayout1311.xml" Id="rId1" /></Relationships>
</file>

<file path=ppt/slides/_rels/slide82020.xml.rels>&#65279;<?xml version="1.0" encoding="utf-8"?><Relationships xmlns="http://schemas.openxmlformats.org/package/2006/relationships"><Relationship Type="http://schemas.openxmlformats.org/officeDocument/2006/relationships/image" Target="/ppt/media/image244.png" Id="rId2" /><Relationship Type="http://schemas.openxmlformats.org/officeDocument/2006/relationships/slideLayout" Target="/ppt/slideLayouts/slideLayout1311.xml" Id="rId1" /></Relationships>
</file>

<file path=ppt/slides/_rels/slide914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1311.xml" Id="rId1" /></Relationships>
</file>

<file path=ppt/slides/slide107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BAD970E-C5F1-49A4-AD63-5DB0D730E98A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314450" y="314046"/>
            <a:ext cx="9441180" cy="642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057304"/>
      </p:ext>
    </p:extLst>
  </p:cSld>
  <p:clrMapOvr>
    <a:masterClrMapping/>
  </p:clrMapOvr>
</p:sld>
</file>

<file path=ppt/slides/slide111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040A7-DF8A-4E44-A2D0-AC7E0849E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>
                <a:solidFill>
                  <a:srgbClr val="FF0000"/>
                </a:solidFill>
              </a:rPr>
              <a:t>Kolik </a:t>
            </a:r>
            <a:r>
              <a:rPr lang="de-AT" dirty="0" err="1">
                <a:solidFill>
                  <a:srgbClr val="FF0000"/>
                </a:solidFill>
              </a:rPr>
              <a:t>z </a:t>
            </a:r>
            <a:r>
              <a:rPr lang="de-AT" dirty="0" err="1">
                <a:solidFill>
                  <a:srgbClr val="FF0000"/>
                </a:solidFill>
              </a:rPr>
              <a:t>těchto </a:t>
            </a:r>
            <a:r>
              <a:rPr lang="de-AT" dirty="0" err="1">
                <a:solidFill>
                  <a:srgbClr val="FF0000"/>
                </a:solidFill>
              </a:rPr>
              <a:t>bonusů </a:t>
            </a:r>
            <a:r>
              <a:rPr lang="de-AT" dirty="0">
                <a:solidFill>
                  <a:srgbClr val="FF0000"/>
                </a:solidFill>
              </a:rPr>
              <a:t>platí i </a:t>
            </a:r>
            <a:r>
              <a:rPr lang="de-AT" dirty="0" err="1">
                <a:solidFill>
                  <a:srgbClr val="FF0000"/>
                </a:solidFill>
              </a:rPr>
              <a:t>dnes </a:t>
            </a:r>
            <a:r>
              <a:rPr lang="de-AT" dirty="0">
                <a:solidFill>
                  <a:srgbClr val="FF0000"/>
                </a:solidFill>
              </a:rPr>
              <a:t>po roce 1989?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FF173-25BF-4A2E-8094-0DABA8A81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>
                <a:solidFill>
                  <a:srgbClr val="FF0000"/>
                </a:solidFill>
              </a:rPr>
              <a:t>Válka - </a:t>
            </a:r>
            <a:r>
              <a:rPr lang="de-AT" dirty="0">
                <a:solidFill>
                  <a:srgbClr val="FF0000"/>
                </a:solidFill>
              </a:rPr>
              <a:t>dávno </a:t>
            </a:r>
            <a:r>
              <a:rPr lang="de-AT" dirty="0" err="1">
                <a:solidFill>
                  <a:srgbClr val="FF0000"/>
                </a:solidFill>
              </a:rPr>
              <a:t>minulá</a:t>
            </a:r>
            <a:endParaRPr lang="de-AT" dirty="0">
              <a:solidFill>
                <a:srgbClr val="FF0000"/>
              </a:solidFill>
            </a:endParaRPr>
          </a:p>
          <a:p>
            <a:r>
              <a:rPr lang="de-DE" dirty="0" err="1">
                <a:solidFill>
                  <a:srgbClr val="FF0000"/>
                </a:solidFill>
              </a:rPr>
              <a:t>Fašismus </a:t>
            </a:r>
            <a:r>
              <a:rPr lang="de-DE" dirty="0" err="1">
                <a:solidFill>
                  <a:srgbClr val="FF0000"/>
                </a:solidFill>
              </a:rPr>
              <a:t>a </a:t>
            </a:r>
            <a:r>
              <a:rPr lang="de-DE" dirty="0" err="1">
                <a:solidFill>
                  <a:srgbClr val="FF0000"/>
                </a:solidFill>
              </a:rPr>
              <a:t>nacismus </a:t>
            </a:r>
            <a:r>
              <a:rPr lang="de-DE" dirty="0">
                <a:solidFill>
                  <a:srgbClr val="FF0000"/>
                </a:solidFill>
              </a:rPr>
              <a:t>- nejsou </a:t>
            </a:r>
            <a:r>
              <a:rPr lang="de-DE" dirty="0" err="1">
                <a:solidFill>
                  <a:srgbClr val="FF0000"/>
                </a:solidFill>
              </a:rPr>
              <a:t>vnímány </a:t>
            </a:r>
            <a:r>
              <a:rPr lang="de-DE" dirty="0">
                <a:solidFill>
                  <a:srgbClr val="FF0000"/>
                </a:solidFill>
              </a:rPr>
              <a:t>jako </a:t>
            </a:r>
            <a:r>
              <a:rPr lang="de-DE" dirty="0" err="1">
                <a:solidFill>
                  <a:srgbClr val="FF0000"/>
                </a:solidFill>
              </a:rPr>
              <a:t>otázka </a:t>
            </a:r>
            <a:r>
              <a:rPr lang="de-DE" dirty="0" err="1">
                <a:solidFill>
                  <a:srgbClr val="FF0000"/>
                </a:solidFill>
              </a:rPr>
              <a:t>sociální </a:t>
            </a:r>
            <a:r>
              <a:rPr lang="de-DE" dirty="0" err="1">
                <a:solidFill>
                  <a:srgbClr val="FF0000"/>
                </a:solidFill>
              </a:rPr>
              <a:t>politiky</a:t>
            </a:r>
            <a:endParaRPr lang="de-DE" dirty="0">
              <a:solidFill>
                <a:srgbClr val="FF0000"/>
              </a:solidFill>
            </a:endParaRPr>
          </a:p>
          <a:p>
            <a:r>
              <a:rPr lang="de-DE" dirty="0" err="1">
                <a:solidFill>
                  <a:srgbClr val="FF0000"/>
                </a:solidFill>
              </a:rPr>
              <a:t>Studená </a:t>
            </a:r>
            <a:r>
              <a:rPr lang="de-DE" dirty="0">
                <a:solidFill>
                  <a:srgbClr val="FF0000"/>
                </a:solidFill>
              </a:rPr>
              <a:t>válka - "</a:t>
            </a:r>
            <a:r>
              <a:rPr lang="de-DE" dirty="0" err="1">
                <a:solidFill>
                  <a:srgbClr val="FF0000"/>
                </a:solidFill>
              </a:rPr>
              <a:t>vyřešena" </a:t>
            </a:r>
            <a:r>
              <a:rPr lang="de-DE" dirty="0">
                <a:solidFill>
                  <a:srgbClr val="FF0000"/>
                </a:solidFill>
              </a:rPr>
              <a:t>po roce 1989</a:t>
            </a:r>
          </a:p>
          <a:p>
            <a:r>
              <a:rPr lang="de-DE" dirty="0">
                <a:solidFill>
                  <a:srgbClr val="FF0000"/>
                </a:solidFill>
              </a:rPr>
              <a:t>Třídní </a:t>
            </a:r>
            <a:r>
              <a:rPr lang="de-DE" dirty="0" err="1">
                <a:solidFill>
                  <a:srgbClr val="FF0000"/>
                </a:solidFill>
              </a:rPr>
              <a:t>rozdíly </a:t>
            </a:r>
            <a:r>
              <a:rPr lang="de-DE" dirty="0">
                <a:solidFill>
                  <a:srgbClr val="FF0000"/>
                </a:solidFill>
              </a:rPr>
              <a:t>- </a:t>
            </a:r>
            <a:r>
              <a:rPr lang="de-DE" dirty="0" err="1">
                <a:solidFill>
                  <a:srgbClr val="FF0000"/>
                </a:solidFill>
              </a:rPr>
              <a:t>podnět k </a:t>
            </a:r>
            <a:r>
              <a:rPr lang="de-DE" dirty="0">
                <a:solidFill>
                  <a:srgbClr val="FF0000"/>
                </a:solidFill>
              </a:rPr>
              <a:t>individuálnímu </a:t>
            </a:r>
            <a:r>
              <a:rPr lang="de-DE" dirty="0" err="1">
                <a:solidFill>
                  <a:srgbClr val="FF0000"/>
                </a:solidFill>
              </a:rPr>
              <a:t>úsilí </a:t>
            </a:r>
            <a:r>
              <a:rPr lang="de-DE" dirty="0">
                <a:solidFill>
                  <a:srgbClr val="FF0000"/>
                </a:solidFill>
              </a:rPr>
              <a:t>(</a:t>
            </a:r>
            <a:r>
              <a:rPr lang="de-DE" dirty="0" err="1">
                <a:solidFill>
                  <a:srgbClr val="FF0000"/>
                </a:solidFill>
              </a:rPr>
              <a:t>aktivace</a:t>
            </a:r>
            <a:r>
              <a:rPr lang="de-DE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1428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252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CB778-829B-47F9-B1AD-2EC1F2489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4456"/>
            <a:ext cx="10972800" cy="1143000"/>
          </a:xfrm>
        </p:spPr>
        <p:txBody>
          <a:bodyPr/>
          <a:lstStyle/>
          <a:p>
            <a:r>
              <a:rPr lang="de-AT" sz="4000"/>
              <a:t>Vznikl tak evropský sociální model (ESM)?</a:t>
            </a:r>
            <a:endParaRPr lang="en-GB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03293-47FB-413D-A03F-FA4792215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66018"/>
            <a:ext cx="11582400" cy="5361782"/>
          </a:xfrm>
        </p:spPr>
        <p:txBody>
          <a:bodyPr/>
          <a:lstStyle/>
          <a:p>
            <a:pPr marL="0" indent="0">
              <a:buNone/>
            </a:pPr>
            <a:r>
              <a:rPr lang="en-US" sz="2400"/>
              <a:t>Busch, Hermann, Hinrichs a Schulten (2013) </a:t>
            </a:r>
            <a:r>
              <a:rPr lang="en-US" sz="2400" b="1"/>
              <a:t>šest politických cílů</a:t>
            </a:r>
            <a:r>
              <a:rPr lang="en-US"/>
              <a:t>:</a:t>
            </a:r>
          </a:p>
          <a:p>
            <a:pPr marL="571500" indent="-571500">
              <a:buAutoNum type="romanLcParenBoth"/>
            </a:pPr>
            <a:r>
              <a:rPr lang="en-US" sz="2800"/>
              <a:t>politiku zaměřenou na </a:t>
            </a:r>
            <a:r>
              <a:rPr lang="en-US" sz="2800" u="sng"/>
              <a:t>plnou zaměstnanost</a:t>
            </a:r>
            <a:r>
              <a:rPr lang="en-US" sz="2800"/>
              <a:t>;   </a:t>
            </a:r>
          </a:p>
          <a:p>
            <a:pPr marL="571500" indent="-571500">
              <a:buAutoNum type="romanLcParenBoth"/>
            </a:pPr>
            <a:r>
              <a:rPr lang="en-US" sz="2800"/>
              <a:t>mzdová politika: zvyšování mezd, které odráží růst produktivity; </a:t>
            </a:r>
            <a:r>
              <a:rPr lang="en-US" sz="2800" u="sng"/>
              <a:t>evropská minimální mzda. </a:t>
            </a:r>
          </a:p>
          <a:p>
            <a:pPr marL="571500" indent="-571500">
              <a:buAutoNum type="romanLcParenBoth"/>
            </a:pPr>
            <a:r>
              <a:rPr lang="en-US" sz="2800" u="sng"/>
              <a:t>systémy sociálního zabezpečení</a:t>
            </a:r>
            <a:r>
              <a:rPr lang="en-US" sz="2800"/>
              <a:t>: důchodová, zdravotní a rodinná politika, podpora v nezaměstnanosti;  </a:t>
            </a:r>
          </a:p>
          <a:p>
            <a:pPr marL="571500" indent="-571500">
              <a:buAutoNum type="romanLcParenBoth"/>
            </a:pPr>
            <a:r>
              <a:rPr lang="en-US" sz="2800" u="sng"/>
              <a:t>práva na účast: </a:t>
            </a:r>
            <a:r>
              <a:rPr lang="en-US" sz="2800"/>
              <a:t>spolurozhodování ve firmách, sociální dialog. </a:t>
            </a:r>
          </a:p>
          <a:p>
            <a:pPr marL="571500" indent="-571500">
              <a:buAutoNum type="romanLcParenBoth"/>
            </a:pPr>
            <a:r>
              <a:rPr lang="en-US" sz="2800" u="sng"/>
              <a:t>silný veřejný sektor </a:t>
            </a:r>
            <a:r>
              <a:rPr lang="en-US" sz="2800"/>
              <a:t>ke stabilizaci úrovně zaměstnanosti;</a:t>
            </a:r>
          </a:p>
          <a:p>
            <a:pPr marL="571500" indent="-571500">
              <a:buAutoNum type="romanLcParenBoth"/>
            </a:pPr>
            <a:r>
              <a:rPr lang="en-US" sz="2800"/>
              <a:t>začlenění doložky o sociálním pokroku do Smlouvy o EU, která dává základním </a:t>
            </a:r>
            <a:r>
              <a:rPr lang="en-US" sz="2800" u="sng"/>
              <a:t>sociálním právům přednost před svobodami trhu.</a:t>
            </a:r>
            <a:endParaRPr lang="en-GB" sz="2800" u="sng"/>
          </a:p>
        </p:txBody>
      </p:sp>
    </p:spTree>
    <p:extLst>
      <p:ext uri="{BB962C8B-B14F-4D97-AF65-F5344CB8AC3E}">
        <p14:creationId xmlns:p14="http://schemas.microsoft.com/office/powerpoint/2010/main" val="1121835257"/>
      </p:ext>
    </p:extLst>
  </p:cSld>
  <p:clrMapOvr>
    <a:masterClrMapping/>
  </p:clrMapOvr>
</p:sld>
</file>

<file path=ppt/slides/slide13171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4D220-A322-47E0-BA84-BBECAD971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Omezení EU při tvorbě sociálních politik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3A3F7-5611-4BAC-B9DC-C4FA419DA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Zásada </a:t>
            </a:r>
            <a:r>
              <a:rPr lang="en-US" b="1" u="sng"/>
              <a:t>subsidiarity </a:t>
            </a:r>
            <a:r>
              <a:rPr lang="en-US"/>
              <a:t>určuje, kdy má EU pravomoc přijímat právní předpisy, a přispívá k tomu, aby se rozhodnutí přijímala co nejblíže občanům (článek 5 Smlouvy o Evropské unii).</a:t>
            </a:r>
            <a:r>
              <a:rPr lang="en-US"/>
              <a:t>  </a:t>
            </a:r>
          </a:p>
          <a:p>
            <a:pPr marL="0" indent="0">
              <a:buNone/>
            </a:pPr>
            <a:r>
              <a:rPr lang="en-US"/>
              <a:t>To znamená, že sociální politika zůstává z velké části v kompetenci jednotlivých členských států a EU může pouze určovat "rámcové podmínky" a vyrovnávací programy (Evropský sociální fond, Evropský regionální fond...).</a:t>
            </a: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688777"/>
      </p:ext>
    </p:extLst>
  </p:cSld>
  <p:clrMapOvr>
    <a:masterClrMapping/>
  </p:clrMapOvr>
</p:sld>
</file>

<file path=ppt/slides/slide14101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39F17-2ED0-40FB-A711-30D8A0731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subsidiarita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B8CDE-093A-4BAD-AA30-E27F96162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83161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Unie tedy může v dané oblasti politiky jednat pouze tehdy, pokud: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opatření je součástí pravomocí svěřených EU Smlouvami (</a:t>
            </a:r>
            <a:r>
              <a:rPr lang="en-US" u="sng"/>
              <a:t>zásada svěření pravomocí)</a:t>
            </a:r>
            <a:r>
              <a:rPr lang="en-US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v kontextu pravomocí sdílených s členskými státy je evropská úroveň nejvhodnější pro dosažení cílů stanovených Smlouvami (</a:t>
            </a:r>
            <a:r>
              <a:rPr lang="en-US" u="sng"/>
              <a:t>zásada subsidiarity)</a:t>
            </a:r>
            <a:r>
              <a:rPr lang="en-US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obsah a forma opatření nepřekračují rámec toho, co je nezbytné k dosažení cílů stanovených Smlouvami (</a:t>
            </a:r>
            <a:r>
              <a:rPr lang="en-US" u="sng"/>
              <a:t>zásada proporcionality)</a:t>
            </a:r>
            <a:r>
              <a:rPr lang="en-US"/>
              <a:t>.</a:t>
            </a: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6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4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Systémy sociálního zabezpečení v </a:t>
            </a:r>
            <a:r>
              <a:rPr lang="en-GB"/>
              <a:t>Evropě (2)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Walter Lorenz</a:t>
            </a:r>
          </a:p>
        </p:txBody>
      </p:sp>
    </p:spTree>
    <p:extLst>
      <p:ext uri="{BB962C8B-B14F-4D97-AF65-F5344CB8AC3E}">
        <p14:creationId xmlns:p14="http://schemas.microsoft.com/office/powerpoint/2010/main" val="924629459"/>
      </p:ext>
    </p:extLst>
  </p:cSld>
  <p:clrMapOvr>
    <a:masterClrMapping/>
  </p:clrMapOvr>
</p:sld>
</file>

<file path=ppt/slides/slide158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6BF5A-93A8-4A39-92F5-0541632DE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Sociální cíle EU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FFF90-0DE5-4449-93C2-77F505F9F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Článek 2 Smlouvy o Evropské unii uvádí, že cílem Unie je podporovat blahobyt jejích národů a vedle "</a:t>
            </a:r>
            <a:r>
              <a:rPr lang="en-US" i="1"/>
              <a:t>vysoce konkurenceschopného sociálně tržního hospodářství" </a:t>
            </a:r>
            <a:r>
              <a:rPr lang="en-US"/>
              <a:t>usiluje o "</a:t>
            </a:r>
            <a:r>
              <a:rPr lang="en-US" i="1"/>
              <a:t>plnou zaměstnanost a sociální pokrok"</a:t>
            </a:r>
            <a:r>
              <a:rPr lang="en-US"/>
              <a:t>. </a:t>
            </a:r>
          </a:p>
          <a:p>
            <a:pPr marL="0" indent="0">
              <a:buNone/>
            </a:pPr>
            <a:r>
              <a:rPr lang="en-US"/>
              <a:t>Dále uvádí: "</a:t>
            </a:r>
            <a:r>
              <a:rPr lang="en-US" i="1"/>
              <a:t>Bojuje proti sociálnímu vyloučení a diskriminaci </a:t>
            </a:r>
            <a:r>
              <a:rPr lang="en-US" i="1"/>
              <a:t>a podporuje sociální spravedlnost a ochranu</a:t>
            </a:r>
            <a:r>
              <a:rPr lang="en-US"/>
              <a:t>, </a:t>
            </a:r>
            <a:r>
              <a:rPr lang="en-US" i="1"/>
              <a:t>rovnost žen a mužů</a:t>
            </a:r>
            <a:r>
              <a:rPr lang="en-US"/>
              <a:t>, </a:t>
            </a:r>
            <a:r>
              <a:rPr lang="en-US" i="1"/>
              <a:t>mezigenerační solidaritu a ochranu práv dítěte.</a:t>
            </a:r>
            <a:r>
              <a:rPr lang="en-US"/>
              <a:t>"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361525"/>
      </p:ext>
    </p:extLst>
  </p:cSld>
  <p:clrMapOvr>
    <a:masterClrMapping/>
  </p:clrMapOvr>
</p:sld>
</file>

<file path=ppt/slides/slide162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EDB45-26AC-45A0-82A0-5B5DE64C1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Iniciativy sociální politiky EU</a:t>
            </a:r>
            <a:endParaRPr lang="en-GB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8B72B12-4E74-4F50-9736-FD2A62425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983162"/>
          </a:xfrm>
        </p:spPr>
        <p:txBody>
          <a:bodyPr/>
          <a:lstStyle/>
          <a:p>
            <a:r>
              <a:rPr lang="en-US" b="1"/>
              <a:t>1994 Bílá kniha Evropská sociální politika</a:t>
            </a:r>
            <a:r>
              <a:rPr lang="en-US"/>
              <a:t>: </a:t>
            </a:r>
            <a:r>
              <a:rPr lang="en-US" i="1"/>
              <a:t>cesta vpřed pro Unii </a:t>
            </a:r>
            <a:r>
              <a:rPr lang="en-US"/>
              <a:t>- společné </a:t>
            </a:r>
            <a:r>
              <a:rPr lang="en-US" u="sng"/>
              <a:t>hodnoty</a:t>
            </a:r>
            <a:r>
              <a:rPr lang="en-US"/>
              <a:t>: demokracie a individuální práva, svobodné kolektivní vyjednávání, tržní hospodářství, rovné příležitosti pro všechny, sociální péče a solidarita.</a:t>
            </a:r>
          </a:p>
          <a:p>
            <a:r>
              <a:rPr lang="en-US" b="1"/>
              <a:t>2000 Evropská rada v Nice </a:t>
            </a:r>
            <a:r>
              <a:rPr lang="en-US"/>
              <a:t>potvrdila zásady </a:t>
            </a:r>
          </a:p>
          <a:p>
            <a:r>
              <a:rPr lang="en-US" b="1"/>
              <a:t>Lisabonská strategie z roku 2000 </a:t>
            </a:r>
            <a:r>
              <a:rPr lang="en-US"/>
              <a:t>- do roku 2010 učinit z EU "nejkonkurenceschopnější a nejdynamičtější znalostní ekonomiku na světě schopnou udržitelného hospodářského růstu s větším počtem lepších pracovních míst a větší sociální soudržností". </a:t>
            </a:r>
          </a:p>
          <a:p>
            <a:pPr marL="3657600" lvl="8" indent="0">
              <a:buNone/>
            </a:pPr>
            <a:r>
              <a:rPr lang="en-US"/>
              <a:t>pokračování</a:t>
            </a:r>
          </a:p>
        </p:txBody>
      </p:sp>
    </p:spTree>
    <p:extLst>
      <p:ext uri="{BB962C8B-B14F-4D97-AF65-F5344CB8AC3E}">
        <p14:creationId xmlns:p14="http://schemas.microsoft.com/office/powerpoint/2010/main" val="1377387751"/>
      </p:ext>
    </p:extLst>
  </p:cSld>
  <p:clrMapOvr>
    <a:masterClrMapping/>
  </p:clrMapOvr>
</p:sld>
</file>

<file path=ppt/slides/slide17212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3D122-12E6-4FB0-A41E-133CC5FA6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E4E8653-070F-423B-AB78-E7A39F05B1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</p:spPr>
        <p:txBody>
          <a:bodyPr/>
          <a:lstStyle/>
          <a:p>
            <a:r>
              <a:rPr lang="en-US" b="1"/>
              <a:t>2001 Sdělení o politice zaměstnanosti a sociální politice: </a:t>
            </a:r>
            <a:r>
              <a:rPr lang="en-US"/>
              <a:t>rámec pro investice do kvality</a:t>
            </a:r>
          </a:p>
          <a:p>
            <a:r>
              <a:rPr lang="en-US" b="1"/>
              <a:t>2005 Evropské hodnoty v globalizovaném světě: </a:t>
            </a:r>
            <a:r>
              <a:rPr lang="en-US"/>
              <a:t>"jednota a rozmanitost při utváření hospodářských a sociálních politik</a:t>
            </a:r>
          </a:p>
          <a:p>
            <a:endParaRPr lang="en-US"/>
          </a:p>
          <a:p>
            <a:r>
              <a:rPr lang="en-US"/>
              <a:t>Přehled politiky regionální integrace:</a:t>
            </a:r>
          </a:p>
          <a:p>
            <a:r>
              <a:rPr lang="en-GB">
                <a:hlinkClick r:id="rId2"/>
              </a:rPr>
              <a:t>https://ec.europa.eu/regional_policy/en/policy/what/history/</a:t>
            </a:r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845536"/>
      </p:ext>
    </p:extLst>
  </p:cSld>
  <p:clrMapOvr>
    <a:masterClrMapping/>
  </p:clrMapOvr>
</p:sld>
</file>

<file path=ppt/slides/slide18111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6CAEC-4D8C-45EE-BC1B-E6D8A7CD4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Nástroje EU se sociálními důsledky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17CE8-DF7B-4CB7-8D5D-5B90256C9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83161"/>
          </a:xfrm>
        </p:spPr>
        <p:txBody>
          <a:bodyPr/>
          <a:lstStyle/>
          <a:p>
            <a:r>
              <a:rPr lang="en-GB" b="1"/>
              <a:t>Evropský sociální fond </a:t>
            </a:r>
            <a:r>
              <a:rPr lang="en-GB"/>
              <a:t>(ESF): </a:t>
            </a:r>
            <a:r>
              <a:rPr lang="en-US"/>
              <a:t>hlavní nástroj na podporu zaměstnanosti, který pomáhá lidem získat lepší práci a zajišťuje spravedlivější pracovní příležitosti pro všechny občany EU. Funguje tak, že investuje do lidského kapitálu Evropy - jejích pracovníků, mladých lidí a všech, kteří hledají práci. Financování z ESF ve výši 10 miliard EUR ročně zlepšuje pracovní vyhlídky milionů Evropanů, zejména těch, kteří obtížně hledají práci.</a:t>
            </a:r>
          </a:p>
          <a:p>
            <a:r>
              <a:rPr lang="en-US"/>
              <a:t>zobrazení: https:</a:t>
            </a:r>
            <a:r>
              <a:rPr lang="en-US">
                <a:hlinkClick r:id="rId2"/>
              </a:rPr>
              <a:t>//ec.europa.eu/esf/videos_include.jsp?mode=1&amp;videoId=2521&amp;vl=en&amp;langId=en</a:t>
            </a:r>
            <a:endParaRPr lang="en-US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335847"/>
      </p:ext>
    </p:extLst>
  </p:cSld>
  <p:clrMapOvr>
    <a:masterClrMapping/>
  </p:clrMapOvr>
</p:sld>
</file>

<file path=ppt/slides/slide195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9011C-B589-4318-978A-7A172F858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5299B-54D7-4985-BED1-C3F224D32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>
                <a:latin typeface="Times New Roman" panose="02020603050405020304" pitchFamily="18" charset="0"/>
              </a:rPr>
              <a:t>Evropský fond pro regionální rozvoj </a:t>
            </a:r>
            <a:r>
              <a:rPr lang="en-US">
                <a:latin typeface="Times New Roman" panose="02020603050405020304" pitchFamily="18" charset="0"/>
              </a:rPr>
              <a:t>(EFRR): </a:t>
            </a:r>
          </a:p>
          <a:p>
            <a:pPr marL="0" indent="0">
              <a:buNone/>
            </a:pPr>
            <a:r>
              <a:rPr lang="en-US">
                <a:latin typeface="Times New Roman" panose="02020603050405020304" pitchFamily="18" charset="0"/>
              </a:rPr>
              <a:t>"tematické zaměření" na klíčové prioritní oblasti:</a:t>
            </a:r>
          </a:p>
          <a:p>
            <a:r>
              <a:rPr lang="en-US">
                <a:effectLst/>
                <a:latin typeface="Times New Roman" panose="02020603050405020304" pitchFamily="18" charset="0"/>
              </a:rPr>
              <a:t>Inovace a výzkum;</a:t>
            </a:r>
          </a:p>
          <a:p>
            <a:r>
              <a:rPr lang="en-US">
                <a:effectLst/>
                <a:latin typeface="Times New Roman" panose="02020603050405020304" pitchFamily="18" charset="0"/>
              </a:rPr>
              <a:t> Digitální agenda;</a:t>
            </a:r>
          </a:p>
          <a:p>
            <a:r>
              <a:rPr lang="en-US">
                <a:effectLst/>
                <a:latin typeface="Times New Roman" panose="02020603050405020304" pitchFamily="18" charset="0"/>
              </a:rPr>
              <a:t> Podpora malých a středních podniků (MSP);</a:t>
            </a:r>
          </a:p>
          <a:p>
            <a:r>
              <a:rPr lang="en-US">
                <a:effectLst/>
                <a:latin typeface="Times New Roman" panose="02020603050405020304" pitchFamily="18" charset="0"/>
              </a:rPr>
              <a:t> Nízkouhlíkové hospodářství.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021193"/>
      </p:ext>
    </p:extLst>
  </p:cSld>
  <p:clrMapOvr>
    <a:masterClrMapping/>
  </p:clrMapOvr>
</p:sld>
</file>

<file path=ppt/slides/slide20262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4D19E-4DF7-410B-A19C-9C0CF3D640E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635000"/>
            <a:ext cx="11811000" cy="5948363"/>
          </a:xfrm>
        </p:spPr>
        <p:txBody>
          <a:bodyPr/>
          <a:lstStyle/>
          <a:p>
            <a:r>
              <a:rPr lang="de-AT" b="1"/>
              <a:t>Fond soudržnosti: byl zřízen v </a:t>
            </a:r>
            <a:r>
              <a:rPr lang="en-US"/>
              <a:t>roce 1994 a poskytuje finanční prostředky na projekty v oblasti životního prostředí a transevropských sítí v členských státech, jejichž hrubý národní důchod na obyvatele je nižší než 90 % průměru EU.</a:t>
            </a:r>
          </a:p>
          <a:p>
            <a:r>
              <a:rPr lang="en-US" b="1"/>
              <a:t>Fond spravedlivého přechodu </a:t>
            </a:r>
            <a:r>
              <a:rPr lang="en-US"/>
              <a:t>je novým nástrojem politiky soudržnosti na období 2021-2027 jako první pilíř mechanismu spravedlivého přechodu v kontextu </a:t>
            </a:r>
            <a:r>
              <a:rPr lang="en-US" u="sng"/>
              <a:t>Evropské zelené dohody, jejímž </a:t>
            </a:r>
            <a:r>
              <a:rPr lang="en-US"/>
              <a:t>cílem je dosáhnout klimatické neutrality EU do roku 2050. </a:t>
            </a:r>
          </a:p>
          <a:p>
            <a:r>
              <a:rPr lang="en-US">
                <a:solidFill>
                  <a:srgbClr val="FF0000"/>
                </a:solidFill>
              </a:rPr>
              <a:t>REACT-EU je legislativní návrh na nápravu sociálních a hospodářských škod způsobených pandemií COVID-19 a na přípravu ekologické, digitální a odolné obnovy. REACT-EU usiluje o mobilizaci dalších 58 miliard EUR pro strukturální fondy v období 2020-2022 a o zvýšení flexibility výdajů v rámci politiky soudržnosti.</a:t>
            </a:r>
            <a:endParaRPr lang="en-GB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29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1818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436" y="0"/>
            <a:ext cx="7659852" cy="6848475"/>
          </a:xfrm>
        </p:spPr>
      </p:pic>
    </p:spTree>
    <p:extLst>
      <p:ext uri="{BB962C8B-B14F-4D97-AF65-F5344CB8AC3E}">
        <p14:creationId xmlns:p14="http://schemas.microsoft.com/office/powerpoint/2010/main" val="19641887"/>
      </p:ext>
    </p:extLst>
  </p:cSld>
  <p:clrMapOvr>
    <a:masterClrMapping/>
  </p:clrMapOvr>
</p:sld>
</file>

<file path=ppt/slides/slide221515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65266" y="645968"/>
            <a:ext cx="10515600" cy="621203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4000" dirty="0"/>
              <a:t> V roce 2007 </a:t>
            </a:r>
            <a:r>
              <a:rPr lang="en-GB" sz="4000" dirty="0"/>
              <a:t>začal fungovat </a:t>
            </a:r>
            <a:r>
              <a:rPr lang="en-GB" sz="4000" b="1" dirty="0"/>
              <a:t>Evropský fond pro přizpůsobení se globalizaci </a:t>
            </a:r>
            <a:r>
              <a:rPr lang="en-GB" sz="4000" dirty="0"/>
              <a:t>(EGF) s rozpočtem přibližně 500 milionů eur ročně. Jeho cílem je pomoci pracovníkům propuštěným v důsledku změn ve světovém obchodě co nejrychleji najít jinou práci.</a:t>
            </a:r>
          </a:p>
          <a:p>
            <a:pPr marL="0" indent="0">
              <a:buNone/>
            </a:pPr>
            <a:r>
              <a:rPr lang="en-GB" sz="4000" dirty="0"/>
              <a:t> V rozpočtu EU na rok 2006 bylo přibližně 9,9 procenta určeno na oblast politiky "Zaměstnanost a sociální věci". Byla to třetí největší oblast politiky po "zemědělství a rozvoji venkova" (45,2 %) a "regionální politice" (23,8 </a:t>
            </a:r>
            <a:r>
              <a:rPr lang="en-GB" sz="4000"/>
              <a:t>%).</a:t>
            </a:r>
            <a:endParaRPr lang="en-GB" sz="4000" dirty="0"/>
          </a:p>
          <a:p>
            <a:pPr marL="0" indent="0">
              <a:buNone/>
            </a:pPr>
            <a:r>
              <a:rPr lang="en-GB" sz="4000" dirty="0"/>
              <a:t>Někteří komentátoři proto dospěli k závěru, že "navzdory všeobecnému přesvědčení je objem finančních prostředků, které ES vynakládá na přerozdělovací sociální politiku, značný" (Falkner 2006). Stejně jako </a:t>
            </a:r>
            <a:r>
              <a:rPr lang="en-GB" sz="4000" dirty="0"/>
              <a:t>většina sociální politiky EU jsou však i výdaje ESF </a:t>
            </a:r>
            <a:r>
              <a:rPr lang="en-GB" sz="4000" u="sng" dirty="0"/>
              <a:t>podřízeny ekonomickým cílům</a:t>
            </a:r>
            <a:r>
              <a:rPr lang="en-GB" sz="4000" dirty="0"/>
              <a:t>: zaměstnanosti, pracovní síle, konkurenceschopnosti, růstu. ESF je tedy také spíše nástrojem ekonomické efektivity než přerozdělování (sociální spravedlnosti). </a:t>
            </a:r>
          </a:p>
          <a:p>
            <a:pPr marL="0" indent="0">
              <a:buNone/>
            </a:pPr>
            <a:r>
              <a:rPr lang="en-GB" sz="4000" dirty="0"/>
              <a:t>(</a:t>
            </a:r>
            <a:r>
              <a:rPr lang="en-GB" sz="3200" dirty="0" err="1"/>
              <a:t>Stanisława </a:t>
            </a:r>
            <a:r>
              <a:rPr lang="en-GB" sz="3200" dirty="0" err="1"/>
              <a:t>Golinowska</a:t>
            </a:r>
            <a:r>
              <a:rPr lang="en-GB" sz="3200" dirty="0"/>
              <a:t>, </a:t>
            </a:r>
            <a:r>
              <a:rPr lang="en-GB" sz="3200" dirty="0" err="1"/>
              <a:t>Maciej </a:t>
            </a:r>
            <a:r>
              <a:rPr lang="en-GB" sz="3200" dirty="0" err="1"/>
              <a:t>Żukowski, </a:t>
            </a:r>
            <a:r>
              <a:rPr lang="en-GB" sz="3200" dirty="0"/>
              <a:t>in Diversity and Commonality in European Social Policies: The Forging of a European Social Model, 2009, s. 303).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4647955"/>
      </p:ext>
    </p:extLst>
  </p:cSld>
  <p:clrMapOvr>
    <a:masterClrMapping/>
  </p:clrMapOvr>
</p:sld>
</file>

<file path=ppt/slides/slide2232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AEBF6-F61E-429D-AEC0-5C95B1349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/>
              <a:t>Evropský vývoj v oblasti sociálního zabezpečení </a:t>
            </a:r>
            <a:br>
              <a:rPr lang="de-AT"/>
            </a:br>
            <a:r>
              <a:rPr lang="de-AT" b="1"/>
              <a:t>před </a:t>
            </a:r>
            <a:r>
              <a:rPr lang="de-AT"/>
              <a:t>druhou světovou válkou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34BD6-44F0-4B36-895D-44600579E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AT"/>
              <a:t>Převážně reakce na krize (válečné konflikty, pandemie, nezaměstnanost, chudoba, třídní rozdělení): nerovnoměrný vývoj, politické kompromisy.</a:t>
            </a:r>
          </a:p>
          <a:p>
            <a:pPr marL="0" indent="0">
              <a:buNone/>
            </a:pPr>
            <a:endParaRPr lang="de-AT"/>
          </a:p>
          <a:p>
            <a:pPr marL="0" indent="0">
              <a:buNone/>
            </a:pPr>
            <a:r>
              <a:rPr lang="en-US"/>
              <a:t>V posthabsburských zemích byly vytvořené sociální instituce zaměřeny na zmírnění potřeb lidí, kteří se nacházeli ve zvláště obtížné situaci. Zákon o sociální péči přijatý v Polsku v roce 1923 vydržel až do roku 1990, což bylo typické pro země střední a východní Evropy (Zalewski 2005). Sociální pomoc byla založena na spolupráci místních úřadů s místními občanskými organizacemi, které byly zodpovědné za osudy nejchudších lidí. V Polsku se jednalo především o církevní organizace (Caritas), dávky převážně v naturáliích: potraviny, ubytování, palivo v zimě ...</a:t>
            </a:r>
          </a:p>
          <a:p>
            <a:pPr marL="0" indent="0">
              <a:buNone/>
            </a:pPr>
            <a:r>
              <a:rPr lang="en-US"/>
              <a:t>závislost na "kontejnerových zařízeních" (azylové domy pro chudé, postižené, duševně nemocné, sirotky).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82292"/>
      </p:ext>
    </p:extLst>
  </p:cSld>
  <p:clrMapOvr>
    <a:masterClrMapping/>
  </p:clrMapOvr>
</p:sld>
</file>

<file path=ppt/slides/slide2399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15" y="615143"/>
            <a:ext cx="11554169" cy="5868785"/>
          </a:xfrm>
        </p:spPr>
      </p:pic>
    </p:spTree>
    <p:extLst>
      <p:ext uri="{BB962C8B-B14F-4D97-AF65-F5344CB8AC3E}">
        <p14:creationId xmlns:p14="http://schemas.microsoft.com/office/powerpoint/2010/main" val="1958812826"/>
      </p:ext>
    </p:extLst>
  </p:cSld>
  <p:clrMapOvr>
    <a:masterClrMapping/>
  </p:clrMapOvr>
</p:sld>
</file>

<file path=ppt/slides/slide2433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"Ekonomizace sociální politiky" v EU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9987"/>
            <a:ext cx="10515600" cy="503237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Ačkoli odpovědnost za sociální politiku v EU zůstává z velké části v kompetenci členských států, plíživá (nebo bezuzdná) privatizace sociálních a zdravotních služeb v členských státech způsobuje, že se tyto oblasti stále více dostávají pod vliv práva EU v oblasti hospodářské soutěže:</a:t>
            </a:r>
          </a:p>
          <a:p>
            <a:pPr marL="0" indent="0">
              <a:buNone/>
            </a:pPr>
            <a:r>
              <a:rPr lang="en-GB" dirty="0"/>
              <a:t>"Problémy vznikají v důsledku marketizace a částečné privatizace sociální politiky. Například povinné penzijní fondy (jako v Polsku) jsou součástí povinných a univerzálních penzijních systémů, a tedy i sociální politiky s celostátní působností. Na druhou stranu jsou spravovány soukromými finančními institucemi působícími na finančním trhu s přísnými pravidly EU o hospodářské soutěži a základních svobodách.</a:t>
            </a:r>
          </a:p>
          <a:p>
            <a:pPr marL="0" indent="0">
              <a:buNone/>
            </a:pPr>
            <a:r>
              <a:rPr lang="en-GB" dirty="0"/>
              <a:t>Konflikt mezi pravomocemi členských států v sociální politice a pravomocemi EU v oblasti hospodářské soutěže a volného pohybu služeb se může týkat i jiných oblastí sociální politiky, například zdravotní péče - zejména v případě hospodářské soutěže mezi poskytovateli zdravotní péče.</a:t>
            </a:r>
          </a:p>
          <a:p>
            <a:pPr marL="0" indent="0">
              <a:buNone/>
            </a:pPr>
            <a:r>
              <a:rPr lang="en-GB" dirty="0"/>
              <a:t>Prohlubování hospodářské integrace má tedy důsledky pro sociální politiku. Tento vliv EU na sociální politiku členských států lze označit jako "europeizaci" (ve smyslu EU) sociální politiky "zadními vrátky" - prostřednictvím pokroku v hospodářské integraci, aniž by došlo k jasnému posílení pravomocí EU v sociální politice." </a:t>
            </a:r>
          </a:p>
          <a:p>
            <a:pPr marL="0" indent="0">
              <a:buNone/>
            </a:pPr>
            <a:r>
              <a:rPr lang="en-GB" dirty="0"/>
              <a:t>(</a:t>
            </a:r>
            <a:r>
              <a:rPr lang="en-GB" dirty="0" err="1"/>
              <a:t>Stanisława </a:t>
            </a:r>
            <a:r>
              <a:rPr lang="en-GB" dirty="0" err="1"/>
              <a:t>Golinowska</a:t>
            </a:r>
            <a:r>
              <a:rPr lang="en-GB" dirty="0"/>
              <a:t>, </a:t>
            </a:r>
            <a:r>
              <a:rPr lang="en-GB" dirty="0" err="1"/>
              <a:t>Maciej </a:t>
            </a:r>
            <a:r>
              <a:rPr lang="en-GB" dirty="0" err="1"/>
              <a:t>Żukowski</a:t>
            </a:r>
            <a:r>
              <a:rPr lang="en-GB" dirty="0"/>
              <a:t>, 2009, s. 315)</a:t>
            </a:r>
          </a:p>
        </p:txBody>
      </p:sp>
    </p:spTree>
    <p:extLst>
      <p:ext uri="{BB962C8B-B14F-4D97-AF65-F5344CB8AC3E}">
        <p14:creationId xmlns:p14="http://schemas.microsoft.com/office/powerpoint/2010/main" val="1801623004"/>
      </p:ext>
    </p:extLst>
  </p:cSld>
  <p:clrMapOvr>
    <a:masterClrMapping/>
  </p:clrMapOvr>
</p:sld>
</file>

<file path=ppt/slides/slide25272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B40DD-C619-470F-872A-5A46B91BF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Lisabonská strategie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19E01-F4F5-4661-A1D8-DAB729589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O koordinaci sociálních politik rozhodly členské státy na zasedání Evropské rady v březnu 2000, kdy byla zahájena Lisabonská strategie. </a:t>
            </a:r>
            <a:r>
              <a:rPr lang="en-US" baseline="30000"/>
              <a:t> </a:t>
            </a:r>
            <a:r>
              <a:rPr lang="en-US"/>
              <a:t>Jedním z jejích cílů bylo modernizovat evropský sociální model, investovat do lidí a bojovat proti sociálnímu vyloučení pomocí otevřené metody koordinace (OMK). Zdá se, že ve svých počátcích byla Lisabonská strategie pokusem "postavit sociální priority na podobnou úroveň jako hospodářské politiky" (Goetschy</a:t>
            </a:r>
            <a:r>
              <a:rPr lang="en-US">
                <a:hlinkClick r:id="rId2" tooltip="View reference"/>
              </a:rPr>
              <a:t>2014</a:t>
            </a:r>
            <a:r>
              <a:rPr lang="en-US"/>
              <a:t> ), i když ve Smlouvách převládalo hospodářské řízení.</a:t>
            </a:r>
          </a:p>
          <a:p>
            <a:pPr marL="0" indent="0">
              <a:buNone/>
            </a:pPr>
            <a:r>
              <a:rPr lang="en-US"/>
              <a:t>Lisabonská smlouva podepsána v roce 2008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720993"/>
      </p:ext>
    </p:extLst>
  </p:cSld>
  <p:clrMapOvr>
    <a:masterClrMapping/>
  </p:clrMapOvr>
</p:sld>
</file>

<file path=ppt/slides/slide26191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18C62-8B09-4645-A272-E51A936F8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Upřednostnění hospodářské politiky před sociální -</a:t>
            </a:r>
            <a:br>
              <a:rPr lang="de-AT"/>
            </a:br>
            <a:r>
              <a:rPr lang="de-AT"/>
              <a:t>Lisabonská smlouva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57C0-7536-4920-8448-B0E0C5267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1252200" cy="4983161"/>
          </a:xfrm>
        </p:spPr>
        <p:txBody>
          <a:bodyPr/>
          <a:lstStyle/>
          <a:p>
            <a:pPr marL="0" indent="0">
              <a:buNone/>
            </a:pPr>
            <a:r>
              <a:rPr lang="en-US" sz="3600"/>
              <a:t>'</a:t>
            </a:r>
            <a:r>
              <a:rPr lang="en-US" sz="3600" i="1"/>
              <a:t>1. Členské státy </a:t>
            </a:r>
            <a:r>
              <a:rPr lang="en-US" sz="3600" i="1" u="sng">
                <a:solidFill>
                  <a:srgbClr val="FF0000"/>
                </a:solidFill>
              </a:rPr>
              <a:t>koordinují své hospodářské </a:t>
            </a:r>
            <a:r>
              <a:rPr lang="en-US" sz="3600" i="1"/>
              <a:t>politiky v rámci Unie (...). 2. Unie přijme opatření k zajištění koordinace politik zaměstnanosti členských států (...). 3. Unie může přijímat </a:t>
            </a:r>
            <a:r>
              <a:rPr lang="en-US" sz="3600" i="1" u="sng">
                <a:solidFill>
                  <a:srgbClr val="FF0000"/>
                </a:solidFill>
              </a:rPr>
              <a:t>iniciativy k zajištění koordinace </a:t>
            </a:r>
            <a:r>
              <a:rPr lang="en-US" sz="3600" i="1"/>
              <a:t>sociálních politik členských států"</a:t>
            </a:r>
            <a:r>
              <a:rPr lang="en-US" sz="3600"/>
              <a:t>. </a:t>
            </a:r>
            <a:r>
              <a:rPr lang="en-US" sz="3600"/>
              <a:t>Způsob formulace těchto tří odstavců ukazuje na </a:t>
            </a:r>
            <a:r>
              <a:rPr lang="en-US" sz="3600" b="1"/>
              <a:t>hierarchii, </a:t>
            </a:r>
            <a:r>
              <a:rPr lang="en-US" sz="3600"/>
              <a:t>která dává přednost hospodářským politikám před politikami zaměstnanosti a zejména před sociálními politikami. </a:t>
            </a:r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2950906797"/>
      </p:ext>
    </p:extLst>
  </p:cSld>
  <p:clrMapOvr>
    <a:masterClrMapping/>
  </p:clrMapOvr>
</p:sld>
</file>

<file path=ppt/slides/slide27121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4A55F-9FAA-4BD2-BEC4-FE4C8B90B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79438"/>
            <a:ext cx="10972800" cy="1143000"/>
          </a:xfrm>
        </p:spPr>
        <p:txBody>
          <a:bodyPr/>
          <a:lstStyle/>
          <a:p>
            <a:r>
              <a:rPr lang="de-AT"/>
              <a:t>Reakce EU na krizi státního dluhu 2008</a:t>
            </a:r>
            <a:br>
              <a:rPr lang="de-AT"/>
            </a:br>
            <a:r>
              <a:rPr lang="de-AT"/>
              <a:t>"Postup při nadměrném schodku</a:t>
            </a:r>
            <a:r>
              <a:rPr lang="de-AT" sz="3200"/>
              <a:t>"</a:t>
            </a:r>
            <a:br>
              <a:rPr lang="de-AT" sz="3200"/>
            </a:br>
            <a:r>
              <a:rPr lang="de-AT" sz="3200"/>
              <a:t> (všechny země kromě Estonska, Lucemburska a Švédska.)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17962-7685-4C56-B7C1-6E7B222A5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32037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 V Řecku a na Kypru byla postižena všechna odvětví sociální péče. Hospodářská krize a úsporná politika měly katastrofální dopad na příjmy lidí a na chudobu. </a:t>
            </a:r>
          </a:p>
          <a:p>
            <a:pPr marL="0" indent="0">
              <a:buNone/>
            </a:pPr>
            <a:r>
              <a:rPr lang="en-US"/>
              <a:t>Systém sociální ochrany byl zrušen a jedinou existující záchrannou sítí se stává rodina. </a:t>
            </a:r>
          </a:p>
          <a:p>
            <a:pPr marL="0" indent="0">
              <a:buNone/>
            </a:pPr>
            <a:r>
              <a:rPr lang="en-US"/>
              <a:t>V Portugalsku došlo k omezení poskytování veřejných služeb, zejména v oblasti zdravotní péče a vzdělávání. Byly zavedeny strukturální reformy týkající se flexibility trhu práce.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295995"/>
      </p:ext>
    </p:extLst>
  </p:cSld>
  <p:clrMapOvr>
    <a:masterClrMapping/>
  </p:clrMapOvr>
</p:sld>
</file>

<file path=ppt/slides/slide28282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D981E-EDA3-4E8C-8646-79EAB197C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Sociální politika EU a finanční krize v roce 2008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4DBBF-1434-436D-8679-2D47F0447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757" y="1600201"/>
            <a:ext cx="11589250" cy="49831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"Krize ukázala posílení již existujícího napětí mezi ekonomickou integrací a sociálním rozměrem. Na jedné straně EU usiluje o větší konvergenci v otázkách sociálního zabezpečení a sociální politiky a podporuje zejména nové členské státy, na druhé straně má k dispozici jen několik málo nástrojů spíše slabé povahy. Členské státy musí jednat pod tlakem krize, zejména ty, které podléhají makroekonomickému ozdravnému programu (ECB, EK a MMF) a/nebo postupu při nadměrném schodku. V důsledku toho se rozdíly uvnitř EU a mezi členskými státy nesmírně zvětšují".</a:t>
            </a:r>
          </a:p>
          <a:p>
            <a:pPr marL="0" indent="0">
              <a:buNone/>
            </a:pPr>
            <a:r>
              <a:rPr lang="en-US" sz="1900"/>
              <a:t>Kerschen, N., &amp; Sweeney, M. (2016). Chances and Limits of the European Social Integration BT - Challenges to European Welfare Systems (K. Schubert, P. de Villota, &amp; J. Kuhlmann, eds.). https://doi.org/10.1007/978-3-319-07680-5_36.</a:t>
            </a:r>
            <a:endParaRPr lang="en-GB" sz="1900"/>
          </a:p>
        </p:txBody>
      </p:sp>
    </p:spTree>
    <p:extLst>
      <p:ext uri="{BB962C8B-B14F-4D97-AF65-F5344CB8AC3E}">
        <p14:creationId xmlns:p14="http://schemas.microsoft.com/office/powerpoint/2010/main" val="1375483873"/>
      </p:ext>
    </p:extLst>
  </p:cSld>
  <p:clrMapOvr>
    <a:masterClrMapping/>
  </p:clrMapOvr>
</p:sld>
</file>

<file path=ppt/slides/slide292222.xml><?xml version="1.0" encoding="utf-8"?>
<p:sld xmlns:a16="http://schemas.microsoft.com/office/drawing/2014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C90C63-D4C7-4C6E-A7F0-943EDD113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GB" altLang="en-US" sz="4000"/>
              <a:t>Politiky EU odpovídají </a:t>
            </a:r>
            <a:br>
              <a:rPr lang="en-GB" altLang="en-US" sz="4000"/>
            </a:br>
            <a:r>
              <a:rPr lang="en-GB" altLang="en-US" sz="4000"/>
              <a:t>2</a:t>
            </a:r>
            <a:r>
              <a:rPr lang="en-GB" altLang="en-US" sz="4000" baseline="30000"/>
              <a:t>nd</a:t>
            </a:r>
            <a:r>
              <a:rPr lang="en-GB" altLang="en-US" sz="4000" dirty="0"/>
              <a:t> "</a:t>
            </a:r>
            <a:r>
              <a:rPr lang="en-GB" altLang="en-US" sz="4000" dirty="0" err="1"/>
              <a:t>rozpojování" </a:t>
            </a:r>
            <a:r>
              <a:rPr lang="en-GB" altLang="en-US" sz="4000" dirty="0"/>
              <a:t>sociálních vztahů od 80. let 20. století.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89B1BF-43D3-4DA8-9E14-0269A3D84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GB" dirty="0">
                <a:ea typeface="+mn-ea"/>
                <a:cs typeface="+mn-cs"/>
              </a:rPr>
              <a:t>Monopolní postavení národního státu při určování podmínek sociální integrace je zpochybňováno na nadnárodní i nižší úrovni.</a:t>
            </a:r>
          </a:p>
          <a:p>
            <a:pPr>
              <a:defRPr/>
            </a:pPr>
            <a:r>
              <a:rPr lang="en-GB" dirty="0">
                <a:ea typeface="+mn-ea"/>
                <a:cs typeface="+mn-cs"/>
              </a:rPr>
              <a:t>Demografické změny spojené s ekonomickými tlaky zvyšují mobilitu.</a:t>
            </a:r>
          </a:p>
          <a:p>
            <a:pPr>
              <a:defRPr/>
            </a:pPr>
            <a:r>
              <a:rPr lang="en-GB" dirty="0">
                <a:ea typeface="+mn-ea"/>
                <a:cs typeface="+mn-cs"/>
              </a:rPr>
              <a:t>Sociální vztahy se stávají dočasnými (nárůst domácností jednotlivců).</a:t>
            </a:r>
          </a:p>
          <a:p>
            <a:pPr>
              <a:defRPr/>
            </a:pPr>
            <a:r>
              <a:rPr lang="en-GB" dirty="0">
                <a:ea typeface="+mn-ea"/>
                <a:cs typeface="+mn-cs"/>
              </a:rPr>
              <a:t>Privatizace sociální odpovědnosti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9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3296CD-A63C-4D4F-AAD6-347B6E792551}"/>
              </a:ext>
            </a:extLst>
          </p:cNvPr>
          <p:cNvSpPr txBox="1"/>
          <p:nvPr/>
        </p:nvSpPr>
        <p:spPr>
          <a:xfrm>
            <a:off x="289301" y="2779889"/>
            <a:ext cx="6222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noProof="1">
                <a:solidFill>
                  <a:srgbClr val="0F2B46"/>
                </a:solidFill>
                <a:latin typeface="Helvetica" pitchFamily="2" charset="0"/>
              </a:rPr>
              <a:t>Subscribe to DeepL Pro to edit this document.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DA699B-AA79-2E42-83E3-ACBDD53F87D8}"/>
              </a:ext>
            </a:extLst>
          </p:cNvPr>
          <p:cNvSpPr txBox="1"/>
          <p:nvPr/>
        </p:nvSpPr>
        <p:spPr>
          <a:xfrm>
            <a:off x="289301" y="3241554"/>
            <a:ext cx="4887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noProof="1">
                <a:solidFill>
                  <a:srgbClr val="0F2B46"/>
                </a:solidFill>
                <a:latin typeface="Helvetica" pitchFamily="2" charset="0"/>
              </a:rPr>
              <a:t>Visit </a:t>
            </a:r>
            <a:r>
              <a:rPr lang="de-DE" noProof="1">
                <a:solidFill>
                  <a:srgbClr val="006494"/>
                </a:solidFill>
                <a:latin typeface="Helvetica" pitchFamily="2" charset="0"/>
                <a:hlinkClick r:id="R52147fa6103d421a"/>
              </a:rPr>
              <a:t>www.DeepL.com/pro</a:t>
            </a:r>
            <a:r>
              <a:rPr lang="de-DE" noProof="1">
                <a:solidFill>
                  <a:srgbClr val="0F2B46"/>
                </a:solidFill>
                <a:latin typeface="Helvetica" pitchFamily="2" charset="0"/>
              </a:rPr>
              <a:t>for more information.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465485-E747-EF46-84F2-5C5CB0F90C9B}"/>
              </a:ext>
            </a:extLst>
          </p:cNvPr>
          <p:cNvPicPr>
            <a:picLocks noChangeAspect="1"/>
          </p:cNvPicPr>
          <p:nvPr/>
        </p:nvPicPr>
        <p:blipFill>
          <a:blip r:embed="Re90165bd2c094700"/>
          <a:stretch>
            <a:fillRect/>
          </a:stretch>
        </p:blipFill>
        <p:spPr>
          <a:xfrm>
            <a:off x="400512" y="1215557"/>
            <a:ext cx="26162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364504"/>
      </p:ext>
    </p:extLst>
  </p:cSld>
  <p:clrMapOvr>
    <a:masterClrMapping/>
  </p:clrMapOvr>
</p:sld>
</file>

<file path=ppt/slides/slide31616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Historie sovětských sociálních opatření 1917-1992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Utopická éra (po revoluci 1017): Lenin slibuje rozsáhlá opatření sociálního zabezpečení (zachování příjmů) - nelze dodržet kvůli ekonomickým potížím.</a:t>
            </a:r>
          </a:p>
          <a:p>
            <a:pPr marL="0" indent="0">
              <a:buNone/>
            </a:pPr>
            <a:r>
              <a:rPr lang="en-GB" dirty="0"/>
              <a:t>Realismus: 20. léta 20. století - omezená ochrana kvalifikovaných pracovníků, investice do zdravotnictví a vzdělávání, soustředění na městské oblasti (solidarita pracovníků)</a:t>
            </a:r>
          </a:p>
          <a:p>
            <a:pPr marL="0" indent="0">
              <a:buNone/>
            </a:pPr>
            <a:r>
              <a:rPr lang="en-GB" dirty="0"/>
              <a:t>Důraz na průmysl (1928): Stalin zrušil podporu v nezaměstnanosti, práce se stala občanskou povinností, lékaři byli přiděleni hlavně do nemocnic (kontrola "skutečných nemocí"); investice do vzdělání (budoucí pracovní síly), bydlení, invalidita, důchody byly zanedbány.</a:t>
            </a:r>
          </a:p>
          <a:p>
            <a:pPr marL="0" indent="0">
              <a:buNone/>
            </a:pPr>
            <a:r>
              <a:rPr lang="en-GB" dirty="0"/>
              <a:t>50. léta Chruščov potvrzuje původní závazky sociální politiky: rovnost, veřejné bydlení, přístup dělníků k vyššímu vzdělání, zdvojnásobení starobních důchodů.</a:t>
            </a:r>
          </a:p>
          <a:p>
            <a:pPr marL="0" indent="0">
              <a:buNone/>
            </a:pPr>
            <a:r>
              <a:rPr lang="en-GB" dirty="0"/>
              <a:t>Neustálá hrozba: pouze hospodářský růst může zaručit realizaci plánů - stát je nucen stát se prakticky kapitalistickým podnikatelem (pracující nedostávají plný užitek z přebytku, který vyprodukují).</a:t>
            </a:r>
          </a:p>
          <a:p>
            <a:pPr marL="0" indent="0">
              <a:buNone/>
            </a:pPr>
            <a:r>
              <a:rPr lang="en-GB" dirty="0"/>
              <a:t>Sociální politika slouží především k podpoře ekonomiky, nikoliv potřeb obyvatelstva.  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804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313.xml><?xml version="1.0" encoding="utf-8"?>
<p:sld xmlns:a16="http://schemas.microsoft.com/office/drawing/2014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999F5-B5E7-4F5F-942F-D9BDA17EE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Obnovená podpora veřejného blahobytu po druhé světové válce v západní Evropě </a:t>
            </a:r>
            <a:r>
              <a:rPr lang="mr-IN" dirty="0"/>
              <a:t>- </a:t>
            </a:r>
            <a:r>
              <a:rPr lang="en-GB" dirty="0"/>
              <a:t>motivy: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DDCBF-483B-4FB3-B5DF-05674F09E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45569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/>
              <a:t>Odměna pro vracející se vojáky ("země vhodná pro hrdiny", Británie) - </a:t>
            </a:r>
            <a:r>
              <a:rPr lang="en-GB" b="1" dirty="0"/>
              <a:t>válečný bonus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b="1" dirty="0"/>
              <a:t>Antifašismus, antinacismus bonus</a:t>
            </a:r>
            <a:r>
              <a:rPr lang="en-GB" dirty="0"/>
              <a:t>: podpora </a:t>
            </a:r>
            <a:r>
              <a:rPr lang="en-GB" u="sng" dirty="0"/>
              <a:t>dobrovolného </a:t>
            </a:r>
            <a:r>
              <a:rPr lang="en-GB" dirty="0"/>
              <a:t>závazku k národu, decentralizovaná organizace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/>
              <a:t>Antikomunismus (</a:t>
            </a:r>
            <a:r>
              <a:rPr lang="en-GB" b="1" dirty="0"/>
              <a:t>bonus za studenou válku)</a:t>
            </a:r>
            <a:r>
              <a:rPr lang="en-GB" dirty="0"/>
              <a:t>: Západ se musí o občany starat lépe než Východ; německý model: </a:t>
            </a:r>
            <a:r>
              <a:rPr lang="en-GB" i="1" dirty="0"/>
              <a:t>Sociální tržní hospodářství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dirty="0"/>
              <a:t>Tendence k "dekomodifikaci": každý by měl mít možnost využívat podporu bez ohledu na osobní finanční zdroje - </a:t>
            </a:r>
            <a:r>
              <a:rPr lang="en-GB" b="1" dirty="0"/>
              <a:t>bonus za rovnost sociálních tříd.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6.xml><?xml version="1.0" encoding="utf-8"?>
<p:sld xmlns:a16="http://schemas.microsoft.com/office/drawing/2014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E9DB0-C861-4AF1-A87A-E3C0690FB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Princip "dekomodifikace"</a:t>
            </a:r>
            <a:br>
              <a:rPr lang="en-GB" dirty="0"/>
            </a:br>
            <a:r>
              <a:rPr lang="en-GB" dirty="0"/>
              <a:t>(</a:t>
            </a:r>
            <a:r>
              <a:rPr lang="en-GB" dirty="0" err="1"/>
              <a:t>Esping-Andersen</a:t>
            </a:r>
            <a:r>
              <a:rPr lang="en-GB" dirty="0"/>
              <a:t>)</a:t>
            </a:r>
          </a:p>
        </p:txBody>
      </p:sp>
      <p:sp>
        <p:nvSpPr>
          <p:cNvPr id="87042" name="Content Placeholder 2">
            <a:extLst>
              <a:ext uri="{FF2B5EF4-FFF2-40B4-BE49-F238E27FC236}">
                <a16:creationId xmlns:a16="http://schemas.microsoft.com/office/drawing/2014/main" id="{31A10910-DC1D-4BD7-B43C-40EB709B4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350" y="2057399"/>
            <a:ext cx="101473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i="1" dirty="0"/>
              <a:t>"K dekomodifikaci dochází tehdy, když je služba poskytována </a:t>
            </a:r>
            <a:r>
              <a:rPr lang="en-US" altLang="en-US" i="1" u="sng" dirty="0"/>
              <a:t>právem a </a:t>
            </a:r>
            <a:r>
              <a:rPr lang="en-US" altLang="en-US" i="1" dirty="0"/>
              <a:t>když si člověk může zajistit živobytí </a:t>
            </a:r>
            <a:r>
              <a:rPr lang="en-US" altLang="en-US" i="1" u="sng" dirty="0"/>
              <a:t>bez závislosti na trhu.</a:t>
            </a:r>
            <a:r>
              <a:rPr lang="en-US" altLang="en-US" i="1" dirty="0"/>
              <a:t> Dekomodifikace posiluje pracovníka a oslabuje absolutní autoritu zaměstnavatele."</a:t>
            </a:r>
          </a:p>
          <a:p>
            <a:pPr marL="0" indent="0">
              <a:buNone/>
            </a:pPr>
            <a:endParaRPr lang="en-US" altLang="en-US" i="1" dirty="0"/>
          </a:p>
          <a:p>
            <a:pPr marL="0" indent="0">
              <a:buNone/>
            </a:pPr>
            <a:r>
              <a:rPr lang="en-US" altLang="en-US" dirty="0">
                <a:solidFill>
                  <a:schemeClr val="accent1"/>
                </a:solidFill>
              </a:rPr>
              <a:t>- Které sociální služby jsou dnes dekomodifikovány a do jaké míry?</a:t>
            </a:r>
          </a:p>
          <a:p>
            <a:pPr marL="0" indent="0">
              <a:buNone/>
            </a:pP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build="p"/>
    </p:bldLst>
  </p:timing>
</p:sld>
</file>

<file path=ppt/slides/slide6292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Základní, </a:t>
            </a:r>
            <a:r>
              <a:rPr lang="de-DE" dirty="0" err="1"/>
              <a:t>protichůdné </a:t>
            </a:r>
            <a:r>
              <a:rPr lang="de-DE" dirty="0" err="1"/>
              <a:t>pojetí </a:t>
            </a:r>
            <a:r>
              <a:rPr lang="de-DE" dirty="0" err="1"/>
              <a:t>blahobytu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385787"/>
          <a:ext cx="10515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597">
                  <a:extLst>
                    <a:ext uri="{9D8B030D-6E8A-4147-A177-3AD203B41FA5}">
                      <a16:colId xmlns:a16="http://schemas.microsoft.com/office/drawing/2014/main" val="362004190"/>
                    </a:ext>
                  </a:extLst>
                </a:gridCol>
                <a:gridCol w="3750198">
                  <a:extLst>
                    <a:ext uri="{9D8B030D-6E8A-4147-A177-3AD203B41FA5}">
                      <a16:colId xmlns:a16="http://schemas.microsoft.com/office/drawing/2014/main" val="888544713"/>
                    </a:ext>
                  </a:extLst>
                </a:gridCol>
                <a:gridCol w="4767805">
                  <a:extLst>
                    <a:ext uri="{9D8B030D-6E8A-4147-A177-3AD203B41FA5}">
                      <a16:colId xmlns:a16="http://schemas.microsoft.com/office/drawing/2014/main" val="4015127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err="1"/>
                        <a:t>Socialistické </a:t>
                      </a:r>
                      <a:r>
                        <a:rPr lang="de-DE" sz="2400" dirty="0" err="1"/>
                        <a:t>sociální zabezpečení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err="1"/>
                        <a:t>Ztržní </a:t>
                      </a:r>
                      <a:r>
                        <a:rPr lang="de-DE" sz="2400" dirty="0" err="1"/>
                        <a:t>sociální péče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0763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/>
                        <a:t>Základní </a:t>
                      </a:r>
                      <a:r>
                        <a:rPr lang="de-DE" sz="2400" dirty="0" err="1"/>
                        <a:t>zásady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err="1"/>
                        <a:t>Rovnost</a:t>
                      </a:r>
                      <a:r>
                        <a:rPr lang="de-DE" sz="2400" dirty="0"/>
                        <a:t>: </a:t>
                      </a:r>
                      <a:r>
                        <a:rPr lang="de-DE" sz="2400" dirty="0"/>
                        <a:t>"</a:t>
                      </a:r>
                      <a:r>
                        <a:rPr lang="de-DE" sz="2400" dirty="0" err="1"/>
                        <a:t>každému </a:t>
                      </a:r>
                      <a:r>
                        <a:rPr lang="de-DE" sz="2400" dirty="0" err="1"/>
                        <a:t>podle </a:t>
                      </a:r>
                      <a:r>
                        <a:rPr lang="de-DE" sz="2400" dirty="0" err="1"/>
                        <a:t>jeho </a:t>
                      </a:r>
                      <a:r>
                        <a:rPr lang="de-DE" sz="2400" dirty="0" err="1"/>
                        <a:t>potřeb</a:t>
                      </a:r>
                      <a:r>
                        <a:rPr lang="de-DE" sz="2400" dirty="0"/>
                        <a:t>"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Svoboda: "</a:t>
                      </a:r>
                      <a:r>
                        <a:rPr lang="de-DE" sz="2400" dirty="0" err="1"/>
                        <a:t>každému </a:t>
                      </a:r>
                      <a:r>
                        <a:rPr lang="de-DE" sz="2400" dirty="0" err="1"/>
                        <a:t>podle </a:t>
                      </a:r>
                      <a:r>
                        <a:rPr lang="de-DE" sz="2400" dirty="0" err="1"/>
                        <a:t>jeho </a:t>
                      </a:r>
                      <a:r>
                        <a:rPr lang="de-DE" sz="2400" dirty="0" err="1"/>
                        <a:t>schopností </a:t>
                      </a:r>
                      <a:r>
                        <a:rPr lang="de-DE" sz="2400" dirty="0"/>
                        <a:t>/ </a:t>
                      </a:r>
                      <a:r>
                        <a:rPr lang="de-DE" sz="2400" dirty="0" err="1"/>
                        <a:t>úsilí</a:t>
                      </a:r>
                      <a:r>
                        <a:rPr lang="de-DE" sz="2400" dirty="0"/>
                        <a:t>".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189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/>
                        <a:t>Antropologie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err="1"/>
                        <a:t>Lidé </a:t>
                      </a:r>
                      <a:r>
                        <a:rPr lang="de-DE" sz="2400" dirty="0" err="1"/>
                        <a:t>jsou </a:t>
                      </a:r>
                      <a:r>
                        <a:rPr lang="de-DE" sz="2400" dirty="0" err="1"/>
                        <a:t>neoddělitelní </a:t>
                      </a:r>
                      <a:r>
                        <a:rPr lang="de-DE" sz="2400" dirty="0" err="1"/>
                        <a:t>od </a:t>
                      </a:r>
                      <a:r>
                        <a:rPr lang="de-DE" sz="2400" dirty="0" err="1"/>
                        <a:t>společenství </a:t>
                      </a:r>
                      <a:r>
                        <a:rPr lang="de-DE" sz="2400" dirty="0" err="1"/>
                        <a:t>(</a:t>
                      </a:r>
                      <a:r>
                        <a:rPr lang="de-DE" sz="2400" dirty="0" err="1"/>
                        <a:t>kolektiv </a:t>
                      </a:r>
                      <a:r>
                        <a:rPr lang="de-DE" sz="2400" dirty="0" err="1"/>
                        <a:t>vytváří </a:t>
                      </a:r>
                      <a:r>
                        <a:rPr lang="de-DE" sz="2400" dirty="0" err="1"/>
                        <a:t>jednotlivce</a:t>
                      </a:r>
                      <a:r>
                        <a:rPr lang="de-DE" sz="2400" dirty="0"/>
                        <a:t>).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err="1"/>
                        <a:t>Lidé </a:t>
                      </a:r>
                      <a:r>
                        <a:rPr lang="de-DE" sz="2400" dirty="0" err="1"/>
                        <a:t>jsou </a:t>
                      </a:r>
                      <a:r>
                        <a:rPr lang="de-DE" sz="2400" dirty="0" err="1"/>
                        <a:t>svobodní </a:t>
                      </a:r>
                      <a:r>
                        <a:rPr lang="de-DE" sz="2400" dirty="0" err="1"/>
                        <a:t>činitelé, </a:t>
                      </a:r>
                      <a:r>
                        <a:rPr lang="de-DE" sz="2400" dirty="0" err="1"/>
                        <a:t>kteří </a:t>
                      </a:r>
                      <a:r>
                        <a:rPr lang="de-DE" sz="2400" dirty="0" err="1"/>
                        <a:t>se rozhodují </a:t>
                      </a:r>
                      <a:r>
                        <a:rPr lang="de-DE" sz="2400" dirty="0"/>
                        <a:t>racionálně </a:t>
                      </a:r>
                      <a:r>
                        <a:rPr lang="de-DE" sz="2400" dirty="0"/>
                        <a:t>ve </a:t>
                      </a:r>
                      <a:r>
                        <a:rPr lang="de-DE" sz="2400" dirty="0" err="1"/>
                        <a:t>vlastním </a:t>
                      </a:r>
                      <a:r>
                        <a:rPr lang="de-DE" sz="2400" dirty="0" err="1"/>
                        <a:t>zájmu, </a:t>
                      </a:r>
                      <a:r>
                        <a:rPr lang="de-DE" sz="2400" baseline="0" dirty="0" err="1"/>
                        <a:t>jednotlivci </a:t>
                      </a:r>
                      <a:r>
                        <a:rPr lang="de-DE" sz="2400" baseline="0" dirty="0" err="1"/>
                        <a:t>si vybírají </a:t>
                      </a:r>
                      <a:r>
                        <a:rPr lang="de-DE" sz="2400" baseline="0" dirty="0" err="1"/>
                        <a:t>skupiny</a:t>
                      </a:r>
                      <a:r>
                        <a:rPr lang="de-DE" sz="2400" dirty="0"/>
                        <a:t>.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64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err="1"/>
                        <a:t>Poskytovatel </a:t>
                      </a:r>
                      <a:r>
                        <a:rPr lang="de-DE" sz="2400" dirty="0" err="1"/>
                        <a:t>hlavní </a:t>
                      </a:r>
                      <a:r>
                        <a:rPr lang="de-DE" sz="2400" dirty="0" err="1"/>
                        <a:t>podpory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"</a:t>
                      </a:r>
                      <a:r>
                        <a:rPr lang="de-DE" sz="2400" dirty="0" err="1"/>
                        <a:t>kolektiv</a:t>
                      </a:r>
                      <a:r>
                        <a:rPr lang="de-DE" sz="2400" dirty="0"/>
                        <a:t>" (</a:t>
                      </a:r>
                      <a:r>
                        <a:rPr lang="de-DE" sz="2400" dirty="0" err="1"/>
                        <a:t>stát</a:t>
                      </a:r>
                      <a:r>
                        <a:rPr lang="de-DE" sz="2400" dirty="0"/>
                        <a:t>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Jednotlivec (</a:t>
                      </a:r>
                      <a:r>
                        <a:rPr lang="de-DE" sz="2400" dirty="0" err="1"/>
                        <a:t>jako </a:t>
                      </a:r>
                      <a:r>
                        <a:rPr lang="de-DE" sz="2400" dirty="0" err="1"/>
                        <a:t>podnikatel</a:t>
                      </a:r>
                      <a:r>
                        <a:rPr lang="de-DE" sz="2400" dirty="0"/>
                        <a:t>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276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err="1"/>
                        <a:t>Proces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Sociální </a:t>
                      </a:r>
                      <a:r>
                        <a:rPr lang="de-DE" sz="2400" dirty="0" err="1"/>
                        <a:t>plánování </a:t>
                      </a:r>
                      <a:r>
                        <a:rPr lang="de-DE" sz="2400" dirty="0"/>
                        <a:t>(</a:t>
                      </a:r>
                      <a:r>
                        <a:rPr lang="de-DE" sz="2400" dirty="0" err="1"/>
                        <a:t>kolektivní </a:t>
                      </a:r>
                      <a:r>
                        <a:rPr lang="de-DE" sz="2400" dirty="0" err="1"/>
                        <a:t>cíle</a:t>
                      </a:r>
                      <a:r>
                        <a:rPr lang="de-DE" sz="2400" dirty="0"/>
                        <a:t>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Trh </a:t>
                      </a:r>
                      <a:r>
                        <a:rPr lang="de-DE" sz="2400" dirty="0" err="1"/>
                        <a:t>jako </a:t>
                      </a:r>
                      <a:r>
                        <a:rPr lang="de-DE" sz="2400" baseline="0" dirty="0" err="1"/>
                        <a:t>efektivní </a:t>
                      </a:r>
                      <a:r>
                        <a:rPr lang="de-DE" sz="2400" baseline="0" dirty="0" err="1"/>
                        <a:t>distributor </a:t>
                      </a:r>
                      <a:r>
                        <a:rPr lang="de-DE" sz="2400" baseline="0" dirty="0" err="1"/>
                        <a:t>zboží </a:t>
                      </a:r>
                      <a:r>
                        <a:rPr lang="de-DE" sz="2400" baseline="0" dirty="0" err="1"/>
                        <a:t>podle </a:t>
                      </a:r>
                      <a:r>
                        <a:rPr lang="de-DE" sz="2400" baseline="0" dirty="0" err="1"/>
                        <a:t>poptávky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02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err="1"/>
                        <a:t>Nebezpečí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err="1"/>
                        <a:t>Ztráta </a:t>
                      </a:r>
                      <a:r>
                        <a:rPr lang="de-DE" sz="2400" dirty="0" err="1"/>
                        <a:t>svobody</a:t>
                      </a:r>
                      <a:r>
                        <a:rPr lang="de-DE" sz="2400" dirty="0"/>
                        <a:t>, </a:t>
                      </a:r>
                      <a:r>
                        <a:rPr lang="de-DE" sz="2400" dirty="0" err="1"/>
                        <a:t>státní </a:t>
                      </a:r>
                      <a:r>
                        <a:rPr lang="de-DE" sz="2400" dirty="0" err="1"/>
                        <a:t>kontrola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err="1"/>
                        <a:t>Hluboké </a:t>
                      </a:r>
                      <a:r>
                        <a:rPr lang="de-DE" sz="2400" baseline="0" dirty="0" err="1"/>
                        <a:t>sociální </a:t>
                      </a:r>
                      <a:r>
                        <a:rPr lang="de-DE" sz="2400" baseline="0" dirty="0" err="1"/>
                        <a:t>rozdíly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66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92828"/>
      </p:ext>
    </p:extLst>
  </p:cSld>
  <p:clrMapOvr>
    <a:masterClrMapping/>
  </p:clrMapOvr>
</p:sld>
</file>

<file path=ppt/slides/slide72424.xml><?xml version="1.0" encoding="utf-8"?>
<p:sld xmlns:a16="http://schemas.microsoft.com/office/drawing/2014/main"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974A7-7446-4CC0-A024-5916B5A08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41325"/>
            <a:ext cx="8229600" cy="508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Sociální výdaje v % HDP</a:t>
            </a:r>
            <a:br>
              <a:rPr lang="en-US"/>
            </a:br>
            <a:endParaRPr lang="en-GB" dirty="0"/>
          </a:p>
        </p:txBody>
      </p:sp>
      <p:pic>
        <p:nvPicPr>
          <p:cNvPr id="95234" name="Content Placeholder 3">
            <a:extLst>
              <a:ext uri="{FF2B5EF4-FFF2-40B4-BE49-F238E27FC236}">
                <a16:creationId xmlns:a16="http://schemas.microsoft.com/office/drawing/2014/main" id="{BCDAA9FB-F8E9-4932-B523-AF8FA25725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66876" y="669925"/>
            <a:ext cx="8543925" cy="6159500"/>
          </a:xfrm>
        </p:spPr>
      </p:pic>
    </p:spTree>
  </p:cSld>
  <p:clrMapOvr>
    <a:masterClrMapping/>
  </p:clrMapOvr>
</p:sld>
</file>

<file path=ppt/slides/slide8202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2E353-1826-469A-8ED6-BA3D315B9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3200205-7EBE-4ACB-A45E-30DADB4BBD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9161" y="635001"/>
            <a:ext cx="9347839" cy="585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885181"/>
      </p:ext>
    </p:extLst>
  </p:cSld>
  <p:clrMapOvr>
    <a:masterClrMapping/>
  </p:clrMapOvr>
</p:sld>
</file>

<file path=ppt/slides/slide9141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E36FD-1BD5-4579-8338-7BA53F063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Hlavní problémy v oblasti sociálního zabezpečení v prvních desetiletích po druhé světové válce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03DE1-6D69-4FDA-AB0D-E95B7ECDD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bezpečný růst, </a:t>
            </a:r>
          </a:p>
          <a:p>
            <a:r>
              <a:rPr lang="en-US"/>
              <a:t>plné (mužské) zaměstnání, </a:t>
            </a:r>
          </a:p>
          <a:p>
            <a:r>
              <a:rPr lang="en-US"/>
              <a:t>předvídatelné sociální potřeby (vzdělání, zdravotní péče, důchody, bydlení).</a:t>
            </a:r>
          </a:p>
          <a:p>
            <a:r>
              <a:rPr lang="en-US"/>
              <a:t>homogenní společnosti, </a:t>
            </a:r>
          </a:p>
          <a:p>
            <a:r>
              <a:rPr lang="en-US"/>
              <a:t>dominance třídní politiky nad politikou identity ad </a:t>
            </a:r>
          </a:p>
          <a:p>
            <a:r>
              <a:rPr lang="en-US"/>
              <a:t>národní politicko-ekonomická nezávislost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18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2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history of welfare" id="{B9A5302E-DB9F-B143-802D-5BFEFD300B0C}" vid="{0134C3A4-ADF5-3B46-9D16-2B9DF31DF85B}"/>
    </a:ext>
  </a:extLst>
</a:theme>
</file>

<file path=ppt/theme/theme33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otalTime>790</ap:TotalTime>
  <ap:Words>2442</ap:Words>
  <ap:Application>Microsoft Office PowerPoint</ap:Application>
  <ap:PresentationFormat>Widescreen</ap:PresentationFormat>
  <ap:Paragraphs>123</ap:Paragraphs>
  <ap:Slides>29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ap:HeadingPairs>
  <ap:TitlesOfParts>
    <vt:vector baseType="lpstr" size="35">
      <vt:lpstr>Arial</vt:lpstr>
      <vt:lpstr>Calibri</vt:lpstr>
      <vt:lpstr>Calibri Light</vt:lpstr>
      <vt:lpstr>Times New Roman</vt:lpstr>
      <vt:lpstr>Office Theme</vt:lpstr>
      <vt:lpstr>Office-Design</vt:lpstr>
      <vt:lpstr>Social welfare systems in Europe (2)</vt:lpstr>
      <vt:lpstr>European welfare developments  before World War II</vt:lpstr>
      <vt:lpstr>History of Soviet welfare measures 1917-1992</vt:lpstr>
      <vt:lpstr>Renewed support for public welfare after World War II in Western Europe – motives:</vt:lpstr>
      <vt:lpstr>Principle of “De-commodification” (Esping-Andersen)</vt:lpstr>
      <vt:lpstr>Fundamental, contrasting notions of welfare</vt:lpstr>
      <vt:lpstr>Social expenditure in % of GDP </vt:lpstr>
      <vt:lpstr>PowerPoint Presentation</vt:lpstr>
      <vt:lpstr>Main welfare concerns in the first decades after World War II</vt:lpstr>
      <vt:lpstr>PowerPoint Presentation</vt:lpstr>
      <vt:lpstr>How many of those bonuses are still valid today after 1989?</vt:lpstr>
      <vt:lpstr>Did this result in a European Social Model (ESM)?</vt:lpstr>
      <vt:lpstr>Limits to EU making social policies</vt:lpstr>
      <vt:lpstr>subsidiarity</vt:lpstr>
      <vt:lpstr>EU social objectives</vt:lpstr>
      <vt:lpstr>EU social policy initiatives</vt:lpstr>
      <vt:lpstr>PowerPoint Presentation</vt:lpstr>
      <vt:lpstr>EU Instruments with social implications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‘economisation of social policy’ in the EU</vt:lpstr>
      <vt:lpstr>Lisbon Strategy</vt:lpstr>
      <vt:lpstr>Priority of economic over social policy – Lisbon Treaty</vt:lpstr>
      <vt:lpstr>EU response to national debt crisis 2008 „Excessive Deficit Procedure“  (all except Estonia, Luxembourg and Sweden.)</vt:lpstr>
      <vt:lpstr>EU social policies and the Financial Crisis of 2008</vt:lpstr>
      <vt:lpstr>EU policies correspond to the  2nd ‘disembedding’ of social relations since 1980s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Social welfare systems in Europe</dc:title>
  <dc:creator>Lorenz A. Walter</dc:creator>
  <lastModifiedBy>Lorenz A. Walter</lastModifiedBy>
  <revision>117</revision>
  <dcterms:created xsi:type="dcterms:W3CDTF">2018-02-13T09:45:55.0000000Z</dcterms:created>
  <dcterms:modified xsi:type="dcterms:W3CDTF">2022-02-14T12:38:02.0000000Z</dcterms:modified>
  <keywords>, docId:02AA84683E201A55A7176CC0644362BE</keywords>
</coreProperties>
</file>