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381" r:id="rId3"/>
    <p:sldId id="364" r:id="rId4"/>
    <p:sldId id="403" r:id="rId5"/>
    <p:sldId id="365" r:id="rId6"/>
    <p:sldId id="368" r:id="rId7"/>
    <p:sldId id="391" r:id="rId8"/>
    <p:sldId id="386" r:id="rId9"/>
    <p:sldId id="404" r:id="rId10"/>
    <p:sldId id="405" r:id="rId11"/>
    <p:sldId id="406" r:id="rId12"/>
    <p:sldId id="412" r:id="rId13"/>
    <p:sldId id="413" r:id="rId14"/>
    <p:sldId id="408" r:id="rId15"/>
    <p:sldId id="409" r:id="rId16"/>
    <p:sldId id="410" r:id="rId17"/>
    <p:sldId id="373" r:id="rId18"/>
    <p:sldId id="402" r:id="rId19"/>
    <p:sldId id="322" r:id="rId20"/>
    <p:sldId id="382" r:id="rId21"/>
    <p:sldId id="383" r:id="rId22"/>
    <p:sldId id="388" r:id="rId23"/>
    <p:sldId id="389" r:id="rId24"/>
    <p:sldId id="39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5489" autoAdjust="0"/>
    <p:restoredTop sz="94681"/>
  </p:normalViewPr>
  <p:slideViewPr>
    <p:cSldViewPr snapToGrid="0" snapToObjects="1">
      <p:cViewPr varScale="1">
        <p:scale>
          <a:sx n="47" d="100"/>
          <a:sy n="47" d="100"/>
        </p:scale>
        <p:origin x="80" y="4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renz A. Walter" userId="f0b34736-958b-40d0-b05e-67362fccc785" providerId="ADAL" clId="{EE0D1A3C-8B2E-475B-98D6-8A54E79F62EB}"/>
    <pc:docChg chg="delSld modSld sldOrd delMainMaster">
      <pc:chgData name="Lorenz A. Walter" userId="f0b34736-958b-40d0-b05e-67362fccc785" providerId="ADAL" clId="{EE0D1A3C-8B2E-475B-98D6-8A54E79F62EB}" dt="2022-02-14T09:15:24.289" v="4" actId="47"/>
      <pc:docMkLst>
        <pc:docMk/>
      </pc:docMkLst>
      <pc:sldChg chg="del">
        <pc:chgData name="Lorenz A. Walter" userId="f0b34736-958b-40d0-b05e-67362fccc785" providerId="ADAL" clId="{EE0D1A3C-8B2E-475B-98D6-8A54E79F62EB}" dt="2022-02-14T09:15:24.289" v="4" actId="47"/>
        <pc:sldMkLst>
          <pc:docMk/>
          <pc:sldMk cId="1348094279" sldId="257"/>
        </pc:sldMkLst>
      </pc:sldChg>
      <pc:sldChg chg="del">
        <pc:chgData name="Lorenz A. Walter" userId="f0b34736-958b-40d0-b05e-67362fccc785" providerId="ADAL" clId="{EE0D1A3C-8B2E-475B-98D6-8A54E79F62EB}" dt="2022-02-14T09:15:24.289" v="4" actId="47"/>
        <pc:sldMkLst>
          <pc:docMk/>
          <pc:sldMk cId="1468071303" sldId="258"/>
        </pc:sldMkLst>
      </pc:sldChg>
      <pc:sldChg chg="del">
        <pc:chgData name="Lorenz A. Walter" userId="f0b34736-958b-40d0-b05e-67362fccc785" providerId="ADAL" clId="{EE0D1A3C-8B2E-475B-98D6-8A54E79F62EB}" dt="2022-02-14T09:15:24.289" v="4" actId="47"/>
        <pc:sldMkLst>
          <pc:docMk/>
          <pc:sldMk cId="71030203" sldId="260"/>
        </pc:sldMkLst>
      </pc:sldChg>
      <pc:sldChg chg="del">
        <pc:chgData name="Lorenz A. Walter" userId="f0b34736-958b-40d0-b05e-67362fccc785" providerId="ADAL" clId="{EE0D1A3C-8B2E-475B-98D6-8A54E79F62EB}" dt="2022-02-14T09:15:24.289" v="4" actId="47"/>
        <pc:sldMkLst>
          <pc:docMk/>
          <pc:sldMk cId="1951197736" sldId="261"/>
        </pc:sldMkLst>
      </pc:sldChg>
      <pc:sldChg chg="del">
        <pc:chgData name="Lorenz A. Walter" userId="f0b34736-958b-40d0-b05e-67362fccc785" providerId="ADAL" clId="{EE0D1A3C-8B2E-475B-98D6-8A54E79F62EB}" dt="2022-02-14T09:15:24.289" v="4" actId="47"/>
        <pc:sldMkLst>
          <pc:docMk/>
          <pc:sldMk cId="1705059262" sldId="262"/>
        </pc:sldMkLst>
      </pc:sldChg>
      <pc:sldChg chg="del">
        <pc:chgData name="Lorenz A. Walter" userId="f0b34736-958b-40d0-b05e-67362fccc785" providerId="ADAL" clId="{EE0D1A3C-8B2E-475B-98D6-8A54E79F62EB}" dt="2022-02-14T09:15:24.289" v="4" actId="47"/>
        <pc:sldMkLst>
          <pc:docMk/>
          <pc:sldMk cId="909230866" sldId="263"/>
        </pc:sldMkLst>
      </pc:sldChg>
      <pc:sldChg chg="del">
        <pc:chgData name="Lorenz A. Walter" userId="f0b34736-958b-40d0-b05e-67362fccc785" providerId="ADAL" clId="{EE0D1A3C-8B2E-475B-98D6-8A54E79F62EB}" dt="2022-02-14T09:15:24.289" v="4" actId="47"/>
        <pc:sldMkLst>
          <pc:docMk/>
          <pc:sldMk cId="1056139045" sldId="265"/>
        </pc:sldMkLst>
      </pc:sldChg>
      <pc:sldChg chg="del">
        <pc:chgData name="Lorenz A. Walter" userId="f0b34736-958b-40d0-b05e-67362fccc785" providerId="ADAL" clId="{EE0D1A3C-8B2E-475B-98D6-8A54E79F62EB}" dt="2022-02-14T09:15:24.289" v="4" actId="47"/>
        <pc:sldMkLst>
          <pc:docMk/>
          <pc:sldMk cId="1576586860" sldId="266"/>
        </pc:sldMkLst>
      </pc:sldChg>
      <pc:sldChg chg="del">
        <pc:chgData name="Lorenz A. Walter" userId="f0b34736-958b-40d0-b05e-67362fccc785" providerId="ADAL" clId="{EE0D1A3C-8B2E-475B-98D6-8A54E79F62EB}" dt="2022-02-14T09:15:24.289" v="4" actId="47"/>
        <pc:sldMkLst>
          <pc:docMk/>
          <pc:sldMk cId="19641887" sldId="269"/>
        </pc:sldMkLst>
      </pc:sldChg>
      <pc:sldChg chg="del">
        <pc:chgData name="Lorenz A. Walter" userId="f0b34736-958b-40d0-b05e-67362fccc785" providerId="ADAL" clId="{EE0D1A3C-8B2E-475B-98D6-8A54E79F62EB}" dt="2022-02-14T09:15:24.289" v="4" actId="47"/>
        <pc:sldMkLst>
          <pc:docMk/>
          <pc:sldMk cId="3374647955" sldId="270"/>
        </pc:sldMkLst>
      </pc:sldChg>
      <pc:sldChg chg="del">
        <pc:chgData name="Lorenz A. Walter" userId="f0b34736-958b-40d0-b05e-67362fccc785" providerId="ADAL" clId="{EE0D1A3C-8B2E-475B-98D6-8A54E79F62EB}" dt="2022-02-14T09:15:24.289" v="4" actId="47"/>
        <pc:sldMkLst>
          <pc:docMk/>
          <pc:sldMk cId="1958812826" sldId="271"/>
        </pc:sldMkLst>
      </pc:sldChg>
      <pc:sldChg chg="del">
        <pc:chgData name="Lorenz A. Walter" userId="f0b34736-958b-40d0-b05e-67362fccc785" providerId="ADAL" clId="{EE0D1A3C-8B2E-475B-98D6-8A54E79F62EB}" dt="2022-02-14T09:15:24.289" v="4" actId="47"/>
        <pc:sldMkLst>
          <pc:docMk/>
          <pc:sldMk cId="1801623004" sldId="272"/>
        </pc:sldMkLst>
      </pc:sldChg>
      <pc:sldChg chg="del">
        <pc:chgData name="Lorenz A. Walter" userId="f0b34736-958b-40d0-b05e-67362fccc785" providerId="ADAL" clId="{EE0D1A3C-8B2E-475B-98D6-8A54E79F62EB}" dt="2022-02-14T09:15:24.289" v="4" actId="47"/>
        <pc:sldMkLst>
          <pc:docMk/>
          <pc:sldMk cId="413636003" sldId="274"/>
        </pc:sldMkLst>
      </pc:sldChg>
      <pc:sldChg chg="del">
        <pc:chgData name="Lorenz A. Walter" userId="f0b34736-958b-40d0-b05e-67362fccc785" providerId="ADAL" clId="{EE0D1A3C-8B2E-475B-98D6-8A54E79F62EB}" dt="2022-02-14T09:15:24.289" v="4" actId="47"/>
        <pc:sldMkLst>
          <pc:docMk/>
          <pc:sldMk cId="256528542" sldId="303"/>
        </pc:sldMkLst>
      </pc:sldChg>
      <pc:sldChg chg="del">
        <pc:chgData name="Lorenz A. Walter" userId="f0b34736-958b-40d0-b05e-67362fccc785" providerId="ADAL" clId="{EE0D1A3C-8B2E-475B-98D6-8A54E79F62EB}" dt="2022-02-14T09:15:24.289" v="4" actId="47"/>
        <pc:sldMkLst>
          <pc:docMk/>
          <pc:sldMk cId="1039378342" sldId="314"/>
        </pc:sldMkLst>
      </pc:sldChg>
      <pc:sldChg chg="del">
        <pc:chgData name="Lorenz A. Walter" userId="f0b34736-958b-40d0-b05e-67362fccc785" providerId="ADAL" clId="{EE0D1A3C-8B2E-475B-98D6-8A54E79F62EB}" dt="2022-02-14T09:15:24.289" v="4" actId="47"/>
        <pc:sldMkLst>
          <pc:docMk/>
          <pc:sldMk cId="203946310" sldId="315"/>
        </pc:sldMkLst>
      </pc:sldChg>
      <pc:sldChg chg="del">
        <pc:chgData name="Lorenz A. Walter" userId="f0b34736-958b-40d0-b05e-67362fccc785" providerId="ADAL" clId="{EE0D1A3C-8B2E-475B-98D6-8A54E79F62EB}" dt="2022-02-14T09:15:24.289" v="4" actId="47"/>
        <pc:sldMkLst>
          <pc:docMk/>
          <pc:sldMk cId="3609352417" sldId="317"/>
        </pc:sldMkLst>
      </pc:sldChg>
      <pc:sldChg chg="del">
        <pc:chgData name="Lorenz A. Walter" userId="f0b34736-958b-40d0-b05e-67362fccc785" providerId="ADAL" clId="{EE0D1A3C-8B2E-475B-98D6-8A54E79F62EB}" dt="2022-02-14T09:15:24.289" v="4" actId="47"/>
        <pc:sldMkLst>
          <pc:docMk/>
          <pc:sldMk cId="3062380560" sldId="318"/>
        </pc:sldMkLst>
      </pc:sldChg>
      <pc:sldChg chg="del">
        <pc:chgData name="Lorenz A. Walter" userId="f0b34736-958b-40d0-b05e-67362fccc785" providerId="ADAL" clId="{EE0D1A3C-8B2E-475B-98D6-8A54E79F62EB}" dt="2022-02-14T09:15:24.289" v="4" actId="47"/>
        <pc:sldMkLst>
          <pc:docMk/>
          <pc:sldMk cId="1857617851" sldId="319"/>
        </pc:sldMkLst>
      </pc:sldChg>
      <pc:sldChg chg="del">
        <pc:chgData name="Lorenz A. Walter" userId="f0b34736-958b-40d0-b05e-67362fccc785" providerId="ADAL" clId="{EE0D1A3C-8B2E-475B-98D6-8A54E79F62EB}" dt="2022-02-14T09:15:24.289" v="4" actId="47"/>
        <pc:sldMkLst>
          <pc:docMk/>
          <pc:sldMk cId="1513315365" sldId="320"/>
        </pc:sldMkLst>
      </pc:sldChg>
      <pc:sldChg chg="del">
        <pc:chgData name="Lorenz A. Walter" userId="f0b34736-958b-40d0-b05e-67362fccc785" providerId="ADAL" clId="{EE0D1A3C-8B2E-475B-98D6-8A54E79F62EB}" dt="2022-02-14T09:15:24.289" v="4" actId="47"/>
        <pc:sldMkLst>
          <pc:docMk/>
          <pc:sldMk cId="1201248097" sldId="327"/>
        </pc:sldMkLst>
      </pc:sldChg>
      <pc:sldChg chg="del">
        <pc:chgData name="Lorenz A. Walter" userId="f0b34736-958b-40d0-b05e-67362fccc785" providerId="ADAL" clId="{EE0D1A3C-8B2E-475B-98D6-8A54E79F62EB}" dt="2022-02-14T09:15:24.289" v="4" actId="47"/>
        <pc:sldMkLst>
          <pc:docMk/>
          <pc:sldMk cId="4009708364" sldId="328"/>
        </pc:sldMkLst>
      </pc:sldChg>
      <pc:sldChg chg="del">
        <pc:chgData name="Lorenz A. Walter" userId="f0b34736-958b-40d0-b05e-67362fccc785" providerId="ADAL" clId="{EE0D1A3C-8B2E-475B-98D6-8A54E79F62EB}" dt="2022-02-14T09:15:24.289" v="4" actId="47"/>
        <pc:sldMkLst>
          <pc:docMk/>
          <pc:sldMk cId="1422419100" sldId="333"/>
        </pc:sldMkLst>
      </pc:sldChg>
      <pc:sldChg chg="del">
        <pc:chgData name="Lorenz A. Walter" userId="f0b34736-958b-40d0-b05e-67362fccc785" providerId="ADAL" clId="{EE0D1A3C-8B2E-475B-98D6-8A54E79F62EB}" dt="2022-02-14T09:15:24.289" v="4" actId="47"/>
        <pc:sldMkLst>
          <pc:docMk/>
          <pc:sldMk cId="2230386125" sldId="334"/>
        </pc:sldMkLst>
      </pc:sldChg>
      <pc:sldChg chg="del">
        <pc:chgData name="Lorenz A. Walter" userId="f0b34736-958b-40d0-b05e-67362fccc785" providerId="ADAL" clId="{EE0D1A3C-8B2E-475B-98D6-8A54E79F62EB}" dt="2022-02-14T09:15:24.289" v="4" actId="47"/>
        <pc:sldMkLst>
          <pc:docMk/>
          <pc:sldMk cId="1880116807" sldId="335"/>
        </pc:sldMkLst>
      </pc:sldChg>
      <pc:sldChg chg="del">
        <pc:chgData name="Lorenz A. Walter" userId="f0b34736-958b-40d0-b05e-67362fccc785" providerId="ADAL" clId="{EE0D1A3C-8B2E-475B-98D6-8A54E79F62EB}" dt="2022-02-14T09:15:24.289" v="4" actId="47"/>
        <pc:sldMkLst>
          <pc:docMk/>
          <pc:sldMk cId="4275404978" sldId="336"/>
        </pc:sldMkLst>
      </pc:sldChg>
      <pc:sldChg chg="del">
        <pc:chgData name="Lorenz A. Walter" userId="f0b34736-958b-40d0-b05e-67362fccc785" providerId="ADAL" clId="{EE0D1A3C-8B2E-475B-98D6-8A54E79F62EB}" dt="2022-02-14T09:15:24.289" v="4" actId="47"/>
        <pc:sldMkLst>
          <pc:docMk/>
          <pc:sldMk cId="1753533267" sldId="337"/>
        </pc:sldMkLst>
      </pc:sldChg>
      <pc:sldChg chg="del">
        <pc:chgData name="Lorenz A. Walter" userId="f0b34736-958b-40d0-b05e-67362fccc785" providerId="ADAL" clId="{EE0D1A3C-8B2E-475B-98D6-8A54E79F62EB}" dt="2022-02-14T09:15:24.289" v="4" actId="47"/>
        <pc:sldMkLst>
          <pc:docMk/>
          <pc:sldMk cId="3666437814" sldId="355"/>
        </pc:sldMkLst>
      </pc:sldChg>
      <pc:sldChg chg="del">
        <pc:chgData name="Lorenz A. Walter" userId="f0b34736-958b-40d0-b05e-67362fccc785" providerId="ADAL" clId="{EE0D1A3C-8B2E-475B-98D6-8A54E79F62EB}" dt="2022-02-14T09:15:24.289" v="4" actId="47"/>
        <pc:sldMkLst>
          <pc:docMk/>
          <pc:sldMk cId="27758884" sldId="356"/>
        </pc:sldMkLst>
      </pc:sldChg>
      <pc:sldChg chg="del">
        <pc:chgData name="Lorenz A. Walter" userId="f0b34736-958b-40d0-b05e-67362fccc785" providerId="ADAL" clId="{EE0D1A3C-8B2E-475B-98D6-8A54E79F62EB}" dt="2022-02-14T09:13:28.280" v="0" actId="47"/>
        <pc:sldMkLst>
          <pc:docMk/>
          <pc:sldMk cId="1778331212" sldId="370"/>
        </pc:sldMkLst>
      </pc:sldChg>
      <pc:sldChg chg="del">
        <pc:chgData name="Lorenz A. Walter" userId="f0b34736-958b-40d0-b05e-67362fccc785" providerId="ADAL" clId="{EE0D1A3C-8B2E-475B-98D6-8A54E79F62EB}" dt="2022-02-14T09:15:24.289" v="4" actId="47"/>
        <pc:sldMkLst>
          <pc:docMk/>
          <pc:sldMk cId="0" sldId="374"/>
        </pc:sldMkLst>
      </pc:sldChg>
      <pc:sldChg chg="del">
        <pc:chgData name="Lorenz A. Walter" userId="f0b34736-958b-40d0-b05e-67362fccc785" providerId="ADAL" clId="{EE0D1A3C-8B2E-475B-98D6-8A54E79F62EB}" dt="2022-02-14T09:15:24.289" v="4" actId="47"/>
        <pc:sldMkLst>
          <pc:docMk/>
          <pc:sldMk cId="0" sldId="375"/>
        </pc:sldMkLst>
      </pc:sldChg>
      <pc:sldChg chg="del">
        <pc:chgData name="Lorenz A. Walter" userId="f0b34736-958b-40d0-b05e-67362fccc785" providerId="ADAL" clId="{EE0D1A3C-8B2E-475B-98D6-8A54E79F62EB}" dt="2022-02-14T09:15:24.289" v="4" actId="47"/>
        <pc:sldMkLst>
          <pc:docMk/>
          <pc:sldMk cId="0" sldId="376"/>
        </pc:sldMkLst>
      </pc:sldChg>
      <pc:sldChg chg="del">
        <pc:chgData name="Lorenz A. Walter" userId="f0b34736-958b-40d0-b05e-67362fccc785" providerId="ADAL" clId="{EE0D1A3C-8B2E-475B-98D6-8A54E79F62EB}" dt="2022-02-14T09:15:24.289" v="4" actId="47"/>
        <pc:sldMkLst>
          <pc:docMk/>
          <pc:sldMk cId="0" sldId="377"/>
        </pc:sldMkLst>
      </pc:sldChg>
      <pc:sldChg chg="del">
        <pc:chgData name="Lorenz A. Walter" userId="f0b34736-958b-40d0-b05e-67362fccc785" providerId="ADAL" clId="{EE0D1A3C-8B2E-475B-98D6-8A54E79F62EB}" dt="2022-02-14T09:15:24.289" v="4" actId="47"/>
        <pc:sldMkLst>
          <pc:docMk/>
          <pc:sldMk cId="0" sldId="379"/>
        </pc:sldMkLst>
      </pc:sldChg>
      <pc:sldChg chg="del">
        <pc:chgData name="Lorenz A. Walter" userId="f0b34736-958b-40d0-b05e-67362fccc785" providerId="ADAL" clId="{EE0D1A3C-8B2E-475B-98D6-8A54E79F62EB}" dt="2022-02-14T09:15:24.289" v="4" actId="47"/>
        <pc:sldMkLst>
          <pc:docMk/>
          <pc:sldMk cId="0" sldId="380"/>
        </pc:sldMkLst>
      </pc:sldChg>
      <pc:sldChg chg="del">
        <pc:chgData name="Lorenz A. Walter" userId="f0b34736-958b-40d0-b05e-67362fccc785" providerId="ADAL" clId="{EE0D1A3C-8B2E-475B-98D6-8A54E79F62EB}" dt="2022-02-14T09:15:24.289" v="4" actId="47"/>
        <pc:sldMkLst>
          <pc:docMk/>
          <pc:sldMk cId="2314283402" sldId="387"/>
        </pc:sldMkLst>
      </pc:sldChg>
      <pc:sldChg chg="del">
        <pc:chgData name="Lorenz A. Walter" userId="f0b34736-958b-40d0-b05e-67362fccc785" providerId="ADAL" clId="{EE0D1A3C-8B2E-475B-98D6-8A54E79F62EB}" dt="2022-02-14T09:15:24.289" v="4" actId="47"/>
        <pc:sldMkLst>
          <pc:docMk/>
          <pc:sldMk cId="363392828" sldId="392"/>
        </pc:sldMkLst>
      </pc:sldChg>
      <pc:sldChg chg="del">
        <pc:chgData name="Lorenz A. Walter" userId="f0b34736-958b-40d0-b05e-67362fccc785" providerId="ADAL" clId="{EE0D1A3C-8B2E-475B-98D6-8A54E79F62EB}" dt="2022-02-14T09:15:24.289" v="4" actId="47"/>
        <pc:sldMkLst>
          <pc:docMk/>
          <pc:sldMk cId="3688041075" sldId="393"/>
        </pc:sldMkLst>
      </pc:sldChg>
      <pc:sldChg chg="del">
        <pc:chgData name="Lorenz A. Walter" userId="f0b34736-958b-40d0-b05e-67362fccc785" providerId="ADAL" clId="{EE0D1A3C-8B2E-475B-98D6-8A54E79F62EB}" dt="2022-02-14T09:15:24.289" v="4" actId="47"/>
        <pc:sldMkLst>
          <pc:docMk/>
          <pc:sldMk cId="2647787016" sldId="394"/>
        </pc:sldMkLst>
      </pc:sldChg>
      <pc:sldChg chg="del">
        <pc:chgData name="Lorenz A. Walter" userId="f0b34736-958b-40d0-b05e-67362fccc785" providerId="ADAL" clId="{EE0D1A3C-8B2E-475B-98D6-8A54E79F62EB}" dt="2022-02-14T09:15:24.289" v="4" actId="47"/>
        <pc:sldMkLst>
          <pc:docMk/>
          <pc:sldMk cId="4269725767" sldId="395"/>
        </pc:sldMkLst>
      </pc:sldChg>
      <pc:sldChg chg="del">
        <pc:chgData name="Lorenz A. Walter" userId="f0b34736-958b-40d0-b05e-67362fccc785" providerId="ADAL" clId="{EE0D1A3C-8B2E-475B-98D6-8A54E79F62EB}" dt="2022-02-14T09:15:24.289" v="4" actId="47"/>
        <pc:sldMkLst>
          <pc:docMk/>
          <pc:sldMk cId="3572033341" sldId="396"/>
        </pc:sldMkLst>
      </pc:sldChg>
      <pc:sldChg chg="del">
        <pc:chgData name="Lorenz A. Walter" userId="f0b34736-958b-40d0-b05e-67362fccc785" providerId="ADAL" clId="{EE0D1A3C-8B2E-475B-98D6-8A54E79F62EB}" dt="2022-02-14T09:15:24.289" v="4" actId="47"/>
        <pc:sldMkLst>
          <pc:docMk/>
          <pc:sldMk cId="3525145491" sldId="397"/>
        </pc:sldMkLst>
      </pc:sldChg>
      <pc:sldChg chg="del">
        <pc:chgData name="Lorenz A. Walter" userId="f0b34736-958b-40d0-b05e-67362fccc785" providerId="ADAL" clId="{EE0D1A3C-8B2E-475B-98D6-8A54E79F62EB}" dt="2022-02-14T09:15:24.289" v="4" actId="47"/>
        <pc:sldMkLst>
          <pc:docMk/>
          <pc:sldMk cId="1377120073" sldId="398"/>
        </pc:sldMkLst>
      </pc:sldChg>
      <pc:sldChg chg="del">
        <pc:chgData name="Lorenz A. Walter" userId="f0b34736-958b-40d0-b05e-67362fccc785" providerId="ADAL" clId="{EE0D1A3C-8B2E-475B-98D6-8A54E79F62EB}" dt="2022-02-14T09:15:24.289" v="4" actId="47"/>
        <pc:sldMkLst>
          <pc:docMk/>
          <pc:sldMk cId="2323377624" sldId="399"/>
        </pc:sldMkLst>
      </pc:sldChg>
      <pc:sldChg chg="del">
        <pc:chgData name="Lorenz A. Walter" userId="f0b34736-958b-40d0-b05e-67362fccc785" providerId="ADAL" clId="{EE0D1A3C-8B2E-475B-98D6-8A54E79F62EB}" dt="2022-02-14T09:15:24.289" v="4" actId="47"/>
        <pc:sldMkLst>
          <pc:docMk/>
          <pc:sldMk cId="1773467277" sldId="400"/>
        </pc:sldMkLst>
      </pc:sldChg>
      <pc:sldChg chg="del">
        <pc:chgData name="Lorenz A. Walter" userId="f0b34736-958b-40d0-b05e-67362fccc785" providerId="ADAL" clId="{EE0D1A3C-8B2E-475B-98D6-8A54E79F62EB}" dt="2022-02-14T09:15:24.289" v="4" actId="47"/>
        <pc:sldMkLst>
          <pc:docMk/>
          <pc:sldMk cId="3178711418" sldId="401"/>
        </pc:sldMkLst>
      </pc:sldChg>
      <pc:sldChg chg="del">
        <pc:chgData name="Lorenz A. Walter" userId="f0b34736-958b-40d0-b05e-67362fccc785" providerId="ADAL" clId="{EE0D1A3C-8B2E-475B-98D6-8A54E79F62EB}" dt="2022-02-14T09:14:18.482" v="3" actId="47"/>
        <pc:sldMkLst>
          <pc:docMk/>
          <pc:sldMk cId="4010979225" sldId="407"/>
        </pc:sldMkLst>
      </pc:sldChg>
      <pc:sldChg chg="ord">
        <pc:chgData name="Lorenz A. Walter" userId="f0b34736-958b-40d0-b05e-67362fccc785" providerId="ADAL" clId="{EE0D1A3C-8B2E-475B-98D6-8A54E79F62EB}" dt="2022-02-14T09:13:38.738" v="2"/>
        <pc:sldMkLst>
          <pc:docMk/>
          <pc:sldMk cId="1044198256" sldId="412"/>
        </pc:sldMkLst>
      </pc:sldChg>
      <pc:sldChg chg="del">
        <pc:chgData name="Lorenz A. Walter" userId="f0b34736-958b-40d0-b05e-67362fccc785" providerId="ADAL" clId="{EE0D1A3C-8B2E-475B-98D6-8A54E79F62EB}" dt="2022-02-14T09:15:24.289" v="4" actId="47"/>
        <pc:sldMkLst>
          <pc:docMk/>
          <pc:sldMk cId="4207187503" sldId="414"/>
        </pc:sldMkLst>
      </pc:sldChg>
      <pc:sldChg chg="del">
        <pc:chgData name="Lorenz A. Walter" userId="f0b34736-958b-40d0-b05e-67362fccc785" providerId="ADAL" clId="{EE0D1A3C-8B2E-475B-98D6-8A54E79F62EB}" dt="2022-02-14T09:15:24.289" v="4" actId="47"/>
        <pc:sldMkLst>
          <pc:docMk/>
          <pc:sldMk cId="1751635153" sldId="415"/>
        </pc:sldMkLst>
      </pc:sldChg>
      <pc:sldChg chg="del">
        <pc:chgData name="Lorenz A. Walter" userId="f0b34736-958b-40d0-b05e-67362fccc785" providerId="ADAL" clId="{EE0D1A3C-8B2E-475B-98D6-8A54E79F62EB}" dt="2022-02-14T09:15:24.289" v="4" actId="47"/>
        <pc:sldMkLst>
          <pc:docMk/>
          <pc:sldMk cId="365082292" sldId="416"/>
        </pc:sldMkLst>
      </pc:sldChg>
      <pc:sldChg chg="del">
        <pc:chgData name="Lorenz A. Walter" userId="f0b34736-958b-40d0-b05e-67362fccc785" providerId="ADAL" clId="{EE0D1A3C-8B2E-475B-98D6-8A54E79F62EB}" dt="2022-02-14T09:15:24.289" v="4" actId="47"/>
        <pc:sldMkLst>
          <pc:docMk/>
          <pc:sldMk cId="2726839096" sldId="417"/>
        </pc:sldMkLst>
      </pc:sldChg>
      <pc:sldChg chg="del">
        <pc:chgData name="Lorenz A. Walter" userId="f0b34736-958b-40d0-b05e-67362fccc785" providerId="ADAL" clId="{EE0D1A3C-8B2E-475B-98D6-8A54E79F62EB}" dt="2022-02-14T09:15:24.289" v="4" actId="47"/>
        <pc:sldMkLst>
          <pc:docMk/>
          <pc:sldMk cId="3376735779" sldId="418"/>
        </pc:sldMkLst>
      </pc:sldChg>
      <pc:sldChg chg="del">
        <pc:chgData name="Lorenz A. Walter" userId="f0b34736-958b-40d0-b05e-67362fccc785" providerId="ADAL" clId="{EE0D1A3C-8B2E-475B-98D6-8A54E79F62EB}" dt="2022-02-14T09:15:24.289" v="4" actId="47"/>
        <pc:sldMkLst>
          <pc:docMk/>
          <pc:sldMk cId="4124337846" sldId="419"/>
        </pc:sldMkLst>
      </pc:sldChg>
      <pc:sldChg chg="del">
        <pc:chgData name="Lorenz A. Walter" userId="f0b34736-958b-40d0-b05e-67362fccc785" providerId="ADAL" clId="{EE0D1A3C-8B2E-475B-98D6-8A54E79F62EB}" dt="2022-02-14T09:15:24.289" v="4" actId="47"/>
        <pc:sldMkLst>
          <pc:docMk/>
          <pc:sldMk cId="930319015" sldId="420"/>
        </pc:sldMkLst>
      </pc:sldChg>
      <pc:sldChg chg="del">
        <pc:chgData name="Lorenz A. Walter" userId="f0b34736-958b-40d0-b05e-67362fccc785" providerId="ADAL" clId="{EE0D1A3C-8B2E-475B-98D6-8A54E79F62EB}" dt="2022-02-14T09:15:24.289" v="4" actId="47"/>
        <pc:sldMkLst>
          <pc:docMk/>
          <pc:sldMk cId="3894545643" sldId="421"/>
        </pc:sldMkLst>
      </pc:sldChg>
      <pc:sldChg chg="del">
        <pc:chgData name="Lorenz A. Walter" userId="f0b34736-958b-40d0-b05e-67362fccc785" providerId="ADAL" clId="{EE0D1A3C-8B2E-475B-98D6-8A54E79F62EB}" dt="2022-02-14T09:15:24.289" v="4" actId="47"/>
        <pc:sldMkLst>
          <pc:docMk/>
          <pc:sldMk cId="1121835257" sldId="422"/>
        </pc:sldMkLst>
      </pc:sldChg>
      <pc:sldChg chg="del">
        <pc:chgData name="Lorenz A. Walter" userId="f0b34736-958b-40d0-b05e-67362fccc785" providerId="ADAL" clId="{EE0D1A3C-8B2E-475B-98D6-8A54E79F62EB}" dt="2022-02-14T09:15:24.289" v="4" actId="47"/>
        <pc:sldMkLst>
          <pc:docMk/>
          <pc:sldMk cId="1377387751" sldId="423"/>
        </pc:sldMkLst>
      </pc:sldChg>
      <pc:sldChg chg="del">
        <pc:chgData name="Lorenz A. Walter" userId="f0b34736-958b-40d0-b05e-67362fccc785" providerId="ADAL" clId="{EE0D1A3C-8B2E-475B-98D6-8A54E79F62EB}" dt="2022-02-14T09:15:24.289" v="4" actId="47"/>
        <pc:sldMkLst>
          <pc:docMk/>
          <pc:sldMk cId="3311845536" sldId="424"/>
        </pc:sldMkLst>
      </pc:sldChg>
      <pc:sldChg chg="del">
        <pc:chgData name="Lorenz A. Walter" userId="f0b34736-958b-40d0-b05e-67362fccc785" providerId="ADAL" clId="{EE0D1A3C-8B2E-475B-98D6-8A54E79F62EB}" dt="2022-02-14T09:15:24.289" v="4" actId="47"/>
        <pc:sldMkLst>
          <pc:docMk/>
          <pc:sldMk cId="1194885181" sldId="425"/>
        </pc:sldMkLst>
      </pc:sldChg>
      <pc:sldChg chg="del">
        <pc:chgData name="Lorenz A. Walter" userId="f0b34736-958b-40d0-b05e-67362fccc785" providerId="ADAL" clId="{EE0D1A3C-8B2E-475B-98D6-8A54E79F62EB}" dt="2022-02-14T09:15:24.289" v="4" actId="47"/>
        <pc:sldMkLst>
          <pc:docMk/>
          <pc:sldMk cId="903029887" sldId="426"/>
        </pc:sldMkLst>
      </pc:sldChg>
      <pc:sldChg chg="del">
        <pc:chgData name="Lorenz A. Walter" userId="f0b34736-958b-40d0-b05e-67362fccc785" providerId="ADAL" clId="{EE0D1A3C-8B2E-475B-98D6-8A54E79F62EB}" dt="2022-02-14T09:15:24.289" v="4" actId="47"/>
        <pc:sldMkLst>
          <pc:docMk/>
          <pc:sldMk cId="1375483873" sldId="427"/>
        </pc:sldMkLst>
      </pc:sldChg>
      <pc:sldChg chg="del">
        <pc:chgData name="Lorenz A. Walter" userId="f0b34736-958b-40d0-b05e-67362fccc785" providerId="ADAL" clId="{EE0D1A3C-8B2E-475B-98D6-8A54E79F62EB}" dt="2022-02-14T09:15:24.289" v="4" actId="47"/>
        <pc:sldMkLst>
          <pc:docMk/>
          <pc:sldMk cId="2800688777" sldId="428"/>
        </pc:sldMkLst>
      </pc:sldChg>
      <pc:sldChg chg="del">
        <pc:chgData name="Lorenz A. Walter" userId="f0b34736-958b-40d0-b05e-67362fccc785" providerId="ADAL" clId="{EE0D1A3C-8B2E-475B-98D6-8A54E79F62EB}" dt="2022-02-14T09:15:24.289" v="4" actId="47"/>
        <pc:sldMkLst>
          <pc:docMk/>
          <pc:sldMk cId="242168433" sldId="429"/>
        </pc:sldMkLst>
      </pc:sldChg>
      <pc:sldChg chg="del">
        <pc:chgData name="Lorenz A. Walter" userId="f0b34736-958b-40d0-b05e-67362fccc785" providerId="ADAL" clId="{EE0D1A3C-8B2E-475B-98D6-8A54E79F62EB}" dt="2022-02-14T09:15:24.289" v="4" actId="47"/>
        <pc:sldMkLst>
          <pc:docMk/>
          <pc:sldMk cId="3845361525" sldId="430"/>
        </pc:sldMkLst>
      </pc:sldChg>
      <pc:sldChg chg="del">
        <pc:chgData name="Lorenz A. Walter" userId="f0b34736-958b-40d0-b05e-67362fccc785" providerId="ADAL" clId="{EE0D1A3C-8B2E-475B-98D6-8A54E79F62EB}" dt="2022-02-14T09:15:24.289" v="4" actId="47"/>
        <pc:sldMkLst>
          <pc:docMk/>
          <pc:sldMk cId="1131598299" sldId="431"/>
        </pc:sldMkLst>
      </pc:sldChg>
      <pc:sldChg chg="del">
        <pc:chgData name="Lorenz A. Walter" userId="f0b34736-958b-40d0-b05e-67362fccc785" providerId="ADAL" clId="{EE0D1A3C-8B2E-475B-98D6-8A54E79F62EB}" dt="2022-02-14T09:15:24.289" v="4" actId="47"/>
        <pc:sldMkLst>
          <pc:docMk/>
          <pc:sldMk cId="1168720993" sldId="432"/>
        </pc:sldMkLst>
      </pc:sldChg>
      <pc:sldChg chg="del">
        <pc:chgData name="Lorenz A. Walter" userId="f0b34736-958b-40d0-b05e-67362fccc785" providerId="ADAL" clId="{EE0D1A3C-8B2E-475B-98D6-8A54E79F62EB}" dt="2022-02-14T09:15:24.289" v="4" actId="47"/>
        <pc:sldMkLst>
          <pc:docMk/>
          <pc:sldMk cId="2950906797" sldId="433"/>
        </pc:sldMkLst>
      </pc:sldChg>
      <pc:sldChg chg="del">
        <pc:chgData name="Lorenz A. Walter" userId="f0b34736-958b-40d0-b05e-67362fccc785" providerId="ADAL" clId="{EE0D1A3C-8B2E-475B-98D6-8A54E79F62EB}" dt="2022-02-14T09:15:24.289" v="4" actId="47"/>
        <pc:sldMkLst>
          <pc:docMk/>
          <pc:sldMk cId="3812295995" sldId="434"/>
        </pc:sldMkLst>
      </pc:sldChg>
      <pc:sldChg chg="del">
        <pc:chgData name="Lorenz A. Walter" userId="f0b34736-958b-40d0-b05e-67362fccc785" providerId="ADAL" clId="{EE0D1A3C-8B2E-475B-98D6-8A54E79F62EB}" dt="2022-02-14T09:15:24.289" v="4" actId="47"/>
        <pc:sldMkLst>
          <pc:docMk/>
          <pc:sldMk cId="3115335847" sldId="436"/>
        </pc:sldMkLst>
      </pc:sldChg>
      <pc:sldChg chg="del">
        <pc:chgData name="Lorenz A. Walter" userId="f0b34736-958b-40d0-b05e-67362fccc785" providerId="ADAL" clId="{EE0D1A3C-8B2E-475B-98D6-8A54E79F62EB}" dt="2022-02-14T09:15:24.289" v="4" actId="47"/>
        <pc:sldMkLst>
          <pc:docMk/>
          <pc:sldMk cId="3230021193" sldId="437"/>
        </pc:sldMkLst>
      </pc:sldChg>
      <pc:sldChg chg="del">
        <pc:chgData name="Lorenz A. Walter" userId="f0b34736-958b-40d0-b05e-67362fccc785" providerId="ADAL" clId="{EE0D1A3C-8B2E-475B-98D6-8A54E79F62EB}" dt="2022-02-14T09:15:24.289" v="4" actId="47"/>
        <pc:sldMkLst>
          <pc:docMk/>
          <pc:sldMk cId="958292843" sldId="438"/>
        </pc:sldMkLst>
      </pc:sldChg>
      <pc:sldChg chg="del">
        <pc:chgData name="Lorenz A. Walter" userId="f0b34736-958b-40d0-b05e-67362fccc785" providerId="ADAL" clId="{EE0D1A3C-8B2E-475B-98D6-8A54E79F62EB}" dt="2022-02-14T09:15:24.289" v="4" actId="47"/>
        <pc:sldMkLst>
          <pc:docMk/>
          <pc:sldMk cId="3130792141" sldId="439"/>
        </pc:sldMkLst>
      </pc:sldChg>
      <pc:sldChg chg="del">
        <pc:chgData name="Lorenz A. Walter" userId="f0b34736-958b-40d0-b05e-67362fccc785" providerId="ADAL" clId="{EE0D1A3C-8B2E-475B-98D6-8A54E79F62EB}" dt="2022-02-14T09:15:24.289" v="4" actId="47"/>
        <pc:sldMkLst>
          <pc:docMk/>
          <pc:sldMk cId="2692084905" sldId="440"/>
        </pc:sldMkLst>
      </pc:sldChg>
      <pc:sldChg chg="del">
        <pc:chgData name="Lorenz A. Walter" userId="f0b34736-958b-40d0-b05e-67362fccc785" providerId="ADAL" clId="{EE0D1A3C-8B2E-475B-98D6-8A54E79F62EB}" dt="2022-02-14T09:15:24.289" v="4" actId="47"/>
        <pc:sldMkLst>
          <pc:docMk/>
          <pc:sldMk cId="2050459654" sldId="441"/>
        </pc:sldMkLst>
      </pc:sldChg>
      <pc:sldChg chg="del">
        <pc:chgData name="Lorenz A. Walter" userId="f0b34736-958b-40d0-b05e-67362fccc785" providerId="ADAL" clId="{EE0D1A3C-8B2E-475B-98D6-8A54E79F62EB}" dt="2022-02-14T09:15:24.289" v="4" actId="47"/>
        <pc:sldMkLst>
          <pc:docMk/>
          <pc:sldMk cId="929057304" sldId="442"/>
        </pc:sldMkLst>
      </pc:sldChg>
      <pc:sldMasterChg chg="del delSldLayout">
        <pc:chgData name="Lorenz A. Walter" userId="f0b34736-958b-40d0-b05e-67362fccc785" providerId="ADAL" clId="{EE0D1A3C-8B2E-475B-98D6-8A54E79F62EB}" dt="2022-02-14T09:15:24.289" v="4" actId="47"/>
        <pc:sldMasterMkLst>
          <pc:docMk/>
          <pc:sldMasterMk cId="408553164" sldId="2147483660"/>
        </pc:sldMasterMkLst>
        <pc:sldLayoutChg chg="del">
          <pc:chgData name="Lorenz A. Walter" userId="f0b34736-958b-40d0-b05e-67362fccc785" providerId="ADAL" clId="{EE0D1A3C-8B2E-475B-98D6-8A54E79F62EB}" dt="2022-02-14T09:15:24.289" v="4" actId="47"/>
          <pc:sldLayoutMkLst>
            <pc:docMk/>
            <pc:sldMasterMk cId="408553164" sldId="2147483660"/>
            <pc:sldLayoutMk cId="3481769483" sldId="2147483661"/>
          </pc:sldLayoutMkLst>
        </pc:sldLayoutChg>
        <pc:sldLayoutChg chg="del">
          <pc:chgData name="Lorenz A. Walter" userId="f0b34736-958b-40d0-b05e-67362fccc785" providerId="ADAL" clId="{EE0D1A3C-8B2E-475B-98D6-8A54E79F62EB}" dt="2022-02-14T09:15:24.289" v="4" actId="47"/>
          <pc:sldLayoutMkLst>
            <pc:docMk/>
            <pc:sldMasterMk cId="408553164" sldId="2147483660"/>
            <pc:sldLayoutMk cId="3874193212" sldId="2147483662"/>
          </pc:sldLayoutMkLst>
        </pc:sldLayoutChg>
        <pc:sldLayoutChg chg="del">
          <pc:chgData name="Lorenz A. Walter" userId="f0b34736-958b-40d0-b05e-67362fccc785" providerId="ADAL" clId="{EE0D1A3C-8B2E-475B-98D6-8A54E79F62EB}" dt="2022-02-14T09:15:24.289" v="4" actId="47"/>
          <pc:sldLayoutMkLst>
            <pc:docMk/>
            <pc:sldMasterMk cId="408553164" sldId="2147483660"/>
            <pc:sldLayoutMk cId="4133445846" sldId="2147483663"/>
          </pc:sldLayoutMkLst>
        </pc:sldLayoutChg>
        <pc:sldLayoutChg chg="del">
          <pc:chgData name="Lorenz A. Walter" userId="f0b34736-958b-40d0-b05e-67362fccc785" providerId="ADAL" clId="{EE0D1A3C-8B2E-475B-98D6-8A54E79F62EB}" dt="2022-02-14T09:15:24.289" v="4" actId="47"/>
          <pc:sldLayoutMkLst>
            <pc:docMk/>
            <pc:sldMasterMk cId="408553164" sldId="2147483660"/>
            <pc:sldLayoutMk cId="45651607" sldId="2147483664"/>
          </pc:sldLayoutMkLst>
        </pc:sldLayoutChg>
        <pc:sldLayoutChg chg="del">
          <pc:chgData name="Lorenz A. Walter" userId="f0b34736-958b-40d0-b05e-67362fccc785" providerId="ADAL" clId="{EE0D1A3C-8B2E-475B-98D6-8A54E79F62EB}" dt="2022-02-14T09:15:24.289" v="4" actId="47"/>
          <pc:sldLayoutMkLst>
            <pc:docMk/>
            <pc:sldMasterMk cId="408553164" sldId="2147483660"/>
            <pc:sldLayoutMk cId="252018986" sldId="2147483665"/>
          </pc:sldLayoutMkLst>
        </pc:sldLayoutChg>
        <pc:sldLayoutChg chg="del">
          <pc:chgData name="Lorenz A. Walter" userId="f0b34736-958b-40d0-b05e-67362fccc785" providerId="ADAL" clId="{EE0D1A3C-8B2E-475B-98D6-8A54E79F62EB}" dt="2022-02-14T09:15:24.289" v="4" actId="47"/>
          <pc:sldLayoutMkLst>
            <pc:docMk/>
            <pc:sldMasterMk cId="408553164" sldId="2147483660"/>
            <pc:sldLayoutMk cId="803983367" sldId="2147483666"/>
          </pc:sldLayoutMkLst>
        </pc:sldLayoutChg>
        <pc:sldLayoutChg chg="del">
          <pc:chgData name="Lorenz A. Walter" userId="f0b34736-958b-40d0-b05e-67362fccc785" providerId="ADAL" clId="{EE0D1A3C-8B2E-475B-98D6-8A54E79F62EB}" dt="2022-02-14T09:15:24.289" v="4" actId="47"/>
          <pc:sldLayoutMkLst>
            <pc:docMk/>
            <pc:sldMasterMk cId="408553164" sldId="2147483660"/>
            <pc:sldLayoutMk cId="2624475911" sldId="2147483667"/>
          </pc:sldLayoutMkLst>
        </pc:sldLayoutChg>
        <pc:sldLayoutChg chg="del">
          <pc:chgData name="Lorenz A. Walter" userId="f0b34736-958b-40d0-b05e-67362fccc785" providerId="ADAL" clId="{EE0D1A3C-8B2E-475B-98D6-8A54E79F62EB}" dt="2022-02-14T09:15:24.289" v="4" actId="47"/>
          <pc:sldLayoutMkLst>
            <pc:docMk/>
            <pc:sldMasterMk cId="408553164" sldId="2147483660"/>
            <pc:sldLayoutMk cId="596412041" sldId="2147483668"/>
          </pc:sldLayoutMkLst>
        </pc:sldLayoutChg>
        <pc:sldLayoutChg chg="del">
          <pc:chgData name="Lorenz A. Walter" userId="f0b34736-958b-40d0-b05e-67362fccc785" providerId="ADAL" clId="{EE0D1A3C-8B2E-475B-98D6-8A54E79F62EB}" dt="2022-02-14T09:15:24.289" v="4" actId="47"/>
          <pc:sldLayoutMkLst>
            <pc:docMk/>
            <pc:sldMasterMk cId="408553164" sldId="2147483660"/>
            <pc:sldLayoutMk cId="3435526331" sldId="2147483669"/>
          </pc:sldLayoutMkLst>
        </pc:sldLayoutChg>
        <pc:sldLayoutChg chg="del">
          <pc:chgData name="Lorenz A. Walter" userId="f0b34736-958b-40d0-b05e-67362fccc785" providerId="ADAL" clId="{EE0D1A3C-8B2E-475B-98D6-8A54E79F62EB}" dt="2022-02-14T09:15:24.289" v="4" actId="47"/>
          <pc:sldLayoutMkLst>
            <pc:docMk/>
            <pc:sldMasterMk cId="408553164" sldId="2147483660"/>
            <pc:sldLayoutMk cId="3061618174" sldId="2147483670"/>
          </pc:sldLayoutMkLst>
        </pc:sldLayoutChg>
        <pc:sldLayoutChg chg="del">
          <pc:chgData name="Lorenz A. Walter" userId="f0b34736-958b-40d0-b05e-67362fccc785" providerId="ADAL" clId="{EE0D1A3C-8B2E-475B-98D6-8A54E79F62EB}" dt="2022-02-14T09:15:24.289" v="4" actId="47"/>
          <pc:sldLayoutMkLst>
            <pc:docMk/>
            <pc:sldMasterMk cId="408553164" sldId="2147483660"/>
            <pc:sldLayoutMk cId="137834992" sldId="2147483671"/>
          </pc:sldLayoutMkLst>
        </pc:sldLayoutChg>
        <pc:sldLayoutChg chg="del">
          <pc:chgData name="Lorenz A. Walter" userId="f0b34736-958b-40d0-b05e-67362fccc785" providerId="ADAL" clId="{EE0D1A3C-8B2E-475B-98D6-8A54E79F62EB}" dt="2022-02-14T09:15:24.289" v="4" actId="47"/>
          <pc:sldLayoutMkLst>
            <pc:docMk/>
            <pc:sldMasterMk cId="408553164" sldId="2147483660"/>
            <pc:sldLayoutMk cId="3014104821" sldId="2147483672"/>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EB17D4-5051-084C-B91D-CD2CE4537447}" type="datetimeFigureOut">
              <a:rPr lang="en-GB" smtClean="0"/>
              <a:t>14/02/2022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A122D1-46E5-5F40-A7E1-6868B11661BA}" type="slidenum">
              <a:rPr lang="en-GB" smtClean="0"/>
              <a:t>‹#›</a:t>
            </a:fld>
            <a:endParaRPr lang="en-GB"/>
          </a:p>
        </p:txBody>
      </p:sp>
    </p:spTree>
    <p:extLst>
      <p:ext uri="{BB962C8B-B14F-4D97-AF65-F5344CB8AC3E}">
        <p14:creationId xmlns:p14="http://schemas.microsoft.com/office/powerpoint/2010/main" val="82164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521C8DA-4086-8C47-B855-6719E75E9A87}" type="datetimeFigureOut">
              <a:rPr lang="en-GB" smtClean="0"/>
              <a:t>14/02/2022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1F5B9C-0FA7-F24F-BEBE-F82460632505}" type="slidenum">
              <a:rPr lang="en-GB" smtClean="0"/>
              <a:t>‹#›</a:t>
            </a:fld>
            <a:endParaRPr lang="en-GB"/>
          </a:p>
        </p:txBody>
      </p:sp>
    </p:spTree>
    <p:extLst>
      <p:ext uri="{BB962C8B-B14F-4D97-AF65-F5344CB8AC3E}">
        <p14:creationId xmlns:p14="http://schemas.microsoft.com/office/powerpoint/2010/main" val="849893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521C8DA-4086-8C47-B855-6719E75E9A87}" type="datetimeFigureOut">
              <a:rPr lang="en-GB" smtClean="0"/>
              <a:t>14/02/2022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1F5B9C-0FA7-F24F-BEBE-F82460632505}" type="slidenum">
              <a:rPr lang="en-GB" smtClean="0"/>
              <a:t>‹#›</a:t>
            </a:fld>
            <a:endParaRPr lang="en-GB"/>
          </a:p>
        </p:txBody>
      </p:sp>
    </p:spTree>
    <p:extLst>
      <p:ext uri="{BB962C8B-B14F-4D97-AF65-F5344CB8AC3E}">
        <p14:creationId xmlns:p14="http://schemas.microsoft.com/office/powerpoint/2010/main" val="1172835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521C8DA-4086-8C47-B855-6719E75E9A87}" type="datetimeFigureOut">
              <a:rPr lang="en-GB" smtClean="0"/>
              <a:t>14/02/2022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1F5B9C-0FA7-F24F-BEBE-F82460632505}" type="slidenum">
              <a:rPr lang="en-GB" smtClean="0"/>
              <a:t>‹#›</a:t>
            </a:fld>
            <a:endParaRPr lang="en-GB"/>
          </a:p>
        </p:txBody>
      </p:sp>
    </p:spTree>
    <p:extLst>
      <p:ext uri="{BB962C8B-B14F-4D97-AF65-F5344CB8AC3E}">
        <p14:creationId xmlns:p14="http://schemas.microsoft.com/office/powerpoint/2010/main" val="89751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521C8DA-4086-8C47-B855-6719E75E9A87}" type="datetimeFigureOut">
              <a:rPr lang="en-GB" smtClean="0"/>
              <a:t>14/02/2022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1F5B9C-0FA7-F24F-BEBE-F82460632505}" type="slidenum">
              <a:rPr lang="en-GB" smtClean="0"/>
              <a:t>‹#›</a:t>
            </a:fld>
            <a:endParaRPr lang="en-GB"/>
          </a:p>
        </p:txBody>
      </p:sp>
    </p:spTree>
    <p:extLst>
      <p:ext uri="{BB962C8B-B14F-4D97-AF65-F5344CB8AC3E}">
        <p14:creationId xmlns:p14="http://schemas.microsoft.com/office/powerpoint/2010/main" val="1249847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21C8DA-4086-8C47-B855-6719E75E9A87}" type="datetimeFigureOut">
              <a:rPr lang="en-GB" smtClean="0"/>
              <a:t>14/02/2022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1F5B9C-0FA7-F24F-BEBE-F82460632505}" type="slidenum">
              <a:rPr lang="en-GB" smtClean="0"/>
              <a:t>‹#›</a:t>
            </a:fld>
            <a:endParaRPr lang="en-GB"/>
          </a:p>
        </p:txBody>
      </p:sp>
    </p:spTree>
    <p:extLst>
      <p:ext uri="{BB962C8B-B14F-4D97-AF65-F5344CB8AC3E}">
        <p14:creationId xmlns:p14="http://schemas.microsoft.com/office/powerpoint/2010/main" val="1653969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521C8DA-4086-8C47-B855-6719E75E9A87}" type="datetimeFigureOut">
              <a:rPr lang="en-GB" smtClean="0"/>
              <a:t>14/02/2022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1F5B9C-0FA7-F24F-BEBE-F82460632505}" type="slidenum">
              <a:rPr lang="en-GB" smtClean="0"/>
              <a:t>‹#›</a:t>
            </a:fld>
            <a:endParaRPr lang="en-GB"/>
          </a:p>
        </p:txBody>
      </p:sp>
    </p:spTree>
    <p:extLst>
      <p:ext uri="{BB962C8B-B14F-4D97-AF65-F5344CB8AC3E}">
        <p14:creationId xmlns:p14="http://schemas.microsoft.com/office/powerpoint/2010/main" val="1237126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521C8DA-4086-8C47-B855-6719E75E9A87}" type="datetimeFigureOut">
              <a:rPr lang="en-GB" smtClean="0"/>
              <a:t>14/02/2022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1F5B9C-0FA7-F24F-BEBE-F82460632505}" type="slidenum">
              <a:rPr lang="en-GB" smtClean="0"/>
              <a:t>‹#›</a:t>
            </a:fld>
            <a:endParaRPr lang="en-GB"/>
          </a:p>
        </p:txBody>
      </p:sp>
    </p:spTree>
    <p:extLst>
      <p:ext uri="{BB962C8B-B14F-4D97-AF65-F5344CB8AC3E}">
        <p14:creationId xmlns:p14="http://schemas.microsoft.com/office/powerpoint/2010/main" val="456146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521C8DA-4086-8C47-B855-6719E75E9A87}" type="datetimeFigureOut">
              <a:rPr lang="en-GB" smtClean="0"/>
              <a:t>14/02/2022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1F5B9C-0FA7-F24F-BEBE-F82460632505}" type="slidenum">
              <a:rPr lang="en-GB" smtClean="0"/>
              <a:t>‹#›</a:t>
            </a:fld>
            <a:endParaRPr lang="en-GB"/>
          </a:p>
        </p:txBody>
      </p:sp>
    </p:spTree>
    <p:extLst>
      <p:ext uri="{BB962C8B-B14F-4D97-AF65-F5344CB8AC3E}">
        <p14:creationId xmlns:p14="http://schemas.microsoft.com/office/powerpoint/2010/main" val="2084517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21C8DA-4086-8C47-B855-6719E75E9A87}" type="datetimeFigureOut">
              <a:rPr lang="en-GB" smtClean="0"/>
              <a:t>14/02/2022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1F5B9C-0FA7-F24F-BEBE-F82460632505}" type="slidenum">
              <a:rPr lang="en-GB" smtClean="0"/>
              <a:t>‹#›</a:t>
            </a:fld>
            <a:endParaRPr lang="en-GB"/>
          </a:p>
        </p:txBody>
      </p:sp>
    </p:spTree>
    <p:extLst>
      <p:ext uri="{BB962C8B-B14F-4D97-AF65-F5344CB8AC3E}">
        <p14:creationId xmlns:p14="http://schemas.microsoft.com/office/powerpoint/2010/main" val="444447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21C8DA-4086-8C47-B855-6719E75E9A87}" type="datetimeFigureOut">
              <a:rPr lang="en-GB" smtClean="0"/>
              <a:t>14/02/2022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1F5B9C-0FA7-F24F-BEBE-F82460632505}" type="slidenum">
              <a:rPr lang="en-GB" smtClean="0"/>
              <a:t>‹#›</a:t>
            </a:fld>
            <a:endParaRPr lang="en-GB"/>
          </a:p>
        </p:txBody>
      </p:sp>
    </p:spTree>
    <p:extLst>
      <p:ext uri="{BB962C8B-B14F-4D97-AF65-F5344CB8AC3E}">
        <p14:creationId xmlns:p14="http://schemas.microsoft.com/office/powerpoint/2010/main" val="880588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21C8DA-4086-8C47-B855-6719E75E9A87}" type="datetimeFigureOut">
              <a:rPr lang="en-GB" smtClean="0"/>
              <a:t>14/02/2022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1F5B9C-0FA7-F24F-BEBE-F82460632505}" type="slidenum">
              <a:rPr lang="en-GB" smtClean="0"/>
              <a:t>‹#›</a:t>
            </a:fld>
            <a:endParaRPr lang="en-GB"/>
          </a:p>
        </p:txBody>
      </p:sp>
    </p:spTree>
    <p:extLst>
      <p:ext uri="{BB962C8B-B14F-4D97-AF65-F5344CB8AC3E}">
        <p14:creationId xmlns:p14="http://schemas.microsoft.com/office/powerpoint/2010/main" val="1733696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21C8DA-4086-8C47-B855-6719E75E9A87}" type="datetimeFigureOut">
              <a:rPr lang="en-GB" smtClean="0"/>
              <a:t>14/02/2022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1F5B9C-0FA7-F24F-BEBE-F82460632505}" type="slidenum">
              <a:rPr lang="en-GB" smtClean="0"/>
              <a:t>‹#›</a:t>
            </a:fld>
            <a:endParaRPr lang="en-GB"/>
          </a:p>
        </p:txBody>
      </p:sp>
    </p:spTree>
    <p:extLst>
      <p:ext uri="{BB962C8B-B14F-4D97-AF65-F5344CB8AC3E}">
        <p14:creationId xmlns:p14="http://schemas.microsoft.com/office/powerpoint/2010/main" val="934583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NUL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Social welfare systems in Europe</a:t>
            </a:r>
          </a:p>
        </p:txBody>
      </p:sp>
      <p:sp>
        <p:nvSpPr>
          <p:cNvPr id="3" name="Subtitle 2"/>
          <p:cNvSpPr>
            <a:spLocks noGrp="1"/>
          </p:cNvSpPr>
          <p:nvPr>
            <p:ph type="subTitle" idx="1"/>
          </p:nvPr>
        </p:nvSpPr>
        <p:spPr/>
        <p:txBody>
          <a:bodyPr/>
          <a:lstStyle/>
          <a:p>
            <a:r>
              <a:rPr lang="en-GB" dirty="0"/>
              <a:t>Walter Lorenz</a:t>
            </a:r>
          </a:p>
        </p:txBody>
      </p:sp>
    </p:spTree>
    <p:extLst>
      <p:ext uri="{BB962C8B-B14F-4D97-AF65-F5344CB8AC3E}">
        <p14:creationId xmlns:p14="http://schemas.microsoft.com/office/powerpoint/2010/main" val="924629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74B49-B094-4CEC-ADF6-349945F29FDE}"/>
              </a:ext>
            </a:extLst>
          </p:cNvPr>
          <p:cNvSpPr>
            <a:spLocks noGrp="1"/>
          </p:cNvSpPr>
          <p:nvPr>
            <p:ph type="title"/>
          </p:nvPr>
        </p:nvSpPr>
        <p:spPr/>
        <p:txBody>
          <a:bodyPr/>
          <a:lstStyle/>
          <a:p>
            <a:r>
              <a:rPr lang="de-AT"/>
              <a:t>„</a:t>
            </a:r>
            <a:r>
              <a:rPr lang="de-AT" b="1"/>
              <a:t>citizenship</a:t>
            </a:r>
            <a:r>
              <a:rPr lang="de-AT"/>
              <a:t>“ as the guarantee of being fully recognised as a person, „</a:t>
            </a:r>
            <a:r>
              <a:rPr lang="de-AT" b="1"/>
              <a:t>the right to belong</a:t>
            </a:r>
            <a:r>
              <a:rPr lang="de-AT"/>
              <a:t>“</a:t>
            </a:r>
            <a:endParaRPr lang="en-GB"/>
          </a:p>
        </p:txBody>
      </p:sp>
      <p:sp>
        <p:nvSpPr>
          <p:cNvPr id="3" name="Content Placeholder 2">
            <a:extLst>
              <a:ext uri="{FF2B5EF4-FFF2-40B4-BE49-F238E27FC236}">
                <a16:creationId xmlns:a16="http://schemas.microsoft.com/office/drawing/2014/main" id="{427F43ED-0F81-44CD-B86E-EC536EDD3F26}"/>
              </a:ext>
            </a:extLst>
          </p:cNvPr>
          <p:cNvSpPr>
            <a:spLocks noGrp="1"/>
          </p:cNvSpPr>
          <p:nvPr>
            <p:ph idx="1"/>
          </p:nvPr>
        </p:nvSpPr>
        <p:spPr/>
        <p:txBody>
          <a:bodyPr/>
          <a:lstStyle/>
          <a:p>
            <a:pPr marL="0" indent="0">
              <a:buNone/>
            </a:pPr>
            <a:r>
              <a:rPr lang="en-GB"/>
              <a:t>T.H. Marshall’s </a:t>
            </a:r>
            <a:r>
              <a:rPr lang="en-GB" b="1" i="1"/>
              <a:t>Theory of stages of the development of citizenship</a:t>
            </a:r>
            <a:r>
              <a:rPr lang="en-GB"/>
              <a:t>:</a:t>
            </a:r>
          </a:p>
          <a:p>
            <a:pPr marL="0" indent="0">
              <a:buNone/>
            </a:pPr>
            <a:r>
              <a:rPr lang="en-GB" b="1" u="sng"/>
              <a:t>Civil citizenship </a:t>
            </a:r>
            <a:r>
              <a:rPr lang="en-GB"/>
              <a:t>(1700s): </a:t>
            </a:r>
            <a:r>
              <a:rPr lang="en-US"/>
              <a:t>the rights necessary for individual freedom, like personal liberty, freedom of speech, right to own property, freedom of thought / religion etc. The institutions most directly associated with civil rights are the </a:t>
            </a:r>
            <a:r>
              <a:rPr lang="en-US" u="sng"/>
              <a:t>courts of justice</a:t>
            </a:r>
            <a:r>
              <a:rPr lang="en-US"/>
              <a:t>.</a:t>
            </a:r>
            <a:endParaRPr lang="en-GB"/>
          </a:p>
          <a:p>
            <a:pPr marL="0" indent="0">
              <a:buNone/>
            </a:pPr>
            <a:r>
              <a:rPr lang="en-GB" b="1" u="sng"/>
              <a:t>Political citizenship </a:t>
            </a:r>
            <a:r>
              <a:rPr lang="en-GB"/>
              <a:t>(1800s): </a:t>
            </a:r>
            <a:r>
              <a:rPr lang="en-US"/>
              <a:t>the right to participate in the exercise of political power (</a:t>
            </a:r>
            <a:r>
              <a:rPr lang="en-US" u="sng"/>
              <a:t>active and passive vote</a:t>
            </a:r>
            <a:r>
              <a:rPr lang="en-US"/>
              <a:t>, founding and joining parties)</a:t>
            </a:r>
            <a:endParaRPr lang="en-GB"/>
          </a:p>
          <a:p>
            <a:pPr marL="0" indent="0">
              <a:buNone/>
            </a:pPr>
            <a:r>
              <a:rPr lang="en-GB" b="1" u="sng"/>
              <a:t>Social citizenship </a:t>
            </a:r>
            <a:r>
              <a:rPr lang="en-GB"/>
              <a:t>(1900s): the right to be publicly recognised as equally vulnerable and hence “worthy of protection” by public institutions and in law (pensions, health and education as a right, regulated labour)</a:t>
            </a:r>
          </a:p>
        </p:txBody>
      </p:sp>
    </p:spTree>
    <p:extLst>
      <p:ext uri="{BB962C8B-B14F-4D97-AF65-F5344CB8AC3E}">
        <p14:creationId xmlns:p14="http://schemas.microsoft.com/office/powerpoint/2010/main" val="88464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C7F6189-ECA0-4488-A83F-9893ADF1EBE4}"/>
              </a:ext>
            </a:extLst>
          </p:cNvPr>
          <p:cNvSpPr>
            <a:spLocks noGrp="1"/>
          </p:cNvSpPr>
          <p:nvPr>
            <p:ph type="title"/>
          </p:nvPr>
        </p:nvSpPr>
        <p:spPr/>
        <p:txBody>
          <a:bodyPr/>
          <a:lstStyle/>
          <a:p>
            <a:r>
              <a:rPr lang="de-AT"/>
              <a:t>Welfare therefore becomes a </a:t>
            </a:r>
            <a:r>
              <a:rPr lang="de-AT" b="1" u="sng">
                <a:solidFill>
                  <a:srgbClr val="FF0000"/>
                </a:solidFill>
              </a:rPr>
              <a:t>political</a:t>
            </a:r>
            <a:r>
              <a:rPr lang="de-AT" b="1"/>
              <a:t> issue</a:t>
            </a:r>
            <a:r>
              <a:rPr lang="de-AT"/>
              <a:t> (even where it is provided mainly privately)</a:t>
            </a:r>
            <a:endParaRPr lang="en-GB"/>
          </a:p>
        </p:txBody>
      </p:sp>
      <p:sp>
        <p:nvSpPr>
          <p:cNvPr id="6" name="Content Placeholder 5">
            <a:extLst>
              <a:ext uri="{FF2B5EF4-FFF2-40B4-BE49-F238E27FC236}">
                <a16:creationId xmlns:a16="http://schemas.microsoft.com/office/drawing/2014/main" id="{83D3BA67-8703-4CF0-A9A2-B2830B7C7C43}"/>
              </a:ext>
            </a:extLst>
          </p:cNvPr>
          <p:cNvSpPr>
            <a:spLocks noGrp="1"/>
          </p:cNvSpPr>
          <p:nvPr>
            <p:ph idx="1"/>
          </p:nvPr>
        </p:nvSpPr>
        <p:spPr/>
        <p:txBody>
          <a:bodyPr>
            <a:normAutofit lnSpcReduction="10000"/>
          </a:bodyPr>
          <a:lstStyle/>
          <a:p>
            <a:pPr marL="0" indent="0">
              <a:buNone/>
            </a:pPr>
            <a:r>
              <a:rPr lang="de-AT"/>
              <a:t>At issue are basic values that constitute the foundations of the creation of modern societies:</a:t>
            </a:r>
          </a:p>
          <a:p>
            <a:pPr marL="0" indent="0">
              <a:buNone/>
            </a:pPr>
            <a:r>
              <a:rPr lang="de-AT"/>
              <a:t>The </a:t>
            </a:r>
            <a:r>
              <a:rPr lang="de-AT" b="1" u="sng"/>
              <a:t>demand for equality </a:t>
            </a:r>
            <a:r>
              <a:rPr lang="de-AT"/>
              <a:t>(rights, participation, democracy, legitimation)</a:t>
            </a:r>
          </a:p>
          <a:p>
            <a:pPr marL="0" indent="0">
              <a:buNone/>
            </a:pPr>
            <a:r>
              <a:rPr lang="de-AT"/>
              <a:t>The </a:t>
            </a:r>
            <a:r>
              <a:rPr lang="de-AT" b="1" u="sng"/>
              <a:t>demand for personal freedom </a:t>
            </a:r>
            <a:r>
              <a:rPr lang="de-AT"/>
              <a:t>(freedom to „be oneself“, free from interference by others, free to have one‘s own opinion, to live according to one‘s own principles). See </a:t>
            </a:r>
            <a:r>
              <a:rPr lang="de-AT">
                <a:solidFill>
                  <a:srgbClr val="FF0000"/>
                </a:solidFill>
              </a:rPr>
              <a:t>Corona Crisis responses</a:t>
            </a:r>
          </a:p>
          <a:p>
            <a:pPr marL="0" indent="0">
              <a:buNone/>
            </a:pPr>
            <a:r>
              <a:rPr lang="de-AT"/>
              <a:t>However, both principles cannot be satisfied by the efforts of the individual alone nor by the delegation to the state: the principles are potentially in conflict with each other but also converge towards the necessity to constantly </a:t>
            </a:r>
            <a:r>
              <a:rPr lang="de-AT" u="sng"/>
              <a:t>negotiate</a:t>
            </a:r>
            <a:r>
              <a:rPr lang="de-AT"/>
              <a:t> between them</a:t>
            </a:r>
            <a:endParaRPr lang="en-GB"/>
          </a:p>
        </p:txBody>
      </p:sp>
    </p:spTree>
    <p:extLst>
      <p:ext uri="{BB962C8B-B14F-4D97-AF65-F5344CB8AC3E}">
        <p14:creationId xmlns:p14="http://schemas.microsoft.com/office/powerpoint/2010/main" val="1804863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7BD36B4-7494-4D92-8B88-547B403468A0}"/>
              </a:ext>
            </a:extLst>
          </p:cNvPr>
          <p:cNvSpPr>
            <a:spLocks noGrp="1"/>
          </p:cNvSpPr>
          <p:nvPr>
            <p:ph type="title"/>
          </p:nvPr>
        </p:nvSpPr>
        <p:spPr/>
        <p:txBody>
          <a:bodyPr/>
          <a:lstStyle/>
          <a:p>
            <a:r>
              <a:rPr lang="de-AT" u="sng"/>
              <a:t>Necessity</a:t>
            </a:r>
            <a:r>
              <a:rPr lang="de-AT"/>
              <a:t> to move towards social citizenship:</a:t>
            </a:r>
            <a:endParaRPr lang="en-GB"/>
          </a:p>
        </p:txBody>
      </p:sp>
      <p:sp>
        <p:nvSpPr>
          <p:cNvPr id="6" name="Content Placeholder 5">
            <a:extLst>
              <a:ext uri="{FF2B5EF4-FFF2-40B4-BE49-F238E27FC236}">
                <a16:creationId xmlns:a16="http://schemas.microsoft.com/office/drawing/2014/main" id="{7556C3B2-23BB-4BCA-A77C-A21D39424817}"/>
              </a:ext>
            </a:extLst>
          </p:cNvPr>
          <p:cNvSpPr>
            <a:spLocks noGrp="1"/>
          </p:cNvSpPr>
          <p:nvPr>
            <p:ph idx="1"/>
          </p:nvPr>
        </p:nvSpPr>
        <p:spPr/>
        <p:txBody>
          <a:bodyPr/>
          <a:lstStyle/>
          <a:p>
            <a:pPr marL="0" indent="0">
              <a:buNone/>
            </a:pPr>
            <a:r>
              <a:rPr lang="de-AT" b="1"/>
              <a:t>Democracy and participation </a:t>
            </a:r>
            <a:r>
              <a:rPr lang="de-AT"/>
              <a:t>are at risk of becoming meaningless if the state (the collective) either does not care for the everyday concerns of citizens or dominates their lives so totally (authoritarianism) that they cannot enjoy any margin of self-determination and freedom</a:t>
            </a:r>
          </a:p>
          <a:p>
            <a:pPr marL="0" indent="0">
              <a:buNone/>
            </a:pPr>
            <a:endParaRPr lang="de-AT"/>
          </a:p>
          <a:p>
            <a:pPr marL="0" indent="0">
              <a:buNone/>
            </a:pPr>
            <a:r>
              <a:rPr lang="de-AT"/>
              <a:t>Providing social protection (</a:t>
            </a:r>
            <a:r>
              <a:rPr lang="de-AT" b="1"/>
              <a:t>welfare</a:t>
            </a:r>
            <a:r>
              <a:rPr lang="de-AT"/>
              <a:t>) is essential for the political legitimation of the state and for the integration of society</a:t>
            </a:r>
          </a:p>
          <a:p>
            <a:pPr marL="0" indent="0">
              <a:buNone/>
            </a:pPr>
            <a:r>
              <a:rPr lang="de-AT"/>
              <a:t>People who are left without protection „fall out“ of society, have no interest in democratic processes („dangerous mob“, source of unrest, anarchy, disobedience, have nothing to lose)</a:t>
            </a:r>
            <a:endParaRPr lang="en-GB"/>
          </a:p>
        </p:txBody>
      </p:sp>
    </p:spTree>
    <p:extLst>
      <p:ext uri="{BB962C8B-B14F-4D97-AF65-F5344CB8AC3E}">
        <p14:creationId xmlns:p14="http://schemas.microsoft.com/office/powerpoint/2010/main" val="1044198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07B09-DFE6-489A-9FE1-F7A023DB41D0}"/>
              </a:ext>
            </a:extLst>
          </p:cNvPr>
          <p:cNvSpPr>
            <a:spLocks noGrp="1"/>
          </p:cNvSpPr>
          <p:nvPr>
            <p:ph type="title"/>
          </p:nvPr>
        </p:nvSpPr>
        <p:spPr/>
        <p:txBody>
          <a:bodyPr/>
          <a:lstStyle/>
          <a:p>
            <a:r>
              <a:rPr lang="de-AT"/>
              <a:t>Norbert Elias: „civilizing processes“</a:t>
            </a:r>
            <a:endParaRPr lang="en-GB"/>
          </a:p>
        </p:txBody>
      </p:sp>
      <p:sp>
        <p:nvSpPr>
          <p:cNvPr id="3" name="Content Placeholder 2">
            <a:extLst>
              <a:ext uri="{FF2B5EF4-FFF2-40B4-BE49-F238E27FC236}">
                <a16:creationId xmlns:a16="http://schemas.microsoft.com/office/drawing/2014/main" id="{81FB71CB-7071-4711-ABC6-B51B564CA189}"/>
              </a:ext>
            </a:extLst>
          </p:cNvPr>
          <p:cNvSpPr>
            <a:spLocks noGrp="1"/>
          </p:cNvSpPr>
          <p:nvPr>
            <p:ph idx="1"/>
          </p:nvPr>
        </p:nvSpPr>
        <p:spPr/>
        <p:txBody>
          <a:bodyPr>
            <a:normAutofit lnSpcReduction="10000"/>
          </a:bodyPr>
          <a:lstStyle/>
          <a:p>
            <a:pPr marL="0" indent="0">
              <a:buNone/>
            </a:pPr>
            <a:r>
              <a:rPr lang="en-US"/>
              <a:t>to be a citizen not only means having basic civil liberties, political power and civic responsibilities, but also </a:t>
            </a:r>
            <a:r>
              <a:rPr lang="en-US" b="1"/>
              <a:t>living a ‘civilized’ life</a:t>
            </a:r>
            <a:r>
              <a:rPr lang="en-US"/>
              <a:t>.  And  what  civilized  means  (i.e.,  the  norms  and  standards  defining  how  the individual  should  live  and  act  as  a  full  member  of  the  political  community)  has gradually  been  incorporated  in  the  definition  of  citizenship.  </a:t>
            </a:r>
          </a:p>
          <a:p>
            <a:pPr marL="0" indent="0">
              <a:buNone/>
            </a:pPr>
            <a:r>
              <a:rPr lang="en-US"/>
              <a:t>And  in  later  phases  of social existence, this enriched idea of citizenship has fed back into what a given society views as wellbeing and deprivation (Townsend, 1979), which in turn, had a significant impact on welfare institutions, too. (rising expectations!)</a:t>
            </a:r>
          </a:p>
          <a:p>
            <a:pPr marL="0" indent="0">
              <a:buNone/>
            </a:pPr>
            <a:r>
              <a:rPr lang="en-US"/>
              <a:t>Welfare is a dynamic process, not a static state</a:t>
            </a:r>
            <a:endParaRPr lang="en-GB"/>
          </a:p>
        </p:txBody>
      </p:sp>
    </p:spTree>
    <p:extLst>
      <p:ext uri="{BB962C8B-B14F-4D97-AF65-F5344CB8AC3E}">
        <p14:creationId xmlns:p14="http://schemas.microsoft.com/office/powerpoint/2010/main" val="735268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79EF0-0A51-48E3-ACB0-C9D521A73B83}"/>
              </a:ext>
            </a:extLst>
          </p:cNvPr>
          <p:cNvSpPr>
            <a:spLocks noGrp="1"/>
          </p:cNvSpPr>
          <p:nvPr>
            <p:ph type="title"/>
          </p:nvPr>
        </p:nvSpPr>
        <p:spPr/>
        <p:txBody>
          <a:bodyPr/>
          <a:lstStyle/>
          <a:p>
            <a:r>
              <a:rPr lang="de-AT">
                <a:solidFill>
                  <a:srgbClr val="FF0000"/>
                </a:solidFill>
              </a:rPr>
              <a:t>Discussion</a:t>
            </a:r>
            <a:endParaRPr lang="en-GB">
              <a:solidFill>
                <a:srgbClr val="FF0000"/>
              </a:solidFill>
            </a:endParaRPr>
          </a:p>
        </p:txBody>
      </p:sp>
      <p:sp>
        <p:nvSpPr>
          <p:cNvPr id="3" name="Content Placeholder 2">
            <a:extLst>
              <a:ext uri="{FF2B5EF4-FFF2-40B4-BE49-F238E27FC236}">
                <a16:creationId xmlns:a16="http://schemas.microsoft.com/office/drawing/2014/main" id="{C92B4076-D3B4-4E5E-BD85-10F068DB5D1F}"/>
              </a:ext>
            </a:extLst>
          </p:cNvPr>
          <p:cNvSpPr>
            <a:spLocks noGrp="1"/>
          </p:cNvSpPr>
          <p:nvPr>
            <p:ph idx="1"/>
          </p:nvPr>
        </p:nvSpPr>
        <p:spPr/>
        <p:txBody>
          <a:bodyPr/>
          <a:lstStyle/>
          <a:p>
            <a:r>
              <a:rPr lang="de-AT"/>
              <a:t>What can the state provide that no other institution or level of society independent of the state can provide? (list activities)</a:t>
            </a:r>
          </a:p>
          <a:p>
            <a:r>
              <a:rPr lang="de-AT"/>
              <a:t>What are the dangers associated with an over-reliance on the state?</a:t>
            </a:r>
          </a:p>
          <a:p>
            <a:r>
              <a:rPr lang="de-AT"/>
              <a:t>What services can civil society organisations provide best and why? (examples and reasons)</a:t>
            </a:r>
          </a:p>
          <a:p>
            <a:r>
              <a:rPr lang="de-AT"/>
              <a:t>What are the limitations to your knowledge of „what is best for myself“ and how does this affect your sense of freedom (give examples)</a:t>
            </a:r>
            <a:endParaRPr lang="en-GB"/>
          </a:p>
        </p:txBody>
      </p:sp>
    </p:spTree>
    <p:extLst>
      <p:ext uri="{BB962C8B-B14F-4D97-AF65-F5344CB8AC3E}">
        <p14:creationId xmlns:p14="http://schemas.microsoft.com/office/powerpoint/2010/main" val="2563336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47EBF8-B3B5-43B7-9FBD-5F6494501132}"/>
              </a:ext>
            </a:extLst>
          </p:cNvPr>
          <p:cNvSpPr>
            <a:spLocks noGrp="1"/>
          </p:cNvSpPr>
          <p:nvPr>
            <p:ph type="title"/>
          </p:nvPr>
        </p:nvSpPr>
        <p:spPr/>
        <p:txBody>
          <a:bodyPr>
            <a:normAutofit/>
          </a:bodyPr>
          <a:lstStyle/>
          <a:p>
            <a:pPr algn="ctr" eaLnBrk="1" hangingPunct="1"/>
            <a:r>
              <a:rPr lang="en-GB" altLang="en-US" sz="4000"/>
              <a:t>Correspondence citizenship </a:t>
            </a:r>
            <a:r>
              <a:rPr lang="en-GB" altLang="en-US" sz="4000" dirty="0"/>
              <a:t>to ‘welfare regimes’</a:t>
            </a:r>
          </a:p>
        </p:txBody>
      </p:sp>
      <p:graphicFrame>
        <p:nvGraphicFramePr>
          <p:cNvPr id="4" name="Inhaltsplatzhalter 3">
            <a:extLst>
              <a:ext uri="{FF2B5EF4-FFF2-40B4-BE49-F238E27FC236}">
                <a16:creationId xmlns:a16="http://schemas.microsoft.com/office/drawing/2014/main" id="{56714748-19C4-4799-876F-316EC4A0A16B}"/>
              </a:ext>
            </a:extLst>
          </p:cNvPr>
          <p:cNvGraphicFramePr>
            <a:graphicFrameLocks noGrp="1"/>
          </p:cNvGraphicFramePr>
          <p:nvPr>
            <p:ph idx="1"/>
            <p:extLst>
              <p:ext uri="{D42A27DB-BD31-4B8C-83A1-F6EECF244321}">
                <p14:modId xmlns:p14="http://schemas.microsoft.com/office/powerpoint/2010/main" val="1031369598"/>
              </p:ext>
            </p:extLst>
          </p:nvPr>
        </p:nvGraphicFramePr>
        <p:xfrm>
          <a:off x="482600" y="1684338"/>
          <a:ext cx="9728199" cy="4918393"/>
        </p:xfrm>
        <a:graphic>
          <a:graphicData uri="http://schemas.openxmlformats.org/drawingml/2006/table">
            <a:tbl>
              <a:tblPr/>
              <a:tblGrid>
                <a:gridCol w="3242733">
                  <a:extLst>
                    <a:ext uri="{9D8B030D-6E8A-4147-A177-3AD203B41FA5}">
                      <a16:colId xmlns:a16="http://schemas.microsoft.com/office/drawing/2014/main" val="1533863630"/>
                    </a:ext>
                  </a:extLst>
                </a:gridCol>
                <a:gridCol w="3242733">
                  <a:extLst>
                    <a:ext uri="{9D8B030D-6E8A-4147-A177-3AD203B41FA5}">
                      <a16:colId xmlns:a16="http://schemas.microsoft.com/office/drawing/2014/main" val="3330889615"/>
                    </a:ext>
                  </a:extLst>
                </a:gridCol>
                <a:gridCol w="3242733">
                  <a:extLst>
                    <a:ext uri="{9D8B030D-6E8A-4147-A177-3AD203B41FA5}">
                      <a16:colId xmlns:a16="http://schemas.microsoft.com/office/drawing/2014/main" val="388112143"/>
                    </a:ext>
                  </a:extLst>
                </a:gridCol>
              </a:tblGrid>
              <a:tr h="1458913">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eaLnBrk="0" hangingPunct="0">
                        <a:spcBef>
                          <a:spcPct val="20000"/>
                        </a:spcBef>
                        <a:defRPr sz="2000">
                          <a:solidFill>
                            <a:schemeClr val="tx1"/>
                          </a:solidFill>
                          <a:latin typeface="Calibri" panose="020F0502020204030204" pitchFamily="34" charset="0"/>
                          <a:ea typeface="MS PGothic" panose="020B0600070205080204" pitchFamily="34" charset="-128"/>
                        </a:defRPr>
                      </a:lvl3pPr>
                      <a:lvl4pPr eaLnBrk="0" hangingPunct="0">
                        <a:spcBef>
                          <a:spcPct val="20000"/>
                        </a:spcBef>
                        <a:defRPr>
                          <a:solidFill>
                            <a:schemeClr val="tx1"/>
                          </a:solidFill>
                          <a:latin typeface="Calibri" panose="020F0502020204030204" pitchFamily="34" charset="0"/>
                          <a:ea typeface="MS PGothic" panose="020B0600070205080204" pitchFamily="34" charset="-128"/>
                        </a:defRPr>
                      </a:lvl4pPr>
                      <a:lvl5pPr eaLnBrk="0" hangingPunct="0">
                        <a:spcBef>
                          <a:spcPct val="20000"/>
                        </a:spcBef>
                        <a:defRPr>
                          <a:solidFill>
                            <a:schemeClr val="tx1"/>
                          </a:solidFill>
                          <a:latin typeface="Calibri" panose="020F0502020204030204" pitchFamily="34"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altLang="en-US" sz="2900" b="1" i="0" u="none" strike="noStrike" cap="none" normalizeH="0" baseline="0">
                          <a:ln>
                            <a:noFill/>
                          </a:ln>
                          <a:solidFill>
                            <a:srgbClr val="FFFFFF"/>
                          </a:solidFill>
                          <a:effectLst/>
                          <a:latin typeface="Calibri" panose="020F0502020204030204" pitchFamily="34" charset="0"/>
                          <a:ea typeface="MS PGothic" panose="020B0600070205080204" pitchFamily="34" charset="-128"/>
                        </a:rPr>
                        <a:t>Libertarian</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GB" altLang="en-US" sz="2900" b="1" i="0" u="none" strike="noStrike" cap="none" normalizeH="0" baseline="0">
                          <a:ln>
                            <a:noFill/>
                          </a:ln>
                          <a:solidFill>
                            <a:srgbClr val="FFFFFF"/>
                          </a:solidFill>
                          <a:effectLst/>
                          <a:latin typeface="Calibri" panose="020F0502020204030204" pitchFamily="34" charset="0"/>
                          <a:ea typeface="MS PGothic" panose="020B0600070205080204" pitchFamily="34" charset="-128"/>
                        </a:rPr>
                        <a:t>(United Kingdom)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eaLnBrk="0" hangingPunct="0">
                        <a:spcBef>
                          <a:spcPct val="20000"/>
                        </a:spcBef>
                        <a:defRPr sz="2000">
                          <a:solidFill>
                            <a:schemeClr val="tx1"/>
                          </a:solidFill>
                          <a:latin typeface="Calibri" panose="020F0502020204030204" pitchFamily="34" charset="0"/>
                          <a:ea typeface="MS PGothic" panose="020B0600070205080204" pitchFamily="34" charset="-128"/>
                        </a:defRPr>
                      </a:lvl3pPr>
                      <a:lvl4pPr eaLnBrk="0" hangingPunct="0">
                        <a:spcBef>
                          <a:spcPct val="20000"/>
                        </a:spcBef>
                        <a:defRPr>
                          <a:solidFill>
                            <a:schemeClr val="tx1"/>
                          </a:solidFill>
                          <a:latin typeface="Calibri" panose="020F0502020204030204" pitchFamily="34" charset="0"/>
                          <a:ea typeface="MS PGothic" panose="020B0600070205080204" pitchFamily="34" charset="-128"/>
                        </a:defRPr>
                      </a:lvl4pPr>
                      <a:lvl5pPr eaLnBrk="0" hangingPunct="0">
                        <a:spcBef>
                          <a:spcPct val="20000"/>
                        </a:spcBef>
                        <a:defRPr>
                          <a:solidFill>
                            <a:schemeClr val="tx1"/>
                          </a:solidFill>
                          <a:latin typeface="Calibri" panose="020F0502020204030204" pitchFamily="34"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GB" altLang="en-US" sz="2900" b="1" i="0" u="none" strike="noStrike" cap="none" normalizeH="0" baseline="0" dirty="0">
                        <a:ln>
                          <a:noFill/>
                        </a:ln>
                        <a:solidFill>
                          <a:srgbClr val="FFFFFF"/>
                        </a:solidFill>
                        <a:effectLst/>
                        <a:latin typeface="Calibri" panose="020F0502020204030204" pitchFamily="34" charset="0"/>
                        <a:ea typeface="MS PGothic" panose="020B0600070205080204"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eaLnBrk="0" hangingPunct="0">
                        <a:spcBef>
                          <a:spcPct val="20000"/>
                        </a:spcBef>
                        <a:defRPr sz="2000">
                          <a:solidFill>
                            <a:schemeClr val="tx1"/>
                          </a:solidFill>
                          <a:latin typeface="Calibri" panose="020F0502020204030204" pitchFamily="34" charset="0"/>
                          <a:ea typeface="MS PGothic" panose="020B0600070205080204" pitchFamily="34" charset="-128"/>
                        </a:defRPr>
                      </a:lvl3pPr>
                      <a:lvl4pPr eaLnBrk="0" hangingPunct="0">
                        <a:spcBef>
                          <a:spcPct val="20000"/>
                        </a:spcBef>
                        <a:defRPr>
                          <a:solidFill>
                            <a:schemeClr val="tx1"/>
                          </a:solidFill>
                          <a:latin typeface="Calibri" panose="020F0502020204030204" pitchFamily="34" charset="0"/>
                          <a:ea typeface="MS PGothic" panose="020B0600070205080204" pitchFamily="34" charset="-128"/>
                        </a:defRPr>
                      </a:lvl4pPr>
                      <a:lvl5pPr eaLnBrk="0" hangingPunct="0">
                        <a:spcBef>
                          <a:spcPct val="20000"/>
                        </a:spcBef>
                        <a:defRPr>
                          <a:solidFill>
                            <a:schemeClr val="tx1"/>
                          </a:solidFill>
                          <a:latin typeface="Calibri" panose="020F0502020204030204" pitchFamily="34"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GB" altLang="en-US" sz="2900" b="1" i="0" u="none" strike="noStrike" cap="none" normalizeH="0" baseline="0" dirty="0">
                        <a:ln>
                          <a:noFill/>
                        </a:ln>
                        <a:solidFill>
                          <a:srgbClr val="FFFFFF"/>
                        </a:solidFill>
                        <a:effectLst/>
                        <a:latin typeface="Calibri" panose="020F0502020204030204" pitchFamily="34" charset="0"/>
                        <a:ea typeface="MS PGothic" panose="020B0600070205080204"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942783178"/>
                  </a:ext>
                </a:extLst>
              </a:tr>
              <a:tr h="1458913">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eaLnBrk="0" hangingPunct="0">
                        <a:spcBef>
                          <a:spcPct val="20000"/>
                        </a:spcBef>
                        <a:defRPr sz="2000">
                          <a:solidFill>
                            <a:schemeClr val="tx1"/>
                          </a:solidFill>
                          <a:latin typeface="Calibri" panose="020F0502020204030204" pitchFamily="34" charset="0"/>
                          <a:ea typeface="MS PGothic" panose="020B0600070205080204" pitchFamily="34" charset="-128"/>
                        </a:defRPr>
                      </a:lvl3pPr>
                      <a:lvl4pPr eaLnBrk="0" hangingPunct="0">
                        <a:spcBef>
                          <a:spcPct val="20000"/>
                        </a:spcBef>
                        <a:defRPr>
                          <a:solidFill>
                            <a:schemeClr val="tx1"/>
                          </a:solidFill>
                          <a:latin typeface="Calibri" panose="020F0502020204030204" pitchFamily="34" charset="0"/>
                          <a:ea typeface="MS PGothic" panose="020B0600070205080204" pitchFamily="34" charset="-128"/>
                        </a:defRPr>
                      </a:lvl4pPr>
                      <a:lvl5pPr eaLnBrk="0" hangingPunct="0">
                        <a:spcBef>
                          <a:spcPct val="20000"/>
                        </a:spcBef>
                        <a:defRPr>
                          <a:solidFill>
                            <a:schemeClr val="tx1"/>
                          </a:solidFill>
                          <a:latin typeface="Calibri" panose="020F0502020204030204" pitchFamily="34"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rgbClr val="000000"/>
                          </a:solidFill>
                          <a:effectLst/>
                          <a:latin typeface="Calibri" panose="020F0502020204030204" pitchFamily="34" charset="0"/>
                          <a:ea typeface="MS PGothic" panose="020B0600070205080204" pitchFamily="34" charset="-128"/>
                        </a:rPr>
                        <a:t>‘residual’ welfare:</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rgbClr val="000000"/>
                          </a:solidFill>
                          <a:effectLst/>
                          <a:latin typeface="Calibri" panose="020F0502020204030204" pitchFamily="34" charset="0"/>
                          <a:ea typeface="MS PGothic" panose="020B0600070205080204" pitchFamily="34" charset="-128"/>
                        </a:rPr>
                        <a:t>Freedom, personal responsibility</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rgbClr val="000000"/>
                          </a:solidFill>
                          <a:effectLst/>
                          <a:latin typeface="Calibri" panose="020F0502020204030204" pitchFamily="34" charset="0"/>
                          <a:ea typeface="MS PGothic" panose="020B0600070205080204" pitchFamily="34" charset="-128"/>
                        </a:rPr>
                        <a:t>State only ‘last resource’ in situations of need, people should make their private care and security arrangements </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GB" altLang="en-US" sz="29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eaLnBrk="0" hangingPunct="0">
                        <a:spcBef>
                          <a:spcPct val="20000"/>
                        </a:spcBef>
                        <a:defRPr sz="2000">
                          <a:solidFill>
                            <a:schemeClr val="tx1"/>
                          </a:solidFill>
                          <a:latin typeface="Calibri" panose="020F0502020204030204" pitchFamily="34" charset="0"/>
                          <a:ea typeface="MS PGothic" panose="020B0600070205080204" pitchFamily="34" charset="-128"/>
                        </a:defRPr>
                      </a:lvl3pPr>
                      <a:lvl4pPr eaLnBrk="0" hangingPunct="0">
                        <a:spcBef>
                          <a:spcPct val="20000"/>
                        </a:spcBef>
                        <a:defRPr>
                          <a:solidFill>
                            <a:schemeClr val="tx1"/>
                          </a:solidFill>
                          <a:latin typeface="Calibri" panose="020F0502020204030204" pitchFamily="34" charset="0"/>
                          <a:ea typeface="MS PGothic" panose="020B0600070205080204" pitchFamily="34" charset="-128"/>
                        </a:defRPr>
                      </a:lvl4pPr>
                      <a:lvl5pPr eaLnBrk="0" hangingPunct="0">
                        <a:spcBef>
                          <a:spcPct val="20000"/>
                        </a:spcBef>
                        <a:defRPr>
                          <a:solidFill>
                            <a:schemeClr val="tx1"/>
                          </a:solidFill>
                          <a:latin typeface="Calibri" panose="020F0502020204030204" pitchFamily="34"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eaLnBrk="0" hangingPunct="0">
                        <a:spcBef>
                          <a:spcPct val="20000"/>
                        </a:spcBef>
                        <a:defRPr sz="2000">
                          <a:solidFill>
                            <a:schemeClr val="tx1"/>
                          </a:solidFill>
                          <a:latin typeface="Calibri" panose="020F0502020204030204" pitchFamily="34" charset="0"/>
                          <a:ea typeface="MS PGothic" panose="020B0600070205080204" pitchFamily="34" charset="-128"/>
                        </a:defRPr>
                      </a:lvl3pPr>
                      <a:lvl4pPr eaLnBrk="0" hangingPunct="0">
                        <a:spcBef>
                          <a:spcPct val="20000"/>
                        </a:spcBef>
                        <a:defRPr>
                          <a:solidFill>
                            <a:schemeClr val="tx1"/>
                          </a:solidFill>
                          <a:latin typeface="Calibri" panose="020F0502020204030204" pitchFamily="34" charset="0"/>
                          <a:ea typeface="MS PGothic" panose="020B0600070205080204" pitchFamily="34" charset="-128"/>
                        </a:defRPr>
                      </a:lvl4pPr>
                      <a:lvl5pPr eaLnBrk="0" hangingPunct="0">
                        <a:spcBef>
                          <a:spcPct val="20000"/>
                        </a:spcBef>
                        <a:defRPr>
                          <a:solidFill>
                            <a:schemeClr val="tx1"/>
                          </a:solidFill>
                          <a:latin typeface="Calibri" panose="020F0502020204030204" pitchFamily="34"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a:ln>
                          <a:noFill/>
                        </a:ln>
                        <a:solidFill>
                          <a:srgbClr val="000000"/>
                        </a:solidFill>
                        <a:effectLst/>
                        <a:latin typeface="Calibri" panose="020F0502020204030204" pitchFamily="34" charset="0"/>
                        <a:ea typeface="MS PGothic" panose="020B0600070205080204"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314342612"/>
                  </a:ext>
                </a:extLst>
              </a:tr>
            </a:tbl>
          </a:graphicData>
        </a:graphic>
      </p:graphicFrame>
    </p:spTree>
    <p:extLst>
      <p:ext uri="{BB962C8B-B14F-4D97-AF65-F5344CB8AC3E}">
        <p14:creationId xmlns:p14="http://schemas.microsoft.com/office/powerpoint/2010/main" val="869800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47EBF8-B3B5-43B7-9FBD-5F6494501132}"/>
              </a:ext>
            </a:extLst>
          </p:cNvPr>
          <p:cNvSpPr>
            <a:spLocks noGrp="1"/>
          </p:cNvSpPr>
          <p:nvPr>
            <p:ph type="title"/>
          </p:nvPr>
        </p:nvSpPr>
        <p:spPr/>
        <p:txBody>
          <a:bodyPr>
            <a:normAutofit/>
          </a:bodyPr>
          <a:lstStyle/>
          <a:p>
            <a:pPr algn="ctr" eaLnBrk="1" hangingPunct="1"/>
            <a:r>
              <a:rPr lang="en-GB" altLang="en-US" sz="4000" dirty="0"/>
              <a:t>Correspondence to ‘welfare regimes’</a:t>
            </a:r>
          </a:p>
        </p:txBody>
      </p:sp>
      <p:graphicFrame>
        <p:nvGraphicFramePr>
          <p:cNvPr id="4" name="Inhaltsplatzhalter 3">
            <a:extLst>
              <a:ext uri="{FF2B5EF4-FFF2-40B4-BE49-F238E27FC236}">
                <a16:creationId xmlns:a16="http://schemas.microsoft.com/office/drawing/2014/main" id="{56714748-19C4-4799-876F-316EC4A0A16B}"/>
              </a:ext>
            </a:extLst>
          </p:cNvPr>
          <p:cNvGraphicFramePr>
            <a:graphicFrameLocks noGrp="1"/>
          </p:cNvGraphicFramePr>
          <p:nvPr>
            <p:ph idx="1"/>
            <p:extLst>
              <p:ext uri="{D42A27DB-BD31-4B8C-83A1-F6EECF244321}">
                <p14:modId xmlns:p14="http://schemas.microsoft.com/office/powerpoint/2010/main" val="2744112660"/>
              </p:ext>
            </p:extLst>
          </p:nvPr>
        </p:nvGraphicFramePr>
        <p:xfrm>
          <a:off x="482600" y="1684338"/>
          <a:ext cx="9728199" cy="5207953"/>
        </p:xfrm>
        <a:graphic>
          <a:graphicData uri="http://schemas.openxmlformats.org/drawingml/2006/table">
            <a:tbl>
              <a:tblPr/>
              <a:tblGrid>
                <a:gridCol w="3242733">
                  <a:extLst>
                    <a:ext uri="{9D8B030D-6E8A-4147-A177-3AD203B41FA5}">
                      <a16:colId xmlns:a16="http://schemas.microsoft.com/office/drawing/2014/main" val="1533863630"/>
                    </a:ext>
                  </a:extLst>
                </a:gridCol>
                <a:gridCol w="3242733">
                  <a:extLst>
                    <a:ext uri="{9D8B030D-6E8A-4147-A177-3AD203B41FA5}">
                      <a16:colId xmlns:a16="http://schemas.microsoft.com/office/drawing/2014/main" val="3330889615"/>
                    </a:ext>
                  </a:extLst>
                </a:gridCol>
                <a:gridCol w="3242733">
                  <a:extLst>
                    <a:ext uri="{9D8B030D-6E8A-4147-A177-3AD203B41FA5}">
                      <a16:colId xmlns:a16="http://schemas.microsoft.com/office/drawing/2014/main" val="388112143"/>
                    </a:ext>
                  </a:extLst>
                </a:gridCol>
              </a:tblGrid>
              <a:tr h="1458913">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eaLnBrk="0" hangingPunct="0">
                        <a:spcBef>
                          <a:spcPct val="20000"/>
                        </a:spcBef>
                        <a:defRPr sz="2000">
                          <a:solidFill>
                            <a:schemeClr val="tx1"/>
                          </a:solidFill>
                          <a:latin typeface="Calibri" panose="020F0502020204030204" pitchFamily="34" charset="0"/>
                          <a:ea typeface="MS PGothic" panose="020B0600070205080204" pitchFamily="34" charset="-128"/>
                        </a:defRPr>
                      </a:lvl3pPr>
                      <a:lvl4pPr eaLnBrk="0" hangingPunct="0">
                        <a:spcBef>
                          <a:spcPct val="20000"/>
                        </a:spcBef>
                        <a:defRPr>
                          <a:solidFill>
                            <a:schemeClr val="tx1"/>
                          </a:solidFill>
                          <a:latin typeface="Calibri" panose="020F0502020204030204" pitchFamily="34" charset="0"/>
                          <a:ea typeface="MS PGothic" panose="020B0600070205080204" pitchFamily="34" charset="-128"/>
                        </a:defRPr>
                      </a:lvl4pPr>
                      <a:lvl5pPr eaLnBrk="0" hangingPunct="0">
                        <a:spcBef>
                          <a:spcPct val="20000"/>
                        </a:spcBef>
                        <a:defRPr>
                          <a:solidFill>
                            <a:schemeClr val="tx1"/>
                          </a:solidFill>
                          <a:latin typeface="Calibri" panose="020F0502020204030204" pitchFamily="34"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altLang="en-US" sz="2900" b="1" i="0" u="none" strike="noStrike" cap="none" normalizeH="0" baseline="0">
                          <a:ln>
                            <a:noFill/>
                          </a:ln>
                          <a:solidFill>
                            <a:srgbClr val="FFFFFF"/>
                          </a:solidFill>
                          <a:effectLst/>
                          <a:latin typeface="Calibri" panose="020F0502020204030204" pitchFamily="34" charset="0"/>
                          <a:ea typeface="MS PGothic" panose="020B0600070205080204" pitchFamily="34" charset="-128"/>
                        </a:rPr>
                        <a:t>Libertarian</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GB" altLang="en-US" sz="2900" b="1" i="0" u="none" strike="noStrike" cap="none" normalizeH="0" baseline="0">
                          <a:ln>
                            <a:noFill/>
                          </a:ln>
                          <a:solidFill>
                            <a:srgbClr val="FFFFFF"/>
                          </a:solidFill>
                          <a:effectLst/>
                          <a:latin typeface="Calibri" panose="020F0502020204030204" pitchFamily="34" charset="0"/>
                          <a:ea typeface="MS PGothic" panose="020B0600070205080204" pitchFamily="34" charset="-128"/>
                        </a:rPr>
                        <a:t>(United Kingdom)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eaLnBrk="0" hangingPunct="0">
                        <a:spcBef>
                          <a:spcPct val="20000"/>
                        </a:spcBef>
                        <a:defRPr sz="2000">
                          <a:solidFill>
                            <a:schemeClr val="tx1"/>
                          </a:solidFill>
                          <a:latin typeface="Calibri" panose="020F0502020204030204" pitchFamily="34" charset="0"/>
                          <a:ea typeface="MS PGothic" panose="020B0600070205080204" pitchFamily="34" charset="-128"/>
                        </a:defRPr>
                      </a:lvl3pPr>
                      <a:lvl4pPr eaLnBrk="0" hangingPunct="0">
                        <a:spcBef>
                          <a:spcPct val="20000"/>
                        </a:spcBef>
                        <a:defRPr>
                          <a:solidFill>
                            <a:schemeClr val="tx1"/>
                          </a:solidFill>
                          <a:latin typeface="Calibri" panose="020F0502020204030204" pitchFamily="34" charset="0"/>
                          <a:ea typeface="MS PGothic" panose="020B0600070205080204" pitchFamily="34" charset="-128"/>
                        </a:defRPr>
                      </a:lvl4pPr>
                      <a:lvl5pPr eaLnBrk="0" hangingPunct="0">
                        <a:spcBef>
                          <a:spcPct val="20000"/>
                        </a:spcBef>
                        <a:defRPr>
                          <a:solidFill>
                            <a:schemeClr val="tx1"/>
                          </a:solidFill>
                          <a:latin typeface="Calibri" panose="020F0502020204030204" pitchFamily="34"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altLang="en-US" sz="2900" b="1" i="0" u="none" strike="noStrike" cap="none" normalizeH="0" baseline="0">
                          <a:ln>
                            <a:noFill/>
                          </a:ln>
                          <a:solidFill>
                            <a:srgbClr val="FFFFFF"/>
                          </a:solidFill>
                          <a:effectLst/>
                          <a:latin typeface="Calibri" panose="020F0502020204030204" pitchFamily="34" charset="0"/>
                          <a:ea typeface="MS PGothic" panose="020B0600070205080204" pitchFamily="34" charset="-128"/>
                        </a:rPr>
                        <a:t>Social democratic</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GB" altLang="en-US" sz="2900" b="1" i="0" u="none" strike="noStrike" cap="none" normalizeH="0" baseline="0">
                          <a:ln>
                            <a:noFill/>
                          </a:ln>
                          <a:solidFill>
                            <a:srgbClr val="FFFFFF"/>
                          </a:solidFill>
                          <a:effectLst/>
                          <a:latin typeface="Calibri" panose="020F0502020204030204" pitchFamily="34" charset="0"/>
                          <a:ea typeface="MS PGothic" panose="020B0600070205080204" pitchFamily="34" charset="-128"/>
                        </a:rPr>
                        <a:t>(Nordic Countries)</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GB" altLang="en-US" sz="2900" b="1" i="0" u="none" strike="noStrike" cap="none" normalizeH="0" baseline="0" dirty="0">
                        <a:ln>
                          <a:noFill/>
                        </a:ln>
                        <a:solidFill>
                          <a:srgbClr val="FFFFFF"/>
                        </a:solidFill>
                        <a:effectLst/>
                        <a:latin typeface="Calibri" panose="020F0502020204030204" pitchFamily="34" charset="0"/>
                        <a:ea typeface="MS PGothic" panose="020B0600070205080204"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eaLnBrk="0" hangingPunct="0">
                        <a:spcBef>
                          <a:spcPct val="20000"/>
                        </a:spcBef>
                        <a:defRPr sz="2000">
                          <a:solidFill>
                            <a:schemeClr val="tx1"/>
                          </a:solidFill>
                          <a:latin typeface="Calibri" panose="020F0502020204030204" pitchFamily="34" charset="0"/>
                          <a:ea typeface="MS PGothic" panose="020B0600070205080204" pitchFamily="34" charset="-128"/>
                        </a:defRPr>
                      </a:lvl3pPr>
                      <a:lvl4pPr eaLnBrk="0" hangingPunct="0">
                        <a:spcBef>
                          <a:spcPct val="20000"/>
                        </a:spcBef>
                        <a:defRPr>
                          <a:solidFill>
                            <a:schemeClr val="tx1"/>
                          </a:solidFill>
                          <a:latin typeface="Calibri" panose="020F0502020204030204" pitchFamily="34" charset="0"/>
                          <a:ea typeface="MS PGothic" panose="020B0600070205080204" pitchFamily="34" charset="-128"/>
                        </a:defRPr>
                      </a:lvl4pPr>
                      <a:lvl5pPr eaLnBrk="0" hangingPunct="0">
                        <a:spcBef>
                          <a:spcPct val="20000"/>
                        </a:spcBef>
                        <a:defRPr>
                          <a:solidFill>
                            <a:schemeClr val="tx1"/>
                          </a:solidFill>
                          <a:latin typeface="Calibri" panose="020F0502020204030204" pitchFamily="34"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GB" altLang="en-US" sz="2900" b="1" i="0" u="none" strike="noStrike" cap="none" normalizeH="0" baseline="0" dirty="0">
                        <a:ln>
                          <a:noFill/>
                        </a:ln>
                        <a:solidFill>
                          <a:srgbClr val="FFFFFF"/>
                        </a:solidFill>
                        <a:effectLst/>
                        <a:latin typeface="Calibri" panose="020F0502020204030204" pitchFamily="34" charset="0"/>
                        <a:ea typeface="MS PGothic" panose="020B0600070205080204"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942783178"/>
                  </a:ext>
                </a:extLst>
              </a:tr>
              <a:tr h="1458913">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eaLnBrk="0" hangingPunct="0">
                        <a:spcBef>
                          <a:spcPct val="20000"/>
                        </a:spcBef>
                        <a:defRPr sz="2000">
                          <a:solidFill>
                            <a:schemeClr val="tx1"/>
                          </a:solidFill>
                          <a:latin typeface="Calibri" panose="020F0502020204030204" pitchFamily="34" charset="0"/>
                          <a:ea typeface="MS PGothic" panose="020B0600070205080204" pitchFamily="34" charset="-128"/>
                        </a:defRPr>
                      </a:lvl3pPr>
                      <a:lvl4pPr eaLnBrk="0" hangingPunct="0">
                        <a:spcBef>
                          <a:spcPct val="20000"/>
                        </a:spcBef>
                        <a:defRPr>
                          <a:solidFill>
                            <a:schemeClr val="tx1"/>
                          </a:solidFill>
                          <a:latin typeface="Calibri" panose="020F0502020204030204" pitchFamily="34" charset="0"/>
                          <a:ea typeface="MS PGothic" panose="020B0600070205080204" pitchFamily="34" charset="-128"/>
                        </a:defRPr>
                      </a:lvl4pPr>
                      <a:lvl5pPr eaLnBrk="0" hangingPunct="0">
                        <a:spcBef>
                          <a:spcPct val="20000"/>
                        </a:spcBef>
                        <a:defRPr>
                          <a:solidFill>
                            <a:schemeClr val="tx1"/>
                          </a:solidFill>
                          <a:latin typeface="Calibri" panose="020F0502020204030204" pitchFamily="34"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rgbClr val="000000"/>
                          </a:solidFill>
                          <a:effectLst/>
                          <a:latin typeface="Calibri" panose="020F0502020204030204" pitchFamily="34" charset="0"/>
                          <a:ea typeface="MS PGothic" panose="020B0600070205080204" pitchFamily="34" charset="-128"/>
                        </a:rPr>
                        <a:t>‘residual’ welfare:</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rgbClr val="000000"/>
                          </a:solidFill>
                          <a:effectLst/>
                          <a:latin typeface="Calibri" panose="020F0502020204030204" pitchFamily="34" charset="0"/>
                          <a:ea typeface="MS PGothic" panose="020B0600070205080204" pitchFamily="34" charset="-128"/>
                        </a:rPr>
                        <a:t>Freedom, personal responsibility</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rgbClr val="000000"/>
                          </a:solidFill>
                          <a:effectLst/>
                          <a:latin typeface="Calibri" panose="020F0502020204030204" pitchFamily="34" charset="0"/>
                          <a:ea typeface="MS PGothic" panose="020B0600070205080204" pitchFamily="34" charset="-128"/>
                        </a:rPr>
                        <a:t>State only ‘last resource’ in situations of need, people should make their private care and security arrangements </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GB" altLang="en-US" sz="29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eaLnBrk="0" hangingPunct="0">
                        <a:spcBef>
                          <a:spcPct val="20000"/>
                        </a:spcBef>
                        <a:defRPr sz="2000">
                          <a:solidFill>
                            <a:schemeClr val="tx1"/>
                          </a:solidFill>
                          <a:latin typeface="Calibri" panose="020F0502020204030204" pitchFamily="34" charset="0"/>
                          <a:ea typeface="MS PGothic" panose="020B0600070205080204" pitchFamily="34" charset="-128"/>
                        </a:defRPr>
                      </a:lvl3pPr>
                      <a:lvl4pPr eaLnBrk="0" hangingPunct="0">
                        <a:spcBef>
                          <a:spcPct val="20000"/>
                        </a:spcBef>
                        <a:defRPr>
                          <a:solidFill>
                            <a:schemeClr val="tx1"/>
                          </a:solidFill>
                          <a:latin typeface="Calibri" panose="020F0502020204030204" pitchFamily="34" charset="0"/>
                          <a:ea typeface="MS PGothic" panose="020B0600070205080204" pitchFamily="34" charset="-128"/>
                        </a:defRPr>
                      </a:lvl4pPr>
                      <a:lvl5pPr eaLnBrk="0" hangingPunct="0">
                        <a:spcBef>
                          <a:spcPct val="20000"/>
                        </a:spcBef>
                        <a:defRPr>
                          <a:solidFill>
                            <a:schemeClr val="tx1"/>
                          </a:solidFill>
                          <a:latin typeface="Calibri" panose="020F0502020204030204" pitchFamily="34"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rgbClr val="000000"/>
                          </a:solidFill>
                          <a:effectLst/>
                          <a:latin typeface="Calibri" panose="020F0502020204030204" pitchFamily="34" charset="0"/>
                          <a:ea typeface="MS PGothic" panose="020B0600070205080204" pitchFamily="34" charset="-128"/>
                        </a:rPr>
                        <a:t>Entitlements: equal rights for citizens</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rgbClr val="000000"/>
                          </a:solidFill>
                          <a:effectLst/>
                          <a:latin typeface="Calibri" panose="020F0502020204030204" pitchFamily="34" charset="0"/>
                          <a:ea typeface="MS PGothic" panose="020B0600070205080204" pitchFamily="34" charset="-128"/>
                        </a:rPr>
                        <a:t>State should provide good quality services for everybody irrespective of their income, social provisions according to need not according to ability to pay</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eaLnBrk="0" hangingPunct="0">
                        <a:spcBef>
                          <a:spcPct val="20000"/>
                        </a:spcBef>
                        <a:defRPr sz="2000">
                          <a:solidFill>
                            <a:schemeClr val="tx1"/>
                          </a:solidFill>
                          <a:latin typeface="Calibri" panose="020F0502020204030204" pitchFamily="34" charset="0"/>
                          <a:ea typeface="MS PGothic" panose="020B0600070205080204" pitchFamily="34" charset="-128"/>
                        </a:defRPr>
                      </a:lvl3pPr>
                      <a:lvl4pPr eaLnBrk="0" hangingPunct="0">
                        <a:spcBef>
                          <a:spcPct val="20000"/>
                        </a:spcBef>
                        <a:defRPr>
                          <a:solidFill>
                            <a:schemeClr val="tx1"/>
                          </a:solidFill>
                          <a:latin typeface="Calibri" panose="020F0502020204030204" pitchFamily="34" charset="0"/>
                          <a:ea typeface="MS PGothic" panose="020B0600070205080204" pitchFamily="34" charset="-128"/>
                        </a:defRPr>
                      </a:lvl4pPr>
                      <a:lvl5pPr eaLnBrk="0" hangingPunct="0">
                        <a:spcBef>
                          <a:spcPct val="20000"/>
                        </a:spcBef>
                        <a:defRPr>
                          <a:solidFill>
                            <a:schemeClr val="tx1"/>
                          </a:solidFill>
                          <a:latin typeface="Calibri" panose="020F0502020204030204" pitchFamily="34"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a:ln>
                          <a:noFill/>
                        </a:ln>
                        <a:solidFill>
                          <a:srgbClr val="000000"/>
                        </a:solidFill>
                        <a:effectLst/>
                        <a:latin typeface="Calibri" panose="020F0502020204030204" pitchFamily="34" charset="0"/>
                        <a:ea typeface="MS PGothic" panose="020B0600070205080204"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314342612"/>
                  </a:ext>
                </a:extLst>
              </a:tr>
            </a:tbl>
          </a:graphicData>
        </a:graphic>
      </p:graphicFrame>
    </p:spTree>
    <p:extLst>
      <p:ext uri="{BB962C8B-B14F-4D97-AF65-F5344CB8AC3E}">
        <p14:creationId xmlns:p14="http://schemas.microsoft.com/office/powerpoint/2010/main" val="1608496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47EBF8-B3B5-43B7-9FBD-5F6494501132}"/>
              </a:ext>
            </a:extLst>
          </p:cNvPr>
          <p:cNvSpPr>
            <a:spLocks noGrp="1"/>
          </p:cNvSpPr>
          <p:nvPr>
            <p:ph type="title"/>
          </p:nvPr>
        </p:nvSpPr>
        <p:spPr/>
        <p:txBody>
          <a:bodyPr>
            <a:normAutofit/>
          </a:bodyPr>
          <a:lstStyle/>
          <a:p>
            <a:pPr algn="ctr" eaLnBrk="1" hangingPunct="1"/>
            <a:r>
              <a:rPr lang="en-GB" altLang="en-US" sz="4000" dirty="0"/>
              <a:t>Correspondence to ‘welfare regimes’</a:t>
            </a:r>
          </a:p>
        </p:txBody>
      </p:sp>
      <p:graphicFrame>
        <p:nvGraphicFramePr>
          <p:cNvPr id="4" name="Inhaltsplatzhalter 3">
            <a:extLst>
              <a:ext uri="{FF2B5EF4-FFF2-40B4-BE49-F238E27FC236}">
                <a16:creationId xmlns:a16="http://schemas.microsoft.com/office/drawing/2014/main" id="{56714748-19C4-4799-876F-316EC4A0A16B}"/>
              </a:ext>
            </a:extLst>
          </p:cNvPr>
          <p:cNvGraphicFramePr>
            <a:graphicFrameLocks noGrp="1"/>
          </p:cNvGraphicFramePr>
          <p:nvPr>
            <p:ph idx="1"/>
            <p:extLst>
              <p:ext uri="{D42A27DB-BD31-4B8C-83A1-F6EECF244321}">
                <p14:modId xmlns:p14="http://schemas.microsoft.com/office/powerpoint/2010/main" val="1484619171"/>
              </p:ext>
            </p:extLst>
          </p:nvPr>
        </p:nvGraphicFramePr>
        <p:xfrm>
          <a:off x="482600" y="1684338"/>
          <a:ext cx="9728199" cy="5207953"/>
        </p:xfrm>
        <a:graphic>
          <a:graphicData uri="http://schemas.openxmlformats.org/drawingml/2006/table">
            <a:tbl>
              <a:tblPr/>
              <a:tblGrid>
                <a:gridCol w="3242733">
                  <a:extLst>
                    <a:ext uri="{9D8B030D-6E8A-4147-A177-3AD203B41FA5}">
                      <a16:colId xmlns:a16="http://schemas.microsoft.com/office/drawing/2014/main" val="1533863630"/>
                    </a:ext>
                  </a:extLst>
                </a:gridCol>
                <a:gridCol w="3242733">
                  <a:extLst>
                    <a:ext uri="{9D8B030D-6E8A-4147-A177-3AD203B41FA5}">
                      <a16:colId xmlns:a16="http://schemas.microsoft.com/office/drawing/2014/main" val="3330889615"/>
                    </a:ext>
                  </a:extLst>
                </a:gridCol>
                <a:gridCol w="3242733">
                  <a:extLst>
                    <a:ext uri="{9D8B030D-6E8A-4147-A177-3AD203B41FA5}">
                      <a16:colId xmlns:a16="http://schemas.microsoft.com/office/drawing/2014/main" val="388112143"/>
                    </a:ext>
                  </a:extLst>
                </a:gridCol>
              </a:tblGrid>
              <a:tr h="1458913">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eaLnBrk="0" hangingPunct="0">
                        <a:spcBef>
                          <a:spcPct val="20000"/>
                        </a:spcBef>
                        <a:defRPr sz="2000">
                          <a:solidFill>
                            <a:schemeClr val="tx1"/>
                          </a:solidFill>
                          <a:latin typeface="Calibri" panose="020F0502020204030204" pitchFamily="34" charset="0"/>
                          <a:ea typeface="MS PGothic" panose="020B0600070205080204" pitchFamily="34" charset="-128"/>
                        </a:defRPr>
                      </a:lvl3pPr>
                      <a:lvl4pPr eaLnBrk="0" hangingPunct="0">
                        <a:spcBef>
                          <a:spcPct val="20000"/>
                        </a:spcBef>
                        <a:defRPr>
                          <a:solidFill>
                            <a:schemeClr val="tx1"/>
                          </a:solidFill>
                          <a:latin typeface="Calibri" panose="020F0502020204030204" pitchFamily="34" charset="0"/>
                          <a:ea typeface="MS PGothic" panose="020B0600070205080204" pitchFamily="34" charset="-128"/>
                        </a:defRPr>
                      </a:lvl4pPr>
                      <a:lvl5pPr eaLnBrk="0" hangingPunct="0">
                        <a:spcBef>
                          <a:spcPct val="20000"/>
                        </a:spcBef>
                        <a:defRPr>
                          <a:solidFill>
                            <a:schemeClr val="tx1"/>
                          </a:solidFill>
                          <a:latin typeface="Calibri" panose="020F0502020204030204" pitchFamily="34"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altLang="en-US" sz="2900" b="1" i="0" u="none" strike="noStrike" cap="none" normalizeH="0" baseline="0">
                          <a:ln>
                            <a:noFill/>
                          </a:ln>
                          <a:solidFill>
                            <a:srgbClr val="FFFFFF"/>
                          </a:solidFill>
                          <a:effectLst/>
                          <a:latin typeface="Calibri" panose="020F0502020204030204" pitchFamily="34" charset="0"/>
                          <a:ea typeface="MS PGothic" panose="020B0600070205080204" pitchFamily="34" charset="-128"/>
                        </a:rPr>
                        <a:t>Libertarian</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GB" altLang="en-US" sz="2900" b="1" i="0" u="none" strike="noStrike" cap="none" normalizeH="0" baseline="0">
                          <a:ln>
                            <a:noFill/>
                          </a:ln>
                          <a:solidFill>
                            <a:srgbClr val="FFFFFF"/>
                          </a:solidFill>
                          <a:effectLst/>
                          <a:latin typeface="Calibri" panose="020F0502020204030204" pitchFamily="34" charset="0"/>
                          <a:ea typeface="MS PGothic" panose="020B0600070205080204" pitchFamily="34" charset="-128"/>
                        </a:rPr>
                        <a:t>(United Kingdom)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eaLnBrk="0" hangingPunct="0">
                        <a:spcBef>
                          <a:spcPct val="20000"/>
                        </a:spcBef>
                        <a:defRPr sz="2000">
                          <a:solidFill>
                            <a:schemeClr val="tx1"/>
                          </a:solidFill>
                          <a:latin typeface="Calibri" panose="020F0502020204030204" pitchFamily="34" charset="0"/>
                          <a:ea typeface="MS PGothic" panose="020B0600070205080204" pitchFamily="34" charset="-128"/>
                        </a:defRPr>
                      </a:lvl3pPr>
                      <a:lvl4pPr eaLnBrk="0" hangingPunct="0">
                        <a:spcBef>
                          <a:spcPct val="20000"/>
                        </a:spcBef>
                        <a:defRPr>
                          <a:solidFill>
                            <a:schemeClr val="tx1"/>
                          </a:solidFill>
                          <a:latin typeface="Calibri" panose="020F0502020204030204" pitchFamily="34" charset="0"/>
                          <a:ea typeface="MS PGothic" panose="020B0600070205080204" pitchFamily="34" charset="-128"/>
                        </a:defRPr>
                      </a:lvl4pPr>
                      <a:lvl5pPr eaLnBrk="0" hangingPunct="0">
                        <a:spcBef>
                          <a:spcPct val="20000"/>
                        </a:spcBef>
                        <a:defRPr>
                          <a:solidFill>
                            <a:schemeClr val="tx1"/>
                          </a:solidFill>
                          <a:latin typeface="Calibri" panose="020F0502020204030204" pitchFamily="34"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altLang="en-US" sz="2900" b="1" i="0" u="none" strike="noStrike" cap="none" normalizeH="0" baseline="0">
                          <a:ln>
                            <a:noFill/>
                          </a:ln>
                          <a:solidFill>
                            <a:srgbClr val="FFFFFF"/>
                          </a:solidFill>
                          <a:effectLst/>
                          <a:latin typeface="Calibri" panose="020F0502020204030204" pitchFamily="34" charset="0"/>
                          <a:ea typeface="MS PGothic" panose="020B0600070205080204" pitchFamily="34" charset="-128"/>
                        </a:rPr>
                        <a:t>Social democratic</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GB" altLang="en-US" sz="2900" b="1" i="0" u="none" strike="noStrike" cap="none" normalizeH="0" baseline="0">
                          <a:ln>
                            <a:noFill/>
                          </a:ln>
                          <a:solidFill>
                            <a:srgbClr val="FFFFFF"/>
                          </a:solidFill>
                          <a:effectLst/>
                          <a:latin typeface="Calibri" panose="020F0502020204030204" pitchFamily="34" charset="0"/>
                          <a:ea typeface="MS PGothic" panose="020B0600070205080204" pitchFamily="34" charset="-128"/>
                        </a:rPr>
                        <a:t>(Nordic Countries)</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GB" altLang="en-US" sz="2900" b="1" i="0" u="none" strike="noStrike" cap="none" normalizeH="0" baseline="0" dirty="0">
                        <a:ln>
                          <a:noFill/>
                        </a:ln>
                        <a:solidFill>
                          <a:srgbClr val="FFFFFF"/>
                        </a:solidFill>
                        <a:effectLst/>
                        <a:latin typeface="Calibri" panose="020F0502020204030204" pitchFamily="34" charset="0"/>
                        <a:ea typeface="MS PGothic" panose="020B0600070205080204"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eaLnBrk="0" hangingPunct="0">
                        <a:spcBef>
                          <a:spcPct val="20000"/>
                        </a:spcBef>
                        <a:defRPr sz="2000">
                          <a:solidFill>
                            <a:schemeClr val="tx1"/>
                          </a:solidFill>
                          <a:latin typeface="Calibri" panose="020F0502020204030204" pitchFamily="34" charset="0"/>
                          <a:ea typeface="MS PGothic" panose="020B0600070205080204" pitchFamily="34" charset="-128"/>
                        </a:defRPr>
                      </a:lvl3pPr>
                      <a:lvl4pPr eaLnBrk="0" hangingPunct="0">
                        <a:spcBef>
                          <a:spcPct val="20000"/>
                        </a:spcBef>
                        <a:defRPr>
                          <a:solidFill>
                            <a:schemeClr val="tx1"/>
                          </a:solidFill>
                          <a:latin typeface="Calibri" panose="020F0502020204030204" pitchFamily="34" charset="0"/>
                          <a:ea typeface="MS PGothic" panose="020B0600070205080204" pitchFamily="34" charset="-128"/>
                        </a:defRPr>
                      </a:lvl4pPr>
                      <a:lvl5pPr eaLnBrk="0" hangingPunct="0">
                        <a:spcBef>
                          <a:spcPct val="20000"/>
                        </a:spcBef>
                        <a:defRPr>
                          <a:solidFill>
                            <a:schemeClr val="tx1"/>
                          </a:solidFill>
                          <a:latin typeface="Calibri" panose="020F0502020204030204" pitchFamily="34"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2900" b="1" i="0" u="none" strike="noStrike" cap="none" normalizeH="0" baseline="0">
                          <a:ln>
                            <a:noFill/>
                          </a:ln>
                          <a:solidFill>
                            <a:srgbClr val="FFFFFF"/>
                          </a:solidFill>
                          <a:effectLst/>
                          <a:latin typeface="Calibri" panose="020F0502020204030204" pitchFamily="34" charset="0"/>
                          <a:ea typeface="MS PGothic" panose="020B0600070205080204" pitchFamily="34" charset="-128"/>
                        </a:rPr>
                        <a:t>Civic republican (Germany)</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GB" altLang="en-US" sz="2900" b="1" i="0" u="none" strike="noStrike" cap="none" normalizeH="0" baseline="0" dirty="0">
                        <a:ln>
                          <a:noFill/>
                        </a:ln>
                        <a:solidFill>
                          <a:srgbClr val="FFFFFF"/>
                        </a:solidFill>
                        <a:effectLst/>
                        <a:latin typeface="Calibri" panose="020F0502020204030204" pitchFamily="34" charset="0"/>
                        <a:ea typeface="MS PGothic" panose="020B0600070205080204"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942783178"/>
                  </a:ext>
                </a:extLst>
              </a:tr>
              <a:tr h="1458913">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eaLnBrk="0" hangingPunct="0">
                        <a:spcBef>
                          <a:spcPct val="20000"/>
                        </a:spcBef>
                        <a:defRPr sz="2000">
                          <a:solidFill>
                            <a:schemeClr val="tx1"/>
                          </a:solidFill>
                          <a:latin typeface="Calibri" panose="020F0502020204030204" pitchFamily="34" charset="0"/>
                          <a:ea typeface="MS PGothic" panose="020B0600070205080204" pitchFamily="34" charset="-128"/>
                        </a:defRPr>
                      </a:lvl3pPr>
                      <a:lvl4pPr eaLnBrk="0" hangingPunct="0">
                        <a:spcBef>
                          <a:spcPct val="20000"/>
                        </a:spcBef>
                        <a:defRPr>
                          <a:solidFill>
                            <a:schemeClr val="tx1"/>
                          </a:solidFill>
                          <a:latin typeface="Calibri" panose="020F0502020204030204" pitchFamily="34" charset="0"/>
                          <a:ea typeface="MS PGothic" panose="020B0600070205080204" pitchFamily="34" charset="-128"/>
                        </a:defRPr>
                      </a:lvl4pPr>
                      <a:lvl5pPr eaLnBrk="0" hangingPunct="0">
                        <a:spcBef>
                          <a:spcPct val="20000"/>
                        </a:spcBef>
                        <a:defRPr>
                          <a:solidFill>
                            <a:schemeClr val="tx1"/>
                          </a:solidFill>
                          <a:latin typeface="Calibri" panose="020F0502020204030204" pitchFamily="34"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rgbClr val="000000"/>
                          </a:solidFill>
                          <a:effectLst/>
                          <a:latin typeface="Calibri" panose="020F0502020204030204" pitchFamily="34" charset="0"/>
                          <a:ea typeface="MS PGothic" panose="020B0600070205080204" pitchFamily="34" charset="-128"/>
                        </a:rPr>
                        <a:t>‘residual’ welfare:</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rgbClr val="000000"/>
                          </a:solidFill>
                          <a:effectLst/>
                          <a:latin typeface="Calibri" panose="020F0502020204030204" pitchFamily="34" charset="0"/>
                          <a:ea typeface="MS PGothic" panose="020B0600070205080204" pitchFamily="34" charset="-128"/>
                        </a:rPr>
                        <a:t>Freedom, personal responsibility</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rgbClr val="000000"/>
                          </a:solidFill>
                          <a:effectLst/>
                          <a:latin typeface="Calibri" panose="020F0502020204030204" pitchFamily="34" charset="0"/>
                          <a:ea typeface="MS PGothic" panose="020B0600070205080204" pitchFamily="34" charset="-128"/>
                        </a:rPr>
                        <a:t>State only ‘last resource’ in situations of need, people should make their private care and security arrangements </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GB" altLang="en-US" sz="29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eaLnBrk="0" hangingPunct="0">
                        <a:spcBef>
                          <a:spcPct val="20000"/>
                        </a:spcBef>
                        <a:defRPr sz="2000">
                          <a:solidFill>
                            <a:schemeClr val="tx1"/>
                          </a:solidFill>
                          <a:latin typeface="Calibri" panose="020F0502020204030204" pitchFamily="34" charset="0"/>
                          <a:ea typeface="MS PGothic" panose="020B0600070205080204" pitchFamily="34" charset="-128"/>
                        </a:defRPr>
                      </a:lvl3pPr>
                      <a:lvl4pPr eaLnBrk="0" hangingPunct="0">
                        <a:spcBef>
                          <a:spcPct val="20000"/>
                        </a:spcBef>
                        <a:defRPr>
                          <a:solidFill>
                            <a:schemeClr val="tx1"/>
                          </a:solidFill>
                          <a:latin typeface="Calibri" panose="020F0502020204030204" pitchFamily="34" charset="0"/>
                          <a:ea typeface="MS PGothic" panose="020B0600070205080204" pitchFamily="34" charset="-128"/>
                        </a:defRPr>
                      </a:lvl4pPr>
                      <a:lvl5pPr eaLnBrk="0" hangingPunct="0">
                        <a:spcBef>
                          <a:spcPct val="20000"/>
                        </a:spcBef>
                        <a:defRPr>
                          <a:solidFill>
                            <a:schemeClr val="tx1"/>
                          </a:solidFill>
                          <a:latin typeface="Calibri" panose="020F0502020204030204" pitchFamily="34"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rgbClr val="000000"/>
                          </a:solidFill>
                          <a:effectLst/>
                          <a:latin typeface="Calibri" panose="020F0502020204030204" pitchFamily="34" charset="0"/>
                          <a:ea typeface="MS PGothic" panose="020B0600070205080204" pitchFamily="34" charset="-128"/>
                        </a:rPr>
                        <a:t>Entitlements: equal rights for citizens</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rgbClr val="000000"/>
                          </a:solidFill>
                          <a:effectLst/>
                          <a:latin typeface="Calibri" panose="020F0502020204030204" pitchFamily="34" charset="0"/>
                          <a:ea typeface="MS PGothic" panose="020B0600070205080204" pitchFamily="34" charset="-128"/>
                        </a:rPr>
                        <a:t>State should provide good quality services for everybody irrespective of their income, social provisions according to need not according to ability to pay</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eaLnBrk="0" hangingPunct="0">
                        <a:spcBef>
                          <a:spcPct val="20000"/>
                        </a:spcBef>
                        <a:defRPr sz="2000">
                          <a:solidFill>
                            <a:schemeClr val="tx1"/>
                          </a:solidFill>
                          <a:latin typeface="Calibri" panose="020F0502020204030204" pitchFamily="34" charset="0"/>
                          <a:ea typeface="MS PGothic" panose="020B0600070205080204" pitchFamily="34" charset="-128"/>
                        </a:defRPr>
                      </a:lvl3pPr>
                      <a:lvl4pPr eaLnBrk="0" hangingPunct="0">
                        <a:spcBef>
                          <a:spcPct val="20000"/>
                        </a:spcBef>
                        <a:defRPr>
                          <a:solidFill>
                            <a:schemeClr val="tx1"/>
                          </a:solidFill>
                          <a:latin typeface="Calibri" panose="020F0502020204030204" pitchFamily="34" charset="0"/>
                          <a:ea typeface="MS PGothic" panose="020B0600070205080204" pitchFamily="34" charset="-128"/>
                        </a:defRPr>
                      </a:lvl4pPr>
                      <a:lvl5pPr eaLnBrk="0" hangingPunct="0">
                        <a:spcBef>
                          <a:spcPct val="20000"/>
                        </a:spcBef>
                        <a:defRPr>
                          <a:solidFill>
                            <a:schemeClr val="tx1"/>
                          </a:solidFill>
                          <a:latin typeface="Calibri" panose="020F0502020204030204" pitchFamily="34"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rgbClr val="000000"/>
                          </a:solidFill>
                          <a:effectLst/>
                          <a:latin typeface="Calibri" panose="020F0502020204030204" pitchFamily="34" charset="0"/>
                          <a:ea typeface="MS PGothic" panose="020B0600070205080204" pitchFamily="34" charset="-128"/>
                        </a:rPr>
                        <a:t>Bismarckian subsidiarity</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rgbClr val="000000"/>
                          </a:solidFill>
                          <a:effectLst/>
                          <a:latin typeface="Calibri" panose="020F0502020204030204" pitchFamily="34" charset="0"/>
                          <a:ea typeface="MS PGothic" panose="020B0600070205080204" pitchFamily="34" charset="-128"/>
                        </a:rPr>
                        <a:t>(emphasis on civil society organisations like church or philanthropy, state only coordinates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314342612"/>
                  </a:ext>
                </a:extLst>
              </a:tr>
            </a:tbl>
          </a:graphicData>
        </a:graphic>
      </p:graphicFrame>
    </p:spTree>
    <p:extLst>
      <p:ext uri="{BB962C8B-B14F-4D97-AF65-F5344CB8AC3E}">
        <p14:creationId xmlns:p14="http://schemas.microsoft.com/office/powerpoint/2010/main" val="3896100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D28EE-CF8B-48CB-81BC-8AB517FEDEDF}"/>
              </a:ext>
            </a:extLst>
          </p:cNvPr>
          <p:cNvSpPr>
            <a:spLocks noGrp="1"/>
          </p:cNvSpPr>
          <p:nvPr>
            <p:ph type="title"/>
          </p:nvPr>
        </p:nvSpPr>
        <p:spPr/>
        <p:txBody>
          <a:bodyPr/>
          <a:lstStyle/>
          <a:p>
            <a:pPr algn="ctr"/>
            <a:r>
              <a:rPr lang="de-AT" dirty="0" err="1"/>
              <a:t>subsidiarity</a:t>
            </a:r>
            <a:endParaRPr lang="de-DE" dirty="0"/>
          </a:p>
        </p:txBody>
      </p:sp>
      <p:pic>
        <p:nvPicPr>
          <p:cNvPr id="4" name="Content Placeholder 3">
            <a:extLst>
              <a:ext uri="{FF2B5EF4-FFF2-40B4-BE49-F238E27FC236}">
                <a16:creationId xmlns:a16="http://schemas.microsoft.com/office/drawing/2014/main" id="{572B96BB-5043-44FE-B6F6-3C1C8CD7AD1C}"/>
              </a:ext>
            </a:extLst>
          </p:cNvPr>
          <p:cNvPicPr>
            <a:picLocks noGrp="1" noChangeAspect="1"/>
          </p:cNvPicPr>
          <p:nvPr>
            <p:ph idx="1"/>
          </p:nvPr>
        </p:nvPicPr>
        <p:blipFill>
          <a:blip r:embed="rId2"/>
          <a:stretch>
            <a:fillRect/>
          </a:stretch>
        </p:blipFill>
        <p:spPr>
          <a:xfrm>
            <a:off x="2828260" y="1475350"/>
            <a:ext cx="6570921" cy="5079283"/>
          </a:xfrm>
          <a:prstGeom prst="rect">
            <a:avLst/>
          </a:prstGeom>
        </p:spPr>
      </p:pic>
    </p:spTree>
    <p:extLst>
      <p:ext uri="{BB962C8B-B14F-4D97-AF65-F5344CB8AC3E}">
        <p14:creationId xmlns:p14="http://schemas.microsoft.com/office/powerpoint/2010/main" val="30145203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83128"/>
            <a:ext cx="8229600" cy="724395"/>
          </a:xfrm>
        </p:spPr>
        <p:txBody>
          <a:bodyPr>
            <a:normAutofit/>
          </a:bodyPr>
          <a:lstStyle/>
          <a:p>
            <a:r>
              <a:rPr lang="en-GB" sz="3200" b="1" dirty="0"/>
              <a:t>Whose problem is it?</a:t>
            </a:r>
          </a:p>
        </p:txBody>
      </p:sp>
      <p:graphicFrame>
        <p:nvGraphicFramePr>
          <p:cNvPr id="4" name="Content Placeholder 3"/>
          <p:cNvGraphicFramePr>
            <a:graphicFrameLocks noGrp="1"/>
          </p:cNvGraphicFramePr>
          <p:nvPr>
            <p:ph idx="1"/>
          </p:nvPr>
        </p:nvGraphicFramePr>
        <p:xfrm>
          <a:off x="1761506" y="807522"/>
          <a:ext cx="2816432" cy="5808481"/>
        </p:xfrm>
        <a:graphic>
          <a:graphicData uri="http://schemas.openxmlformats.org/drawingml/2006/table">
            <a:tbl>
              <a:tblPr firstRow="1" bandRow="1">
                <a:tableStyleId>{2D5ABB26-0587-4C30-8999-92F81FD0307C}</a:tableStyleId>
              </a:tblPr>
              <a:tblGrid>
                <a:gridCol w="786406">
                  <a:extLst>
                    <a:ext uri="{9D8B030D-6E8A-4147-A177-3AD203B41FA5}">
                      <a16:colId xmlns:a16="http://schemas.microsoft.com/office/drawing/2014/main" val="20000"/>
                    </a:ext>
                  </a:extLst>
                </a:gridCol>
                <a:gridCol w="2030026">
                  <a:extLst>
                    <a:ext uri="{9D8B030D-6E8A-4147-A177-3AD203B41FA5}">
                      <a16:colId xmlns:a16="http://schemas.microsoft.com/office/drawing/2014/main" val="20001"/>
                    </a:ext>
                  </a:extLst>
                </a:gridCol>
              </a:tblGrid>
              <a:tr h="1843235">
                <a:tc>
                  <a:txBody>
                    <a:bodyPr/>
                    <a:lstStyle/>
                    <a:p>
                      <a:pPr algn="ctr"/>
                      <a:r>
                        <a:rPr lang="en-GB" b="1" dirty="0"/>
                        <a:t>practice</a:t>
                      </a: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2400" b="1" dirty="0"/>
                        <a:t>Individuals</a:t>
                      </a:r>
                      <a:r>
                        <a:rPr lang="en-GB" sz="2400" dirty="0"/>
                        <a:t> should take care and make personal provisions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68213">
                <a:tc>
                  <a:txBody>
                    <a:bodyPr/>
                    <a:lstStyle/>
                    <a:p>
                      <a:pPr algn="ctr"/>
                      <a:r>
                        <a:rPr lang="en-GB" b="1" dirty="0"/>
                        <a:t>instrument</a:t>
                      </a: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2000" dirty="0"/>
                        <a:t>Savings</a:t>
                      </a:r>
                      <a:r>
                        <a:rPr lang="en-GB" sz="2000" baseline="0" dirty="0"/>
                        <a:t> or p</a:t>
                      </a:r>
                      <a:r>
                        <a:rPr lang="en-GB" sz="2000" dirty="0"/>
                        <a:t>rivate insurance,</a:t>
                      </a:r>
                    </a:p>
                    <a:p>
                      <a:pPr marL="0" marR="0" indent="0" algn="ctr" defTabSz="457200" rtl="0" eaLnBrk="1" fontAlgn="auto" latinLnBrk="0" hangingPunct="1">
                        <a:lnSpc>
                          <a:spcPct val="100000"/>
                        </a:lnSpc>
                        <a:spcBef>
                          <a:spcPts val="0"/>
                        </a:spcBef>
                        <a:spcAft>
                          <a:spcPts val="0"/>
                        </a:spcAft>
                        <a:buClrTx/>
                        <a:buSzTx/>
                        <a:buFontTx/>
                        <a:buNone/>
                        <a:tabLst/>
                        <a:defRPr/>
                      </a:pPr>
                      <a:r>
                        <a:rPr lang="en-GB" sz="2000" b="1" dirty="0"/>
                        <a:t>market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285258">
                <a:tc>
                  <a:txBody>
                    <a:bodyPr/>
                    <a:lstStyle/>
                    <a:p>
                      <a:pPr algn="ctr"/>
                      <a:r>
                        <a:rPr lang="en-GB" b="1" dirty="0"/>
                        <a:t>Political ideology</a:t>
                      </a: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2000" b="1" dirty="0"/>
                        <a:t>Liberalism</a:t>
                      </a:r>
                    </a:p>
                    <a:p>
                      <a:pPr marL="0" marR="0" indent="0" algn="ctr" defTabSz="457200" rtl="0" eaLnBrk="1" fontAlgn="auto" latinLnBrk="0" hangingPunct="1">
                        <a:lnSpc>
                          <a:spcPct val="100000"/>
                        </a:lnSpc>
                        <a:spcBef>
                          <a:spcPts val="0"/>
                        </a:spcBef>
                        <a:spcAft>
                          <a:spcPts val="0"/>
                        </a:spcAft>
                        <a:buClrTx/>
                        <a:buSzTx/>
                        <a:buFontTx/>
                        <a:buNone/>
                        <a:tabLst/>
                        <a:defRPr/>
                      </a:pPr>
                      <a:r>
                        <a:rPr lang="en-GB" sz="2000" b="0" dirty="0"/>
                        <a:t>Example:</a:t>
                      </a:r>
                    </a:p>
                    <a:p>
                      <a:pPr marL="0" marR="0" indent="0" algn="ctr" defTabSz="457200" rtl="0" eaLnBrk="1" fontAlgn="auto" latinLnBrk="0" hangingPunct="1">
                        <a:lnSpc>
                          <a:spcPct val="100000"/>
                        </a:lnSpc>
                        <a:spcBef>
                          <a:spcPts val="0"/>
                        </a:spcBef>
                        <a:spcAft>
                          <a:spcPts val="0"/>
                        </a:spcAft>
                        <a:buClrTx/>
                        <a:buSzTx/>
                        <a:buFontTx/>
                        <a:buNone/>
                        <a:tabLst/>
                        <a:defRPr/>
                      </a:pPr>
                      <a:r>
                        <a:rPr lang="en-GB" sz="2000" b="1" dirty="0"/>
                        <a:t>United Kingdom</a:t>
                      </a:r>
                    </a:p>
                    <a:p>
                      <a:pPr algn="ctr"/>
                      <a:endParaRPr lang="en-GB"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309388">
                <a:tc>
                  <a:txBody>
                    <a:bodyPr/>
                    <a:lstStyle/>
                    <a:p>
                      <a:pPr algn="ctr"/>
                      <a:r>
                        <a:rPr lang="en-GB" b="1" dirty="0"/>
                        <a:t>principle</a:t>
                      </a: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800" dirty="0"/>
                        <a:t>Freedom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8958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5" name="Objekt 3">
            <a:extLst>
              <a:ext uri="{FF2B5EF4-FFF2-40B4-BE49-F238E27FC236}">
                <a16:creationId xmlns:a16="http://schemas.microsoft.com/office/drawing/2014/main" id="{D0AA47F6-F6C4-4F88-8850-4D72EC13D323}"/>
              </a:ext>
            </a:extLst>
          </p:cNvPr>
          <p:cNvGraphicFramePr>
            <a:graphicFrameLocks noChangeAspect="1"/>
          </p:cNvGraphicFramePr>
          <p:nvPr/>
        </p:nvGraphicFramePr>
        <p:xfrm>
          <a:off x="2130426" y="1065977"/>
          <a:ext cx="8393113" cy="5884862"/>
        </p:xfrm>
        <a:graphic>
          <a:graphicData uri="http://schemas.openxmlformats.org/presentationml/2006/ole">
            <mc:AlternateContent xmlns:mc="http://schemas.openxmlformats.org/markup-compatibility/2006">
              <mc:Choice xmlns:v="urn:schemas-microsoft-com:vml" Requires="v">
                <p:oleObj name="Dokument" r:id="rId2" imgW="5905283" imgH="4140048" progId="Word.Document.12">
                  <p:embed/>
                </p:oleObj>
              </mc:Choice>
              <mc:Fallback>
                <p:oleObj name="Dokument" r:id="rId2" imgW="5905283" imgH="4140048" progId="Word.Document.12">
                  <p:embed/>
                  <p:pic>
                    <p:nvPicPr>
                      <p:cNvPr id="1025" name="Objekt 3">
                        <a:extLst>
                          <a:ext uri="{FF2B5EF4-FFF2-40B4-BE49-F238E27FC236}">
                            <a16:creationId xmlns:a16="http://schemas.microsoft.com/office/drawing/2014/main" id="{D0AA47F6-F6C4-4F88-8850-4D72EC13D3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0426" y="1065977"/>
                        <a:ext cx="8393113" cy="588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extBox 1">
            <a:extLst>
              <a:ext uri="{FF2B5EF4-FFF2-40B4-BE49-F238E27FC236}">
                <a16:creationId xmlns:a16="http://schemas.microsoft.com/office/drawing/2014/main" id="{DCFA963E-D537-4376-9351-535501B24E89}"/>
              </a:ext>
            </a:extLst>
          </p:cNvPr>
          <p:cNvSpPr txBox="1"/>
          <p:nvPr/>
        </p:nvSpPr>
        <p:spPr>
          <a:xfrm>
            <a:off x="2130426" y="419100"/>
            <a:ext cx="8639174" cy="523220"/>
          </a:xfrm>
          <a:prstGeom prst="rect">
            <a:avLst/>
          </a:prstGeom>
          <a:noFill/>
        </p:spPr>
        <p:txBody>
          <a:bodyPr wrap="square" rtlCol="0">
            <a:spAutoFit/>
          </a:bodyPr>
          <a:lstStyle/>
          <a:p>
            <a:r>
              <a:rPr lang="en-GB" sz="2800" b="1" dirty="0"/>
              <a:t>The need for social policies in modernity</a:t>
            </a:r>
          </a:p>
        </p:txBody>
      </p:sp>
    </p:spTree>
    <p:extLst>
      <p:ext uri="{BB962C8B-B14F-4D97-AF65-F5344CB8AC3E}">
        <p14:creationId xmlns:p14="http://schemas.microsoft.com/office/powerpoint/2010/main" val="656432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83128"/>
            <a:ext cx="8229600" cy="724395"/>
          </a:xfrm>
        </p:spPr>
        <p:txBody>
          <a:bodyPr>
            <a:normAutofit/>
          </a:bodyPr>
          <a:lstStyle/>
          <a:p>
            <a:pPr algn="ctr"/>
            <a:r>
              <a:rPr lang="en-GB" sz="3200" b="1" dirty="0"/>
              <a:t>Whose problem is it?</a:t>
            </a:r>
          </a:p>
        </p:txBody>
      </p:sp>
      <p:graphicFrame>
        <p:nvGraphicFramePr>
          <p:cNvPr id="4" name="Content Placeholder 3"/>
          <p:cNvGraphicFramePr>
            <a:graphicFrameLocks noGrp="1"/>
          </p:cNvGraphicFramePr>
          <p:nvPr>
            <p:ph idx="1"/>
          </p:nvPr>
        </p:nvGraphicFramePr>
        <p:xfrm>
          <a:off x="1761506" y="807522"/>
          <a:ext cx="5632863" cy="5808481"/>
        </p:xfrm>
        <a:graphic>
          <a:graphicData uri="http://schemas.openxmlformats.org/drawingml/2006/table">
            <a:tbl>
              <a:tblPr firstRow="1" bandRow="1">
                <a:tableStyleId>{2D5ABB26-0587-4C30-8999-92F81FD0307C}</a:tableStyleId>
              </a:tblPr>
              <a:tblGrid>
                <a:gridCol w="786406">
                  <a:extLst>
                    <a:ext uri="{9D8B030D-6E8A-4147-A177-3AD203B41FA5}">
                      <a16:colId xmlns:a16="http://schemas.microsoft.com/office/drawing/2014/main" val="20000"/>
                    </a:ext>
                  </a:extLst>
                </a:gridCol>
                <a:gridCol w="2030026">
                  <a:extLst>
                    <a:ext uri="{9D8B030D-6E8A-4147-A177-3AD203B41FA5}">
                      <a16:colId xmlns:a16="http://schemas.microsoft.com/office/drawing/2014/main" val="20001"/>
                    </a:ext>
                  </a:extLst>
                </a:gridCol>
                <a:gridCol w="2816431">
                  <a:extLst>
                    <a:ext uri="{9D8B030D-6E8A-4147-A177-3AD203B41FA5}">
                      <a16:colId xmlns:a16="http://schemas.microsoft.com/office/drawing/2014/main" val="20002"/>
                    </a:ext>
                  </a:extLst>
                </a:gridCol>
              </a:tblGrid>
              <a:tr h="1843235">
                <a:tc>
                  <a:txBody>
                    <a:bodyPr/>
                    <a:lstStyle/>
                    <a:p>
                      <a:pPr algn="ctr"/>
                      <a:r>
                        <a:rPr lang="en-GB" b="1" dirty="0"/>
                        <a:t>practice</a:t>
                      </a: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2400" b="1" dirty="0"/>
                        <a:t>Individuals</a:t>
                      </a:r>
                      <a:r>
                        <a:rPr lang="en-GB" sz="2400" dirty="0"/>
                        <a:t> should take care and make personal provisions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000" dirty="0"/>
                        <a:t>The collective (the </a:t>
                      </a:r>
                      <a:r>
                        <a:rPr lang="en-GB" sz="2000" b="1" dirty="0"/>
                        <a:t>state</a:t>
                      </a:r>
                      <a:r>
                        <a:rPr lang="en-GB" sz="2000" dirty="0"/>
                        <a:t>) should protect its citizens who in turn show their loyalty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68213">
                <a:tc>
                  <a:txBody>
                    <a:bodyPr/>
                    <a:lstStyle/>
                    <a:p>
                      <a:pPr algn="ctr"/>
                      <a:r>
                        <a:rPr lang="en-GB" b="1" dirty="0"/>
                        <a:t>instrument</a:t>
                      </a: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2000" dirty="0"/>
                        <a:t>Savings</a:t>
                      </a:r>
                      <a:r>
                        <a:rPr lang="en-GB" sz="2000" baseline="0" dirty="0"/>
                        <a:t> or p</a:t>
                      </a:r>
                      <a:r>
                        <a:rPr lang="en-GB" sz="2000" dirty="0"/>
                        <a:t>rivate insurance,</a:t>
                      </a:r>
                    </a:p>
                    <a:p>
                      <a:pPr marL="0" marR="0" indent="0" algn="ctr" defTabSz="457200" rtl="0" eaLnBrk="1" fontAlgn="auto" latinLnBrk="0" hangingPunct="1">
                        <a:lnSpc>
                          <a:spcPct val="100000"/>
                        </a:lnSpc>
                        <a:spcBef>
                          <a:spcPts val="0"/>
                        </a:spcBef>
                        <a:spcAft>
                          <a:spcPts val="0"/>
                        </a:spcAft>
                        <a:buClrTx/>
                        <a:buSzTx/>
                        <a:buFontTx/>
                        <a:buNone/>
                        <a:tabLst/>
                        <a:defRPr/>
                      </a:pPr>
                      <a:r>
                        <a:rPr lang="en-GB" sz="2000" b="1" dirty="0"/>
                        <a:t>market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000" b="1" dirty="0"/>
                        <a:t>State</a:t>
                      </a:r>
                      <a:r>
                        <a:rPr lang="en-GB" sz="2000" dirty="0"/>
                        <a:t> insurance and public social services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285258">
                <a:tc>
                  <a:txBody>
                    <a:bodyPr/>
                    <a:lstStyle/>
                    <a:p>
                      <a:pPr algn="ctr"/>
                      <a:r>
                        <a:rPr lang="en-GB" b="1" dirty="0"/>
                        <a:t>Political ideology</a:t>
                      </a: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2000" b="1" dirty="0"/>
                        <a:t>Liberalism</a:t>
                      </a:r>
                    </a:p>
                    <a:p>
                      <a:pPr marL="0" marR="0" indent="0" algn="ctr" defTabSz="457200" rtl="0" eaLnBrk="1" fontAlgn="auto" latinLnBrk="0" hangingPunct="1">
                        <a:lnSpc>
                          <a:spcPct val="100000"/>
                        </a:lnSpc>
                        <a:spcBef>
                          <a:spcPts val="0"/>
                        </a:spcBef>
                        <a:spcAft>
                          <a:spcPts val="0"/>
                        </a:spcAft>
                        <a:buClrTx/>
                        <a:buSzTx/>
                        <a:buFontTx/>
                        <a:buNone/>
                        <a:tabLst/>
                        <a:defRPr/>
                      </a:pPr>
                      <a:r>
                        <a:rPr lang="en-GB" sz="2000" b="0" dirty="0"/>
                        <a:t>Example:</a:t>
                      </a:r>
                    </a:p>
                    <a:p>
                      <a:pPr marL="0" marR="0" indent="0" algn="ctr" defTabSz="457200" rtl="0" eaLnBrk="1" fontAlgn="auto" latinLnBrk="0" hangingPunct="1">
                        <a:lnSpc>
                          <a:spcPct val="100000"/>
                        </a:lnSpc>
                        <a:spcBef>
                          <a:spcPts val="0"/>
                        </a:spcBef>
                        <a:spcAft>
                          <a:spcPts val="0"/>
                        </a:spcAft>
                        <a:buClrTx/>
                        <a:buSzTx/>
                        <a:buFontTx/>
                        <a:buNone/>
                        <a:tabLst/>
                        <a:defRPr/>
                      </a:pPr>
                      <a:r>
                        <a:rPr lang="en-GB" sz="2000" b="1" dirty="0"/>
                        <a:t>United Kingdom</a:t>
                      </a:r>
                    </a:p>
                    <a:p>
                      <a:pPr algn="ctr"/>
                      <a:endParaRPr lang="en-GB"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000" b="1" dirty="0"/>
                        <a:t>Social democracy</a:t>
                      </a:r>
                    </a:p>
                    <a:p>
                      <a:pPr algn="ctr"/>
                      <a:r>
                        <a:rPr lang="en-GB" sz="2000" b="0" dirty="0"/>
                        <a:t>Example:</a:t>
                      </a:r>
                    </a:p>
                    <a:p>
                      <a:pPr algn="ctr"/>
                      <a:r>
                        <a:rPr lang="en-GB" sz="2000" b="1" dirty="0"/>
                        <a:t>Nordic Countries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309388">
                <a:tc>
                  <a:txBody>
                    <a:bodyPr/>
                    <a:lstStyle/>
                    <a:p>
                      <a:pPr algn="ctr"/>
                      <a:r>
                        <a:rPr lang="en-GB" b="1" dirty="0"/>
                        <a:t>principle</a:t>
                      </a: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800" dirty="0"/>
                        <a:t>Freedom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800" dirty="0"/>
                        <a:t>equality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22691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83128"/>
            <a:ext cx="8229600" cy="724395"/>
          </a:xfrm>
        </p:spPr>
        <p:txBody>
          <a:bodyPr>
            <a:normAutofit/>
          </a:bodyPr>
          <a:lstStyle/>
          <a:p>
            <a:pPr algn="r"/>
            <a:r>
              <a:rPr lang="en-GB" sz="3200" b="1" dirty="0"/>
              <a:t>Whose problem is it?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63287819"/>
              </p:ext>
            </p:extLst>
          </p:nvPr>
        </p:nvGraphicFramePr>
        <p:xfrm>
          <a:off x="1761506" y="807522"/>
          <a:ext cx="8449294" cy="5850908"/>
        </p:xfrm>
        <a:graphic>
          <a:graphicData uri="http://schemas.openxmlformats.org/drawingml/2006/table">
            <a:tbl>
              <a:tblPr firstRow="1" bandRow="1">
                <a:tableStyleId>{2D5ABB26-0587-4C30-8999-92F81FD0307C}</a:tableStyleId>
              </a:tblPr>
              <a:tblGrid>
                <a:gridCol w="786406">
                  <a:extLst>
                    <a:ext uri="{9D8B030D-6E8A-4147-A177-3AD203B41FA5}">
                      <a16:colId xmlns:a16="http://schemas.microsoft.com/office/drawing/2014/main" val="20000"/>
                    </a:ext>
                  </a:extLst>
                </a:gridCol>
                <a:gridCol w="2030026">
                  <a:extLst>
                    <a:ext uri="{9D8B030D-6E8A-4147-A177-3AD203B41FA5}">
                      <a16:colId xmlns:a16="http://schemas.microsoft.com/office/drawing/2014/main" val="20001"/>
                    </a:ext>
                  </a:extLst>
                </a:gridCol>
                <a:gridCol w="2816431">
                  <a:extLst>
                    <a:ext uri="{9D8B030D-6E8A-4147-A177-3AD203B41FA5}">
                      <a16:colId xmlns:a16="http://schemas.microsoft.com/office/drawing/2014/main" val="20002"/>
                    </a:ext>
                  </a:extLst>
                </a:gridCol>
                <a:gridCol w="2816431">
                  <a:extLst>
                    <a:ext uri="{9D8B030D-6E8A-4147-A177-3AD203B41FA5}">
                      <a16:colId xmlns:a16="http://schemas.microsoft.com/office/drawing/2014/main" val="20003"/>
                    </a:ext>
                  </a:extLst>
                </a:gridCol>
              </a:tblGrid>
              <a:tr h="1843235">
                <a:tc>
                  <a:txBody>
                    <a:bodyPr/>
                    <a:lstStyle/>
                    <a:p>
                      <a:pPr algn="ctr"/>
                      <a:r>
                        <a:rPr lang="en-GB" b="1" dirty="0"/>
                        <a:t>practice</a:t>
                      </a: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2400" b="1" dirty="0"/>
                        <a:t>Individuals</a:t>
                      </a:r>
                      <a:r>
                        <a:rPr lang="en-GB" sz="2400" dirty="0"/>
                        <a:t> should take care and make personal provisions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000" dirty="0"/>
                        <a:t>The collective (the </a:t>
                      </a:r>
                      <a:r>
                        <a:rPr lang="en-GB" sz="2000" b="1" dirty="0"/>
                        <a:t>state</a:t>
                      </a:r>
                      <a:r>
                        <a:rPr lang="en-GB" sz="2000" dirty="0"/>
                        <a:t>) should protect its citizens who in turn show their loyalty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000" b="1" dirty="0"/>
                        <a:t>Civil society </a:t>
                      </a:r>
                      <a:r>
                        <a:rPr lang="en-GB" sz="2000" dirty="0"/>
                        <a:t>should should respect traditional </a:t>
                      </a:r>
                      <a:r>
                        <a:rPr lang="en-GB" sz="2000"/>
                        <a:t>values and forms of helping</a:t>
                      </a:r>
                      <a:endParaRPr lang="en-GB"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68213">
                <a:tc>
                  <a:txBody>
                    <a:bodyPr/>
                    <a:lstStyle/>
                    <a:p>
                      <a:pPr algn="ctr"/>
                      <a:r>
                        <a:rPr lang="en-GB" b="1" dirty="0"/>
                        <a:t>instrument</a:t>
                      </a: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2000" dirty="0"/>
                        <a:t>Savings</a:t>
                      </a:r>
                      <a:r>
                        <a:rPr lang="en-GB" sz="2000" baseline="0" dirty="0"/>
                        <a:t> or p</a:t>
                      </a:r>
                      <a:r>
                        <a:rPr lang="en-GB" sz="2000" dirty="0"/>
                        <a:t>rivate insurance,</a:t>
                      </a:r>
                    </a:p>
                    <a:p>
                      <a:pPr marL="0" marR="0" indent="0" algn="ctr" defTabSz="457200" rtl="0" eaLnBrk="1" fontAlgn="auto" latinLnBrk="0" hangingPunct="1">
                        <a:lnSpc>
                          <a:spcPct val="100000"/>
                        </a:lnSpc>
                        <a:spcBef>
                          <a:spcPts val="0"/>
                        </a:spcBef>
                        <a:spcAft>
                          <a:spcPts val="0"/>
                        </a:spcAft>
                        <a:buClrTx/>
                        <a:buSzTx/>
                        <a:buFontTx/>
                        <a:buNone/>
                        <a:tabLst/>
                        <a:defRPr/>
                      </a:pPr>
                      <a:r>
                        <a:rPr lang="en-GB" sz="2000" b="1" dirty="0"/>
                        <a:t>market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000" b="1" dirty="0"/>
                        <a:t>State</a:t>
                      </a:r>
                      <a:r>
                        <a:rPr lang="en-GB" sz="2000" dirty="0"/>
                        <a:t> insurance and public social services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000" b="1" dirty="0"/>
                        <a:t>Family</a:t>
                      </a:r>
                      <a:r>
                        <a:rPr lang="en-GB" sz="2000" dirty="0"/>
                        <a:t> </a:t>
                      </a:r>
                      <a:r>
                        <a:rPr lang="en-GB" sz="2000"/>
                        <a:t>and </a:t>
                      </a:r>
                      <a:endParaRPr lang="en-GB" sz="2000" dirty="0"/>
                    </a:p>
                    <a:p>
                      <a:pPr algn="ctr"/>
                      <a:r>
                        <a:rPr lang="en-GB" sz="2000"/>
                        <a:t>established aid </a:t>
                      </a:r>
                      <a:r>
                        <a:rPr lang="en-GB" sz="2000" dirty="0"/>
                        <a:t>organisations (churches, Red Cross, Philanthropy)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285258">
                <a:tc>
                  <a:txBody>
                    <a:bodyPr/>
                    <a:lstStyle/>
                    <a:p>
                      <a:pPr algn="ctr"/>
                      <a:r>
                        <a:rPr lang="en-GB" b="1" dirty="0"/>
                        <a:t>Political ideology</a:t>
                      </a: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2000" b="1" dirty="0"/>
                        <a:t>Liberalism</a:t>
                      </a:r>
                    </a:p>
                    <a:p>
                      <a:pPr marL="0" marR="0" indent="0" algn="ctr" defTabSz="457200" rtl="0" eaLnBrk="1" fontAlgn="auto" latinLnBrk="0" hangingPunct="1">
                        <a:lnSpc>
                          <a:spcPct val="100000"/>
                        </a:lnSpc>
                        <a:spcBef>
                          <a:spcPts val="0"/>
                        </a:spcBef>
                        <a:spcAft>
                          <a:spcPts val="0"/>
                        </a:spcAft>
                        <a:buClrTx/>
                        <a:buSzTx/>
                        <a:buFontTx/>
                        <a:buNone/>
                        <a:tabLst/>
                        <a:defRPr/>
                      </a:pPr>
                      <a:r>
                        <a:rPr lang="en-GB" sz="2000" b="0" dirty="0"/>
                        <a:t>Example:</a:t>
                      </a:r>
                    </a:p>
                    <a:p>
                      <a:pPr marL="0" marR="0" indent="0" algn="ctr" defTabSz="457200" rtl="0" eaLnBrk="1" fontAlgn="auto" latinLnBrk="0" hangingPunct="1">
                        <a:lnSpc>
                          <a:spcPct val="100000"/>
                        </a:lnSpc>
                        <a:spcBef>
                          <a:spcPts val="0"/>
                        </a:spcBef>
                        <a:spcAft>
                          <a:spcPts val="0"/>
                        </a:spcAft>
                        <a:buClrTx/>
                        <a:buSzTx/>
                        <a:buFontTx/>
                        <a:buNone/>
                        <a:tabLst/>
                        <a:defRPr/>
                      </a:pPr>
                      <a:r>
                        <a:rPr lang="en-GB" sz="2000" b="1" dirty="0"/>
                        <a:t>United Kingdom</a:t>
                      </a:r>
                    </a:p>
                    <a:p>
                      <a:pPr algn="ctr"/>
                      <a:endParaRPr lang="en-GB"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000" b="1" dirty="0"/>
                        <a:t>Social democracy</a:t>
                      </a:r>
                    </a:p>
                    <a:p>
                      <a:pPr algn="ctr"/>
                      <a:r>
                        <a:rPr lang="en-GB" sz="2000" b="0" dirty="0"/>
                        <a:t>Example:</a:t>
                      </a:r>
                    </a:p>
                    <a:p>
                      <a:pPr algn="ctr"/>
                      <a:r>
                        <a:rPr lang="en-GB" sz="2000" b="1" dirty="0"/>
                        <a:t>Nordic Countries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000" b="1" dirty="0"/>
                        <a:t>Conservatism</a:t>
                      </a:r>
                    </a:p>
                    <a:p>
                      <a:pPr algn="ctr"/>
                      <a:r>
                        <a:rPr lang="en-GB" sz="2000" b="0" dirty="0"/>
                        <a:t>Example:</a:t>
                      </a:r>
                    </a:p>
                    <a:p>
                      <a:pPr algn="ctr"/>
                      <a:r>
                        <a:rPr lang="en-GB" sz="2000" b="1" dirty="0"/>
                        <a:t>Germany</a:t>
                      </a:r>
                      <a:r>
                        <a:rPr lang="en-GB" sz="2000" b="0" dirty="0"/>
                        <a:t> </a:t>
                      </a:r>
                    </a:p>
                    <a:p>
                      <a:pPr algn="ctr"/>
                      <a:r>
                        <a:rPr lang="en-GB" sz="2000" b="0" dirty="0"/>
                        <a:t>(Bismarck)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309388">
                <a:tc>
                  <a:txBody>
                    <a:bodyPr/>
                    <a:lstStyle/>
                    <a:p>
                      <a:pPr algn="ctr"/>
                      <a:r>
                        <a:rPr lang="en-GB" b="1" dirty="0"/>
                        <a:t>principle</a:t>
                      </a: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800" dirty="0"/>
                        <a:t>Freedom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800" dirty="0"/>
                        <a:t>equality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800" dirty="0"/>
                        <a:t>duty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855443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02828-DC6E-40C1-B097-A2AA5989B35C}"/>
              </a:ext>
            </a:extLst>
          </p:cNvPr>
          <p:cNvSpPr>
            <a:spLocks noGrp="1"/>
          </p:cNvSpPr>
          <p:nvPr>
            <p:ph type="title"/>
          </p:nvPr>
        </p:nvSpPr>
        <p:spPr/>
        <p:txBody>
          <a:bodyPr/>
          <a:lstStyle/>
          <a:p>
            <a:pPr algn="ctr"/>
            <a:r>
              <a:rPr lang="de-AT" dirty="0" err="1"/>
              <a:t>Welfare</a:t>
            </a:r>
            <a:r>
              <a:rPr lang="de-AT" dirty="0"/>
              <a:t> mix</a:t>
            </a:r>
            <a:endParaRPr lang="en-GB" dirty="0"/>
          </a:p>
        </p:txBody>
      </p:sp>
      <p:pic>
        <p:nvPicPr>
          <p:cNvPr id="4" name="Content Placeholder 3">
            <a:extLst>
              <a:ext uri="{FF2B5EF4-FFF2-40B4-BE49-F238E27FC236}">
                <a16:creationId xmlns:a16="http://schemas.microsoft.com/office/drawing/2014/main" id="{A2B3FC56-97CE-4A5C-8220-AEACB0BA56AB}"/>
              </a:ext>
            </a:extLst>
          </p:cNvPr>
          <p:cNvPicPr>
            <a:picLocks noGrp="1" noChangeAspect="1"/>
          </p:cNvPicPr>
          <p:nvPr>
            <p:ph idx="1"/>
          </p:nvPr>
        </p:nvPicPr>
        <p:blipFill>
          <a:blip r:embed="rId2"/>
          <a:stretch>
            <a:fillRect/>
          </a:stretch>
        </p:blipFill>
        <p:spPr>
          <a:xfrm>
            <a:off x="3057993" y="1487538"/>
            <a:ext cx="5761398" cy="5140248"/>
          </a:xfrm>
          <a:prstGeom prst="rect">
            <a:avLst/>
          </a:prstGeom>
        </p:spPr>
      </p:pic>
    </p:spTree>
    <p:extLst>
      <p:ext uri="{BB962C8B-B14F-4D97-AF65-F5344CB8AC3E}">
        <p14:creationId xmlns:p14="http://schemas.microsoft.com/office/powerpoint/2010/main" val="40772999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E20B1-335A-427B-9A6C-D028E8CE5801}"/>
              </a:ext>
            </a:extLst>
          </p:cNvPr>
          <p:cNvSpPr>
            <a:spLocks noGrp="1"/>
          </p:cNvSpPr>
          <p:nvPr>
            <p:ph type="title"/>
          </p:nvPr>
        </p:nvSpPr>
        <p:spPr>
          <a:xfrm>
            <a:off x="838200" y="365126"/>
            <a:ext cx="10515600" cy="819098"/>
          </a:xfrm>
        </p:spPr>
        <p:txBody>
          <a:bodyPr/>
          <a:lstStyle/>
          <a:p>
            <a:pPr algn="ctr"/>
            <a:r>
              <a:rPr lang="de-AT" dirty="0" err="1"/>
              <a:t>actors</a:t>
            </a:r>
            <a:endParaRPr lang="en-GB" dirty="0"/>
          </a:p>
        </p:txBody>
      </p:sp>
      <p:pic>
        <p:nvPicPr>
          <p:cNvPr id="4" name="Content Placeholder 3">
            <a:extLst>
              <a:ext uri="{FF2B5EF4-FFF2-40B4-BE49-F238E27FC236}">
                <a16:creationId xmlns:a16="http://schemas.microsoft.com/office/drawing/2014/main" id="{0C5523E7-31C0-49E7-A10D-5AFA9CF8214A}"/>
              </a:ext>
            </a:extLst>
          </p:cNvPr>
          <p:cNvPicPr>
            <a:picLocks noGrp="1" noChangeAspect="1"/>
          </p:cNvPicPr>
          <p:nvPr>
            <p:ph idx="1"/>
          </p:nvPr>
        </p:nvPicPr>
        <p:blipFill>
          <a:blip r:embed="rId2"/>
          <a:stretch>
            <a:fillRect/>
          </a:stretch>
        </p:blipFill>
        <p:spPr>
          <a:xfrm>
            <a:off x="2437570" y="1531129"/>
            <a:ext cx="7316859" cy="4961745"/>
          </a:xfrm>
          <a:prstGeom prst="rect">
            <a:avLst/>
          </a:prstGeom>
        </p:spPr>
      </p:pic>
    </p:spTree>
    <p:extLst>
      <p:ext uri="{BB962C8B-B14F-4D97-AF65-F5344CB8AC3E}">
        <p14:creationId xmlns:p14="http://schemas.microsoft.com/office/powerpoint/2010/main" val="41581505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29A9A-C521-4D70-8768-6285C3774F30}"/>
              </a:ext>
            </a:extLst>
          </p:cNvPr>
          <p:cNvSpPr>
            <a:spLocks noGrp="1"/>
          </p:cNvSpPr>
          <p:nvPr>
            <p:ph type="title"/>
          </p:nvPr>
        </p:nvSpPr>
        <p:spPr>
          <a:xfrm>
            <a:off x="838200" y="365126"/>
            <a:ext cx="10515600" cy="804108"/>
          </a:xfrm>
        </p:spPr>
        <p:txBody>
          <a:bodyPr/>
          <a:lstStyle/>
          <a:p>
            <a:pPr algn="ctr"/>
            <a:r>
              <a:rPr lang="de-AT" dirty="0" err="1"/>
              <a:t>organiations</a:t>
            </a:r>
            <a:endParaRPr lang="en-GB" dirty="0"/>
          </a:p>
        </p:txBody>
      </p:sp>
      <p:pic>
        <p:nvPicPr>
          <p:cNvPr id="5" name="Content Placeholder 4">
            <a:extLst>
              <a:ext uri="{FF2B5EF4-FFF2-40B4-BE49-F238E27FC236}">
                <a16:creationId xmlns:a16="http://schemas.microsoft.com/office/drawing/2014/main" id="{7E29D46E-D99C-4D00-95A5-AEC90612B14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71256" y="1441190"/>
            <a:ext cx="7449488" cy="5051684"/>
          </a:xfrm>
        </p:spPr>
      </p:pic>
    </p:spTree>
    <p:extLst>
      <p:ext uri="{BB962C8B-B14F-4D97-AF65-F5344CB8AC3E}">
        <p14:creationId xmlns:p14="http://schemas.microsoft.com/office/powerpoint/2010/main" val="262267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el 1">
            <a:extLst>
              <a:ext uri="{FF2B5EF4-FFF2-40B4-BE49-F238E27FC236}">
                <a16:creationId xmlns:a16="http://schemas.microsoft.com/office/drawing/2014/main" id="{8DD510D8-91A1-423B-A1FD-3E42263F3CB5}"/>
              </a:ext>
            </a:extLst>
          </p:cNvPr>
          <p:cNvSpPr>
            <a:spLocks noGrp="1"/>
          </p:cNvSpPr>
          <p:nvPr>
            <p:ph type="title"/>
          </p:nvPr>
        </p:nvSpPr>
        <p:spPr/>
        <p:txBody>
          <a:bodyPr/>
          <a:lstStyle/>
          <a:p>
            <a:pPr algn="ctr"/>
            <a:r>
              <a:rPr lang="en-GB" altLang="en-US" dirty="0"/>
              <a:t>Humans need community – </a:t>
            </a:r>
            <a:br>
              <a:rPr lang="en-GB" altLang="en-US" dirty="0"/>
            </a:br>
            <a:r>
              <a:rPr lang="en-GB" altLang="en-US" dirty="0"/>
              <a:t>which is not provided “naturally”</a:t>
            </a:r>
          </a:p>
        </p:txBody>
      </p:sp>
      <p:sp>
        <p:nvSpPr>
          <p:cNvPr id="3" name="Inhaltsplatzhalter 2">
            <a:extLst>
              <a:ext uri="{FF2B5EF4-FFF2-40B4-BE49-F238E27FC236}">
                <a16:creationId xmlns:a16="http://schemas.microsoft.com/office/drawing/2014/main" id="{7F43FFEE-4547-4856-991B-E4AC21211466}"/>
              </a:ext>
            </a:extLst>
          </p:cNvPr>
          <p:cNvSpPr>
            <a:spLocks noGrp="1"/>
          </p:cNvSpPr>
          <p:nvPr>
            <p:ph idx="1"/>
          </p:nvPr>
        </p:nvSpPr>
        <p:spPr>
          <a:xfrm>
            <a:off x="1981200" y="1716089"/>
            <a:ext cx="8229600" cy="5032375"/>
          </a:xfrm>
        </p:spPr>
        <p:txBody>
          <a:bodyPr rtlCol="0">
            <a:normAutofit lnSpcReduction="10000"/>
          </a:bodyPr>
          <a:lstStyle/>
          <a:p>
            <a:pPr>
              <a:defRPr/>
            </a:pPr>
            <a:r>
              <a:rPr lang="en-GB" b="1" dirty="0"/>
              <a:t>biological necessity</a:t>
            </a:r>
            <a:r>
              <a:rPr lang="en-GB" dirty="0"/>
              <a:t> (humans are creatures with a prolonged dependency on others after birth)</a:t>
            </a:r>
            <a:endParaRPr lang="de-DE" dirty="0"/>
          </a:p>
          <a:p>
            <a:pPr>
              <a:defRPr/>
            </a:pPr>
            <a:r>
              <a:rPr lang="en-GB" b="1" dirty="0"/>
              <a:t>psychological necessity</a:t>
            </a:r>
            <a:r>
              <a:rPr lang="en-GB" dirty="0"/>
              <a:t> (specifically human abilities such as language, security, sense of self, only develop in interaction with others)</a:t>
            </a:r>
            <a:endParaRPr lang="de-DE" dirty="0"/>
          </a:p>
          <a:p>
            <a:pPr>
              <a:defRPr/>
            </a:pPr>
            <a:r>
              <a:rPr lang="en-GB" b="1" dirty="0"/>
              <a:t>economic necessity </a:t>
            </a:r>
            <a:r>
              <a:rPr lang="en-GB" dirty="0"/>
              <a:t>(relative self-sufficiency can only be achieved in groups; division of labour even in ‘primitive’ societies between food gathering or hunting, food preparation, care work, cultural achievements ..)</a:t>
            </a:r>
            <a:endParaRPr lang="de-DE" dirty="0"/>
          </a:p>
          <a:p>
            <a:pPr>
              <a:defRPr/>
            </a:pPr>
            <a:r>
              <a:rPr lang="en-GB" b="1" dirty="0"/>
              <a:t>social necessity</a:t>
            </a:r>
            <a:r>
              <a:rPr lang="en-GB" dirty="0"/>
              <a:t>  (roles, patterns of behaviour, expectations, lines of authority) ‘learned’ in community</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5E977-FC37-4CF2-8043-B8626D9E4F11}"/>
              </a:ext>
            </a:extLst>
          </p:cNvPr>
          <p:cNvSpPr>
            <a:spLocks noGrp="1"/>
          </p:cNvSpPr>
          <p:nvPr>
            <p:ph type="title"/>
          </p:nvPr>
        </p:nvSpPr>
        <p:spPr/>
        <p:txBody>
          <a:bodyPr/>
          <a:lstStyle/>
          <a:p>
            <a:r>
              <a:rPr lang="de-AT"/>
              <a:t>Importance of „capital“ in modern societies</a:t>
            </a:r>
            <a:endParaRPr lang="en-GB"/>
          </a:p>
        </p:txBody>
      </p:sp>
      <p:sp>
        <p:nvSpPr>
          <p:cNvPr id="3" name="Content Placeholder 2">
            <a:extLst>
              <a:ext uri="{FF2B5EF4-FFF2-40B4-BE49-F238E27FC236}">
                <a16:creationId xmlns:a16="http://schemas.microsoft.com/office/drawing/2014/main" id="{8E97DB13-9642-4304-B17B-4CFC1B05C288}"/>
              </a:ext>
            </a:extLst>
          </p:cNvPr>
          <p:cNvSpPr>
            <a:spLocks noGrp="1"/>
          </p:cNvSpPr>
          <p:nvPr>
            <p:ph idx="1"/>
          </p:nvPr>
        </p:nvSpPr>
        <p:spPr/>
        <p:txBody>
          <a:bodyPr>
            <a:normAutofit fontScale="92500" lnSpcReduction="10000"/>
          </a:bodyPr>
          <a:lstStyle/>
          <a:p>
            <a:pPr marL="0" indent="0">
              <a:buNone/>
            </a:pPr>
            <a:r>
              <a:rPr lang="de-AT"/>
              <a:t>Pierre Bourdieu: </a:t>
            </a:r>
            <a:r>
              <a:rPr lang="en-US"/>
              <a:t>capital can be understood as a form of fuel which enables agents to reproduce their position within the social field and represents the immanent structure of the social world. Depending on the field where it functions, capital can manifest itself in three radical forms: </a:t>
            </a:r>
            <a:r>
              <a:rPr lang="en-US" b="1"/>
              <a:t>economic, cultural, and social capital</a:t>
            </a:r>
            <a:r>
              <a:rPr lang="en-US"/>
              <a:t>.</a:t>
            </a:r>
          </a:p>
          <a:p>
            <a:pPr marL="0" indent="0">
              <a:buNone/>
            </a:pPr>
            <a:r>
              <a:rPr lang="en-US" b="1"/>
              <a:t>economic capital</a:t>
            </a:r>
            <a:r>
              <a:rPr lang="en-US"/>
              <a:t>: individual material assets which can be directly and easily convertible into money</a:t>
            </a:r>
          </a:p>
          <a:p>
            <a:pPr marL="0" indent="0">
              <a:buNone/>
            </a:pPr>
            <a:r>
              <a:rPr lang="en-US" b="1"/>
              <a:t>Cultural capital: </a:t>
            </a:r>
            <a:r>
              <a:rPr lang="en-US"/>
              <a:t>a form of capital that is “convertible, in certain conditions, into economic capital and maybe institutionalized in the form of educational qualifications” </a:t>
            </a:r>
          </a:p>
          <a:p>
            <a:pPr marL="0" indent="0">
              <a:buNone/>
            </a:pPr>
            <a:r>
              <a:rPr lang="en-US" b="1"/>
              <a:t>social capital: </a:t>
            </a:r>
            <a:r>
              <a:rPr lang="en-US"/>
              <a:t>the network of social relations which increases the ability of an actor to advance her/his interests</a:t>
            </a:r>
          </a:p>
          <a:p>
            <a:pPr marL="0" indent="0">
              <a:buNone/>
            </a:pPr>
            <a:endParaRPr lang="en-GB"/>
          </a:p>
        </p:txBody>
      </p:sp>
    </p:spTree>
    <p:extLst>
      <p:ext uri="{BB962C8B-B14F-4D97-AF65-F5344CB8AC3E}">
        <p14:creationId xmlns:p14="http://schemas.microsoft.com/office/powerpoint/2010/main" val="1395575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CFD7EC-FEA7-45A7-BAF0-05FEB7316D12}"/>
              </a:ext>
            </a:extLst>
          </p:cNvPr>
          <p:cNvSpPr>
            <a:spLocks noGrp="1"/>
          </p:cNvSpPr>
          <p:nvPr>
            <p:ph type="title"/>
          </p:nvPr>
        </p:nvSpPr>
        <p:spPr/>
        <p:txBody>
          <a:bodyPr rtlCol="0">
            <a:normAutofit fontScale="90000"/>
          </a:bodyPr>
          <a:lstStyle/>
          <a:p>
            <a:pPr>
              <a:defRPr/>
            </a:pPr>
            <a:r>
              <a:rPr lang="en-GB" dirty="0"/>
              <a:t>The </a:t>
            </a:r>
            <a:r>
              <a:rPr lang="en-GB"/>
              <a:t>political challenge of modernity:</a:t>
            </a:r>
            <a:br>
              <a:rPr lang="en-GB" dirty="0"/>
            </a:br>
            <a:r>
              <a:rPr lang="en-GB" b="1" u="sng" dirty="0"/>
              <a:t>capitalism</a:t>
            </a:r>
            <a:r>
              <a:rPr lang="en-GB" dirty="0"/>
              <a:t> creates the </a:t>
            </a:r>
            <a:r>
              <a:rPr lang="en-GB" b="1" u="sng" dirty="0"/>
              <a:t>unequal distribution </a:t>
            </a:r>
            <a:r>
              <a:rPr lang="en-GB" dirty="0"/>
              <a:t>of all forms of capital</a:t>
            </a:r>
          </a:p>
        </p:txBody>
      </p:sp>
      <p:sp>
        <p:nvSpPr>
          <p:cNvPr id="21506" name="Inhaltsplatzhalter 2">
            <a:extLst>
              <a:ext uri="{FF2B5EF4-FFF2-40B4-BE49-F238E27FC236}">
                <a16:creationId xmlns:a16="http://schemas.microsoft.com/office/drawing/2014/main" id="{A2B82970-8400-4371-AE88-4EF0726B9471}"/>
              </a:ext>
            </a:extLst>
          </p:cNvPr>
          <p:cNvSpPr>
            <a:spLocks noGrp="1"/>
          </p:cNvSpPr>
          <p:nvPr>
            <p:ph idx="1"/>
          </p:nvPr>
        </p:nvSpPr>
        <p:spPr>
          <a:xfrm>
            <a:off x="838200" y="1978025"/>
            <a:ext cx="10515600" cy="4351338"/>
          </a:xfrm>
        </p:spPr>
        <p:txBody>
          <a:bodyPr>
            <a:normAutofit/>
          </a:bodyPr>
          <a:lstStyle/>
          <a:p>
            <a:pPr marL="0" indent="0">
              <a:buNone/>
            </a:pPr>
            <a:r>
              <a:rPr lang="en-GB" altLang="en-US" sz="3200" dirty="0"/>
              <a:t>For the </a:t>
            </a:r>
            <a:r>
              <a:rPr lang="en-GB" altLang="en-US" sz="3200" b="1" u="sng" dirty="0"/>
              <a:t>middle classes </a:t>
            </a:r>
            <a:r>
              <a:rPr lang="en-GB" altLang="en-US" sz="3200" b="1" dirty="0"/>
              <a:t>financial capital </a:t>
            </a:r>
            <a:r>
              <a:rPr lang="en-GB" altLang="en-US" sz="3200" dirty="0"/>
              <a:t>(property, ownership of the means of production) ensured also the acquisition of </a:t>
            </a:r>
            <a:r>
              <a:rPr lang="en-GB" altLang="en-US" sz="3200" b="1" dirty="0"/>
              <a:t>human capital </a:t>
            </a:r>
            <a:r>
              <a:rPr lang="en-GB" altLang="en-US" sz="3200" dirty="0"/>
              <a:t>(servants, labourers) so that they were free to accumulate </a:t>
            </a:r>
            <a:r>
              <a:rPr lang="en-GB" altLang="en-US" sz="3200" b="1" dirty="0"/>
              <a:t>social capital</a:t>
            </a:r>
            <a:r>
              <a:rPr lang="en-GB" altLang="en-US" sz="3200" dirty="0"/>
              <a:t>: leisure time in clubs, hobbies, trade fairs, commercial partners…  political parties</a:t>
            </a:r>
            <a:r>
              <a:rPr lang="en-GB" altLang="en-US" sz="3200"/>
              <a:t>. </a:t>
            </a:r>
          </a:p>
          <a:p>
            <a:pPr marL="0" indent="0">
              <a:buNone/>
            </a:pPr>
            <a:endParaRPr lang="en-GB" altLang="en-US" sz="3200"/>
          </a:p>
          <a:p>
            <a:pPr marL="0" indent="0">
              <a:buNone/>
            </a:pPr>
            <a:r>
              <a:rPr lang="en-GB" altLang="en-US" sz="3200"/>
              <a:t>For the </a:t>
            </a:r>
            <a:r>
              <a:rPr lang="en-GB" altLang="en-US" sz="3200" b="1" u="sng"/>
              <a:t>working classes </a:t>
            </a:r>
            <a:r>
              <a:rPr lang="en-GB" altLang="en-US" sz="3200"/>
              <a:t>this means not only </a:t>
            </a:r>
            <a:r>
              <a:rPr lang="en-GB" altLang="en-US" sz="3200" b="1"/>
              <a:t>less financial capital</a:t>
            </a:r>
            <a:r>
              <a:rPr lang="en-GB" altLang="en-US" sz="3200"/>
              <a:t> but also </a:t>
            </a:r>
            <a:r>
              <a:rPr lang="en-GB" altLang="en-US" sz="3200" b="1"/>
              <a:t>restrictions on social capital</a:t>
            </a:r>
          </a:p>
          <a:p>
            <a:pPr marL="0" indent="0">
              <a:buNone/>
            </a:pPr>
            <a:endParaRPr lang="en-GB"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271097-ACDA-4D2C-8637-1F670249E773}"/>
              </a:ext>
            </a:extLst>
          </p:cNvPr>
          <p:cNvSpPr>
            <a:spLocks noGrp="1"/>
          </p:cNvSpPr>
          <p:nvPr>
            <p:ph type="title"/>
          </p:nvPr>
        </p:nvSpPr>
        <p:spPr/>
        <p:txBody>
          <a:bodyPr rtlCol="0">
            <a:normAutofit/>
          </a:bodyPr>
          <a:lstStyle/>
          <a:p>
            <a:pPr>
              <a:defRPr/>
            </a:pPr>
            <a:r>
              <a:rPr lang="en-GB" dirty="0"/>
              <a:t>central question: who </a:t>
            </a:r>
            <a:r>
              <a:rPr lang="en-GB"/>
              <a:t>is now responsible for solving social </a:t>
            </a:r>
            <a:r>
              <a:rPr lang="en-GB" dirty="0"/>
              <a:t>problems?</a:t>
            </a:r>
          </a:p>
        </p:txBody>
      </p:sp>
      <p:sp>
        <p:nvSpPr>
          <p:cNvPr id="3" name="Inhaltsplatzhalter 2">
            <a:extLst>
              <a:ext uri="{FF2B5EF4-FFF2-40B4-BE49-F238E27FC236}">
                <a16:creationId xmlns:a16="http://schemas.microsoft.com/office/drawing/2014/main" id="{38492C10-8CDB-496A-9ED9-1A1BAD2F67E3}"/>
              </a:ext>
            </a:extLst>
          </p:cNvPr>
          <p:cNvSpPr>
            <a:spLocks noGrp="1"/>
          </p:cNvSpPr>
          <p:nvPr>
            <p:ph idx="1"/>
          </p:nvPr>
        </p:nvSpPr>
        <p:spPr/>
        <p:txBody>
          <a:bodyPr/>
          <a:lstStyle/>
          <a:p>
            <a:r>
              <a:rPr lang="en-GB" altLang="en-US" b="1"/>
              <a:t>individuals</a:t>
            </a:r>
            <a:r>
              <a:rPr lang="en-GB" altLang="en-US"/>
              <a:t> – in which case they need to be made aware of their responsibility, probably through deterrents (threat of the workhouse)</a:t>
            </a:r>
          </a:p>
          <a:p>
            <a:r>
              <a:rPr lang="en-GB" altLang="en-US" b="1"/>
              <a:t>volunteers</a:t>
            </a:r>
            <a:r>
              <a:rPr lang="en-GB" altLang="en-US"/>
              <a:t> (the churches, humanitarian projects, philanthropy) by  helping ‘informally’</a:t>
            </a:r>
          </a:p>
          <a:p>
            <a:r>
              <a:rPr lang="en-GB" altLang="en-US" b="1"/>
              <a:t>public organisations </a:t>
            </a:r>
            <a:r>
              <a:rPr lang="en-GB" altLang="en-US"/>
              <a:t>– police, institutions (schools, hospitals, asylums), social workers.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5DEBB-3DDC-4E2C-91C2-76D3AE5C66D3}"/>
              </a:ext>
            </a:extLst>
          </p:cNvPr>
          <p:cNvSpPr>
            <a:spLocks noGrp="1"/>
          </p:cNvSpPr>
          <p:nvPr>
            <p:ph type="title"/>
          </p:nvPr>
        </p:nvSpPr>
        <p:spPr/>
        <p:txBody>
          <a:bodyPr/>
          <a:lstStyle/>
          <a:p>
            <a:endParaRPr lang="en-GB"/>
          </a:p>
        </p:txBody>
      </p:sp>
      <p:graphicFrame>
        <p:nvGraphicFramePr>
          <p:cNvPr id="6" name="Table 6">
            <a:extLst>
              <a:ext uri="{FF2B5EF4-FFF2-40B4-BE49-F238E27FC236}">
                <a16:creationId xmlns:a16="http://schemas.microsoft.com/office/drawing/2014/main" id="{C24BDDE5-0A83-44E3-9C6A-3585142E4213}"/>
              </a:ext>
            </a:extLst>
          </p:cNvPr>
          <p:cNvGraphicFramePr>
            <a:graphicFrameLocks noGrp="1"/>
          </p:cNvGraphicFramePr>
          <p:nvPr>
            <p:ph idx="1"/>
          </p:nvPr>
        </p:nvGraphicFramePr>
        <p:xfrm>
          <a:off x="224852" y="1690688"/>
          <a:ext cx="10770431" cy="5536460"/>
        </p:xfrm>
        <a:graphic>
          <a:graphicData uri="http://schemas.openxmlformats.org/drawingml/2006/table">
            <a:tbl>
              <a:tblPr firstRow="1" bandRow="1">
                <a:tableStyleId>{5940675A-B579-460E-94D1-54222C63F5DA}</a:tableStyleId>
              </a:tblPr>
              <a:tblGrid>
                <a:gridCol w="3252866">
                  <a:extLst>
                    <a:ext uri="{9D8B030D-6E8A-4147-A177-3AD203B41FA5}">
                      <a16:colId xmlns:a16="http://schemas.microsoft.com/office/drawing/2014/main" val="3724606630"/>
                    </a:ext>
                  </a:extLst>
                </a:gridCol>
                <a:gridCol w="1055306">
                  <a:extLst>
                    <a:ext uri="{9D8B030D-6E8A-4147-A177-3AD203B41FA5}">
                      <a16:colId xmlns:a16="http://schemas.microsoft.com/office/drawing/2014/main" val="358208556"/>
                    </a:ext>
                  </a:extLst>
                </a:gridCol>
                <a:gridCol w="2154086">
                  <a:extLst>
                    <a:ext uri="{9D8B030D-6E8A-4147-A177-3AD203B41FA5}">
                      <a16:colId xmlns:a16="http://schemas.microsoft.com/office/drawing/2014/main" val="957319428"/>
                    </a:ext>
                  </a:extLst>
                </a:gridCol>
                <a:gridCol w="769209">
                  <a:extLst>
                    <a:ext uri="{9D8B030D-6E8A-4147-A177-3AD203B41FA5}">
                      <a16:colId xmlns:a16="http://schemas.microsoft.com/office/drawing/2014/main" val="680540426"/>
                    </a:ext>
                  </a:extLst>
                </a:gridCol>
                <a:gridCol w="3538964">
                  <a:extLst>
                    <a:ext uri="{9D8B030D-6E8A-4147-A177-3AD203B41FA5}">
                      <a16:colId xmlns:a16="http://schemas.microsoft.com/office/drawing/2014/main" val="3719801173"/>
                    </a:ext>
                  </a:extLst>
                </a:gridCol>
              </a:tblGrid>
              <a:tr h="858335">
                <a:tc>
                  <a:txBody>
                    <a:bodyPr/>
                    <a:lstStyle/>
                    <a:p>
                      <a:pPr algn="ct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de-AT" sz="4400" dirty="0"/>
                        <a:t>State</a:t>
                      </a: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07255522"/>
                  </a:ext>
                </a:extLst>
              </a:tr>
              <a:tr h="858335">
                <a:tc>
                  <a:txBody>
                    <a:bodyPr/>
                    <a:lstStyle/>
                    <a:p>
                      <a:pPr algn="ct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71620119"/>
                  </a:ext>
                </a:extLst>
              </a:tr>
              <a:tr h="1613670">
                <a:tc>
                  <a:txBody>
                    <a:bodyPr/>
                    <a:lstStyle/>
                    <a:p>
                      <a:pPr algn="ctr"/>
                      <a:r>
                        <a:rPr lang="de-AT" sz="4400" dirty="0" err="1"/>
                        <a:t>Civil</a:t>
                      </a:r>
                      <a:r>
                        <a:rPr lang="de-AT" sz="4400" dirty="0"/>
                        <a:t> </a:t>
                      </a:r>
                      <a:r>
                        <a:rPr lang="de-AT" sz="4400" dirty="0" err="1"/>
                        <a:t>society</a:t>
                      </a:r>
                      <a:r>
                        <a:rPr lang="de-AT" sz="4400" dirty="0"/>
                        <a:t> (</a:t>
                      </a:r>
                      <a:r>
                        <a:rPr lang="de-AT" sz="4400" dirty="0" err="1"/>
                        <a:t>community</a:t>
                      </a:r>
                      <a:r>
                        <a:rPr lang="de-AT" sz="4400" dirty="0"/>
                        <a:t>)</a:t>
                      </a: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de-AT" sz="4400" dirty="0"/>
                        <a:t>Private </a:t>
                      </a:r>
                      <a:r>
                        <a:rPr lang="de-AT" sz="4400" dirty="0" err="1"/>
                        <a:t>sphere</a:t>
                      </a:r>
                      <a:endParaRPr lang="de-AT" sz="4400" dirty="0"/>
                    </a:p>
                    <a:p>
                      <a:pPr algn="ctr"/>
                      <a:r>
                        <a:rPr lang="de-AT" sz="4400" dirty="0"/>
                        <a:t>(</a:t>
                      </a:r>
                      <a:r>
                        <a:rPr lang="de-AT" sz="4400" dirty="0" err="1"/>
                        <a:t>individuals</a:t>
                      </a:r>
                      <a:r>
                        <a:rPr lang="de-AT" sz="4400" dirty="0"/>
                        <a:t>, </a:t>
                      </a:r>
                      <a:r>
                        <a:rPr lang="de-AT" sz="4400" dirty="0" err="1"/>
                        <a:t>market</a:t>
                      </a:r>
                      <a:r>
                        <a:rPr lang="de-AT" sz="4400" dirty="0"/>
                        <a:t>)</a:t>
                      </a: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86179963"/>
                  </a:ext>
                </a:extLst>
              </a:tr>
              <a:tr h="858335">
                <a:tc>
                  <a:txBody>
                    <a:bodyPr/>
                    <a:lstStyle/>
                    <a:p>
                      <a:pPr algn="ct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17029624"/>
                  </a:ext>
                </a:extLst>
              </a:tr>
              <a:tr h="858335">
                <a:tc>
                  <a:txBody>
                    <a:bodyPr/>
                    <a:lstStyle/>
                    <a:p>
                      <a:pPr algn="ct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12971983"/>
                  </a:ext>
                </a:extLst>
              </a:tr>
            </a:tbl>
          </a:graphicData>
        </a:graphic>
      </p:graphicFrame>
      <p:cxnSp>
        <p:nvCxnSpPr>
          <p:cNvPr id="9" name="Straight Arrow Connector 8">
            <a:extLst>
              <a:ext uri="{FF2B5EF4-FFF2-40B4-BE49-F238E27FC236}">
                <a16:creationId xmlns:a16="http://schemas.microsoft.com/office/drawing/2014/main" id="{96196980-3521-47EF-A2C6-740C4AA6424E}"/>
              </a:ext>
            </a:extLst>
          </p:cNvPr>
          <p:cNvCxnSpPr>
            <a:cxnSpLocks/>
          </p:cNvCxnSpPr>
          <p:nvPr/>
        </p:nvCxnSpPr>
        <p:spPr>
          <a:xfrm flipH="1">
            <a:off x="3537679" y="2430363"/>
            <a:ext cx="1813811" cy="1352370"/>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98435F72-DAEF-45E2-9A99-FEC24D7B7B48}"/>
              </a:ext>
            </a:extLst>
          </p:cNvPr>
          <p:cNvCxnSpPr/>
          <p:nvPr/>
        </p:nvCxnSpPr>
        <p:spPr>
          <a:xfrm>
            <a:off x="3537679" y="4428938"/>
            <a:ext cx="4242216" cy="0"/>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B8C4B3B5-A0B9-4C72-A7B3-BA3DF8910914}"/>
              </a:ext>
            </a:extLst>
          </p:cNvPr>
          <p:cNvCxnSpPr>
            <a:cxnSpLocks/>
          </p:cNvCxnSpPr>
          <p:nvPr/>
        </p:nvCxnSpPr>
        <p:spPr>
          <a:xfrm>
            <a:off x="5831174" y="2429062"/>
            <a:ext cx="1735110" cy="1158635"/>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8171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AC848-E283-44AB-AF4F-61D0EB44BF7A}"/>
              </a:ext>
            </a:extLst>
          </p:cNvPr>
          <p:cNvSpPr>
            <a:spLocks noGrp="1"/>
          </p:cNvSpPr>
          <p:nvPr>
            <p:ph type="title"/>
          </p:nvPr>
        </p:nvSpPr>
        <p:spPr/>
        <p:txBody>
          <a:bodyPr/>
          <a:lstStyle/>
          <a:p>
            <a:r>
              <a:rPr lang="de-AT" dirty="0" err="1"/>
              <a:t>What</a:t>
            </a:r>
            <a:r>
              <a:rPr lang="de-AT" dirty="0"/>
              <a:t> </a:t>
            </a:r>
            <a:r>
              <a:rPr lang="de-AT" dirty="0" err="1"/>
              <a:t>makes</a:t>
            </a:r>
            <a:r>
              <a:rPr lang="de-AT" dirty="0"/>
              <a:t> </a:t>
            </a:r>
            <a:r>
              <a:rPr lang="de-AT" dirty="0" err="1"/>
              <a:t>you</a:t>
            </a:r>
            <a:r>
              <a:rPr lang="de-AT" dirty="0"/>
              <a:t> </a:t>
            </a:r>
            <a:r>
              <a:rPr lang="de-AT" b="1" dirty="0" err="1"/>
              <a:t>belong</a:t>
            </a:r>
            <a:r>
              <a:rPr lang="de-AT" dirty="0"/>
              <a:t> </a:t>
            </a:r>
            <a:r>
              <a:rPr lang="de-AT" dirty="0" err="1"/>
              <a:t>to</a:t>
            </a:r>
            <a:r>
              <a:rPr lang="de-AT" dirty="0"/>
              <a:t> a </a:t>
            </a:r>
            <a:r>
              <a:rPr lang="de-AT" dirty="0" err="1"/>
              <a:t>nation</a:t>
            </a:r>
            <a:r>
              <a:rPr lang="de-AT" dirty="0"/>
              <a:t> </a:t>
            </a:r>
            <a:r>
              <a:rPr lang="de-AT" dirty="0" err="1"/>
              <a:t>state</a:t>
            </a:r>
            <a:r>
              <a:rPr lang="de-AT" dirty="0"/>
              <a:t>?</a:t>
            </a:r>
            <a:endParaRPr lang="de-DE" dirty="0"/>
          </a:p>
        </p:txBody>
      </p:sp>
      <p:sp>
        <p:nvSpPr>
          <p:cNvPr id="3" name="Content Placeholder 2">
            <a:extLst>
              <a:ext uri="{FF2B5EF4-FFF2-40B4-BE49-F238E27FC236}">
                <a16:creationId xmlns:a16="http://schemas.microsoft.com/office/drawing/2014/main" id="{B6069D70-ACE9-443C-BA55-C38F1F0D6F16}"/>
              </a:ext>
            </a:extLst>
          </p:cNvPr>
          <p:cNvSpPr>
            <a:spLocks noGrp="1"/>
          </p:cNvSpPr>
          <p:nvPr>
            <p:ph idx="1"/>
          </p:nvPr>
        </p:nvSpPr>
        <p:spPr/>
        <p:txBody>
          <a:bodyPr/>
          <a:lstStyle/>
          <a:p>
            <a:r>
              <a:rPr lang="de-AT" dirty="0" err="1"/>
              <a:t>Having</a:t>
            </a:r>
            <a:r>
              <a:rPr lang="de-AT" dirty="0"/>
              <a:t> </a:t>
            </a:r>
            <a:r>
              <a:rPr lang="de-AT" dirty="0" err="1"/>
              <a:t>passport</a:t>
            </a:r>
            <a:r>
              <a:rPr lang="de-AT" dirty="0"/>
              <a:t>?</a:t>
            </a:r>
          </a:p>
          <a:p>
            <a:r>
              <a:rPr lang="de-AT" dirty="0" err="1"/>
              <a:t>Being</a:t>
            </a:r>
            <a:r>
              <a:rPr lang="de-AT" dirty="0"/>
              <a:t> </a:t>
            </a:r>
            <a:r>
              <a:rPr lang="de-AT" dirty="0" err="1"/>
              <a:t>able</a:t>
            </a:r>
            <a:r>
              <a:rPr lang="de-AT" dirty="0"/>
              <a:t> </a:t>
            </a:r>
            <a:r>
              <a:rPr lang="de-AT" dirty="0" err="1"/>
              <a:t>to</a:t>
            </a:r>
            <a:r>
              <a:rPr lang="de-AT" dirty="0"/>
              <a:t> </a:t>
            </a:r>
            <a:r>
              <a:rPr lang="de-AT" dirty="0" err="1"/>
              <a:t>vote</a:t>
            </a:r>
            <a:r>
              <a:rPr lang="de-AT" dirty="0"/>
              <a:t>?</a:t>
            </a:r>
          </a:p>
          <a:p>
            <a:r>
              <a:rPr lang="de-AT" dirty="0" err="1"/>
              <a:t>Being</a:t>
            </a:r>
            <a:r>
              <a:rPr lang="de-AT" dirty="0"/>
              <a:t> </a:t>
            </a:r>
            <a:r>
              <a:rPr lang="de-AT" dirty="0" err="1"/>
              <a:t>protected</a:t>
            </a:r>
            <a:r>
              <a:rPr lang="de-AT" dirty="0"/>
              <a:t> </a:t>
            </a:r>
            <a:r>
              <a:rPr lang="de-AT" dirty="0" err="1"/>
              <a:t>by</a:t>
            </a:r>
            <a:r>
              <a:rPr lang="de-AT" dirty="0"/>
              <a:t> </a:t>
            </a:r>
            <a:r>
              <a:rPr lang="de-AT" dirty="0" err="1"/>
              <a:t>the</a:t>
            </a:r>
            <a:r>
              <a:rPr lang="de-AT" dirty="0"/>
              <a:t> </a:t>
            </a:r>
            <a:r>
              <a:rPr lang="de-AT" dirty="0" err="1"/>
              <a:t>law</a:t>
            </a:r>
            <a:r>
              <a:rPr lang="de-AT" dirty="0"/>
              <a:t> </a:t>
            </a:r>
            <a:r>
              <a:rPr lang="de-AT" dirty="0" err="1"/>
              <a:t>against</a:t>
            </a:r>
            <a:r>
              <a:rPr lang="de-AT" dirty="0"/>
              <a:t> unfair </a:t>
            </a:r>
            <a:r>
              <a:rPr lang="de-AT" dirty="0" err="1"/>
              <a:t>treatment</a:t>
            </a:r>
            <a:r>
              <a:rPr lang="de-AT" dirty="0"/>
              <a:t>?</a:t>
            </a:r>
          </a:p>
          <a:p>
            <a:r>
              <a:rPr lang="de-AT" dirty="0" err="1"/>
              <a:t>Enjoying</a:t>
            </a:r>
            <a:r>
              <a:rPr lang="de-AT" dirty="0"/>
              <a:t> </a:t>
            </a:r>
            <a:r>
              <a:rPr lang="de-AT" dirty="0" err="1"/>
              <a:t>public</a:t>
            </a:r>
            <a:r>
              <a:rPr lang="de-AT" dirty="0"/>
              <a:t> </a:t>
            </a:r>
            <a:r>
              <a:rPr lang="de-AT" dirty="0" err="1"/>
              <a:t>services</a:t>
            </a:r>
            <a:r>
              <a:rPr lang="de-AT" dirty="0"/>
              <a:t>?</a:t>
            </a:r>
          </a:p>
          <a:p>
            <a:r>
              <a:rPr lang="de-AT" dirty="0"/>
              <a:t>Feeling </a:t>
            </a:r>
            <a:r>
              <a:rPr lang="de-AT" dirty="0" err="1"/>
              <a:t>the</a:t>
            </a:r>
            <a:r>
              <a:rPr lang="de-AT" dirty="0"/>
              <a:t> </a:t>
            </a:r>
            <a:r>
              <a:rPr lang="de-AT" dirty="0" err="1"/>
              <a:t>state</a:t>
            </a:r>
            <a:r>
              <a:rPr lang="de-AT" dirty="0"/>
              <a:t> </a:t>
            </a:r>
            <a:r>
              <a:rPr lang="de-AT" dirty="0" err="1"/>
              <a:t>is</a:t>
            </a:r>
            <a:r>
              <a:rPr lang="de-AT" dirty="0"/>
              <a:t> </a:t>
            </a:r>
            <a:r>
              <a:rPr lang="de-AT" dirty="0" err="1"/>
              <a:t>looking</a:t>
            </a:r>
            <a:r>
              <a:rPr lang="de-AT" dirty="0"/>
              <a:t> after </a:t>
            </a:r>
            <a:r>
              <a:rPr lang="de-AT" dirty="0" err="1"/>
              <a:t>my</a:t>
            </a:r>
            <a:r>
              <a:rPr lang="de-AT" dirty="0"/>
              <a:t> </a:t>
            </a:r>
            <a:r>
              <a:rPr lang="de-AT" dirty="0" err="1"/>
              <a:t>health</a:t>
            </a:r>
            <a:r>
              <a:rPr lang="de-AT" dirty="0"/>
              <a:t> </a:t>
            </a:r>
            <a:r>
              <a:rPr lang="de-AT" dirty="0" err="1"/>
              <a:t>and</a:t>
            </a:r>
            <a:r>
              <a:rPr lang="de-AT" dirty="0"/>
              <a:t> </a:t>
            </a:r>
            <a:r>
              <a:rPr lang="de-AT" dirty="0" err="1"/>
              <a:t>social</a:t>
            </a:r>
            <a:r>
              <a:rPr lang="de-AT" dirty="0"/>
              <a:t> </a:t>
            </a:r>
            <a:r>
              <a:rPr lang="de-AT" dirty="0" err="1"/>
              <a:t>needs</a:t>
            </a:r>
            <a:r>
              <a:rPr lang="de-AT" dirty="0"/>
              <a:t> </a:t>
            </a:r>
            <a:r>
              <a:rPr lang="de-AT" dirty="0" err="1"/>
              <a:t>when</a:t>
            </a:r>
            <a:r>
              <a:rPr lang="de-AT" dirty="0"/>
              <a:t> I </a:t>
            </a:r>
            <a:r>
              <a:rPr lang="de-AT" dirty="0" err="1"/>
              <a:t>have</a:t>
            </a:r>
            <a:r>
              <a:rPr lang="de-AT" dirty="0"/>
              <a:t> </a:t>
            </a:r>
            <a:r>
              <a:rPr lang="de-AT" dirty="0" err="1"/>
              <a:t>no</a:t>
            </a:r>
            <a:r>
              <a:rPr lang="de-AT" dirty="0"/>
              <a:t> </a:t>
            </a:r>
            <a:r>
              <a:rPr lang="de-AT" dirty="0" err="1"/>
              <a:t>other</a:t>
            </a:r>
            <a:r>
              <a:rPr lang="de-AT" dirty="0"/>
              <a:t> </a:t>
            </a:r>
            <a:r>
              <a:rPr lang="de-AT" dirty="0" err="1"/>
              <a:t>resources</a:t>
            </a:r>
            <a:r>
              <a:rPr lang="de-AT" dirty="0"/>
              <a:t>?</a:t>
            </a:r>
          </a:p>
          <a:p>
            <a:pPr marL="0" indent="0">
              <a:buNone/>
            </a:pPr>
            <a:r>
              <a:rPr lang="de-AT" dirty="0" err="1"/>
              <a:t>Which</a:t>
            </a:r>
            <a:r>
              <a:rPr lang="de-AT" dirty="0"/>
              <a:t> </a:t>
            </a:r>
            <a:r>
              <a:rPr lang="de-AT" dirty="0" err="1"/>
              <a:t>of</a:t>
            </a:r>
            <a:r>
              <a:rPr lang="de-AT" dirty="0"/>
              <a:t> </a:t>
            </a:r>
            <a:r>
              <a:rPr lang="de-AT" dirty="0" err="1"/>
              <a:t>these</a:t>
            </a:r>
            <a:r>
              <a:rPr lang="de-AT" dirty="0"/>
              <a:t> </a:t>
            </a:r>
            <a:r>
              <a:rPr lang="de-AT" dirty="0" err="1"/>
              <a:t>measures</a:t>
            </a:r>
            <a:r>
              <a:rPr lang="de-AT" dirty="0"/>
              <a:t> </a:t>
            </a:r>
            <a:r>
              <a:rPr lang="de-AT" dirty="0" err="1"/>
              <a:t>are</a:t>
            </a:r>
            <a:r>
              <a:rPr lang="de-AT" dirty="0"/>
              <a:t> </a:t>
            </a:r>
            <a:r>
              <a:rPr lang="de-AT" dirty="0" err="1"/>
              <a:t>being</a:t>
            </a:r>
            <a:r>
              <a:rPr lang="de-AT" dirty="0"/>
              <a:t> </a:t>
            </a:r>
            <a:r>
              <a:rPr lang="de-AT" dirty="0" err="1"/>
              <a:t>provided</a:t>
            </a:r>
            <a:r>
              <a:rPr lang="de-AT" dirty="0"/>
              <a:t> </a:t>
            </a:r>
            <a:r>
              <a:rPr lang="de-AT" dirty="0" err="1"/>
              <a:t>by</a:t>
            </a:r>
            <a:r>
              <a:rPr lang="de-AT" dirty="0"/>
              <a:t> </a:t>
            </a:r>
            <a:r>
              <a:rPr lang="de-AT" dirty="0" err="1"/>
              <a:t>the</a:t>
            </a:r>
            <a:r>
              <a:rPr lang="de-AT" dirty="0"/>
              <a:t> European Union?</a:t>
            </a:r>
            <a:endParaRPr lang="de-DE" dirty="0"/>
          </a:p>
        </p:txBody>
      </p:sp>
    </p:spTree>
    <p:extLst>
      <p:ext uri="{BB962C8B-B14F-4D97-AF65-F5344CB8AC3E}">
        <p14:creationId xmlns:p14="http://schemas.microsoft.com/office/powerpoint/2010/main" val="2029472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25AF8-F5E0-4D97-941A-F05EE8384573}"/>
              </a:ext>
            </a:extLst>
          </p:cNvPr>
          <p:cNvSpPr>
            <a:spLocks noGrp="1"/>
          </p:cNvSpPr>
          <p:nvPr>
            <p:ph type="title"/>
          </p:nvPr>
        </p:nvSpPr>
        <p:spPr/>
        <p:txBody>
          <a:bodyPr/>
          <a:lstStyle/>
          <a:p>
            <a:pPr algn="ctr"/>
            <a:r>
              <a:rPr lang="de-AT"/>
              <a:t>The wider meaning of „welfare“ </a:t>
            </a:r>
            <a:br>
              <a:rPr lang="de-AT"/>
            </a:br>
            <a:r>
              <a:rPr lang="de-AT"/>
              <a:t>in modern societies</a:t>
            </a:r>
            <a:endParaRPr lang="en-GB"/>
          </a:p>
        </p:txBody>
      </p:sp>
      <p:sp>
        <p:nvSpPr>
          <p:cNvPr id="3" name="Content Placeholder 2">
            <a:extLst>
              <a:ext uri="{FF2B5EF4-FFF2-40B4-BE49-F238E27FC236}">
                <a16:creationId xmlns:a16="http://schemas.microsoft.com/office/drawing/2014/main" id="{66D5EFEA-343D-4B0B-A471-20BD6496E7C7}"/>
              </a:ext>
            </a:extLst>
          </p:cNvPr>
          <p:cNvSpPr>
            <a:spLocks noGrp="1"/>
          </p:cNvSpPr>
          <p:nvPr>
            <p:ph idx="1"/>
          </p:nvPr>
        </p:nvSpPr>
        <p:spPr/>
        <p:txBody>
          <a:bodyPr/>
          <a:lstStyle/>
          <a:p>
            <a:pPr marL="0" indent="0">
              <a:buNone/>
            </a:pPr>
            <a:r>
              <a:rPr lang="de-AT" b="1"/>
              <a:t>Well-being</a:t>
            </a:r>
            <a:r>
              <a:rPr lang="de-AT"/>
              <a:t> is </a:t>
            </a:r>
            <a:r>
              <a:rPr lang="de-AT" u="sng"/>
              <a:t>not just the absence of „suffering“ </a:t>
            </a:r>
            <a:r>
              <a:rPr lang="de-AT"/>
              <a:t>(which would be of interest only in crisis situations or for people in „marginal“ positions through illness, poverty, social conditions, delinquency …)  - BUT</a:t>
            </a:r>
          </a:p>
          <a:p>
            <a:pPr marL="0" indent="0">
              <a:buNone/>
            </a:pPr>
            <a:r>
              <a:rPr lang="de-AT" b="1"/>
              <a:t>Well-being </a:t>
            </a:r>
            <a:r>
              <a:rPr lang="de-AT"/>
              <a:t>describes essential elements of social existence</a:t>
            </a:r>
          </a:p>
          <a:p>
            <a:pPr>
              <a:buFontTx/>
              <a:buChar char="-"/>
            </a:pPr>
            <a:r>
              <a:rPr lang="de-AT"/>
              <a:t>Freedom from threats (physical, mental security)</a:t>
            </a:r>
          </a:p>
          <a:p>
            <a:pPr>
              <a:buFontTx/>
              <a:buChar char="-"/>
            </a:pPr>
            <a:r>
              <a:rPr lang="de-AT"/>
              <a:t>Access to basic resources (food, shelter, education)</a:t>
            </a:r>
          </a:p>
          <a:p>
            <a:pPr>
              <a:buFontTx/>
              <a:buChar char="-"/>
            </a:pPr>
            <a:r>
              <a:rPr lang="de-AT"/>
              <a:t>Legal integrity (protection against unfair and unjust treatment)</a:t>
            </a:r>
          </a:p>
          <a:p>
            <a:pPr>
              <a:buFontTx/>
              <a:buChar char="-"/>
            </a:pPr>
            <a:r>
              <a:rPr lang="de-AT"/>
              <a:t>The right to belong to social units (family, community, associations, nation state)</a:t>
            </a:r>
            <a:endParaRPr lang="en-GB"/>
          </a:p>
        </p:txBody>
      </p:sp>
    </p:spTree>
    <p:extLst>
      <p:ext uri="{BB962C8B-B14F-4D97-AF65-F5344CB8AC3E}">
        <p14:creationId xmlns:p14="http://schemas.microsoft.com/office/powerpoint/2010/main" val="4094880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726</TotalTime>
  <Words>1579</Words>
  <Application>Microsoft Office PowerPoint</Application>
  <PresentationFormat>Widescreen</PresentationFormat>
  <Paragraphs>152</Paragraphs>
  <Slides>24</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9" baseType="lpstr">
      <vt:lpstr>Arial</vt:lpstr>
      <vt:lpstr>Calibri</vt:lpstr>
      <vt:lpstr>Calibri Light</vt:lpstr>
      <vt:lpstr>Office Theme</vt:lpstr>
      <vt:lpstr>Dokument</vt:lpstr>
      <vt:lpstr>Social welfare systems in Europe</vt:lpstr>
      <vt:lpstr>PowerPoint Presentation</vt:lpstr>
      <vt:lpstr>Humans need community –  which is not provided “naturally”</vt:lpstr>
      <vt:lpstr>Importance of „capital“ in modern societies</vt:lpstr>
      <vt:lpstr>The political challenge of modernity: capitalism creates the unequal distribution of all forms of capital</vt:lpstr>
      <vt:lpstr>central question: who is now responsible for solving social problems?</vt:lpstr>
      <vt:lpstr>PowerPoint Presentation</vt:lpstr>
      <vt:lpstr>What makes you belong to a nation state?</vt:lpstr>
      <vt:lpstr>The wider meaning of „welfare“  in modern societies</vt:lpstr>
      <vt:lpstr>„citizenship“ as the guarantee of being fully recognised as a person, „the right to belong“</vt:lpstr>
      <vt:lpstr>Welfare therefore becomes a political issue (even where it is provided mainly privately)</vt:lpstr>
      <vt:lpstr>Necessity to move towards social citizenship:</vt:lpstr>
      <vt:lpstr>Norbert Elias: „civilizing processes“</vt:lpstr>
      <vt:lpstr>Discussion</vt:lpstr>
      <vt:lpstr>Correspondence citizenship to ‘welfare regimes’</vt:lpstr>
      <vt:lpstr>Correspondence to ‘welfare regimes’</vt:lpstr>
      <vt:lpstr>Correspondence to ‘welfare regimes’</vt:lpstr>
      <vt:lpstr>subsidiarity</vt:lpstr>
      <vt:lpstr>Whose problem is it?</vt:lpstr>
      <vt:lpstr>Whose problem is it?</vt:lpstr>
      <vt:lpstr>Whose problem is it?</vt:lpstr>
      <vt:lpstr>Welfare mix</vt:lpstr>
      <vt:lpstr>actors</vt:lpstr>
      <vt:lpstr>organiations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welfare systems in Europe</dc:title>
  <dc:creator>Lorenz A. Walter</dc:creator>
  <cp:lastModifiedBy>Lorenz A. Walter</cp:lastModifiedBy>
  <cp:revision>113</cp:revision>
  <dcterms:created xsi:type="dcterms:W3CDTF">2018-02-13T09:45:55Z</dcterms:created>
  <dcterms:modified xsi:type="dcterms:W3CDTF">2022-02-14T09:15:30Z</dcterms:modified>
</cp:coreProperties>
</file>