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png" ContentType="image/png"/>
  <Default Extension="jpg" ContentType="image/jpeg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711.xml" ContentType="application/vnd.openxmlformats-officedocument.presentationml.slide+xml"/>
  <Override PartName="/ppt/slideLayouts/slideLayout211.xml" ContentType="application/vnd.openxmlformats-officedocument.presentationml.slideLayout+xml"/>
  <Override PartName="/ppt/slideMasters/slideMaster111.xml" ContentType="application/vnd.openxmlformats-officedocument.presentationml.slideMaster+xml"/>
  <Override PartName="/ppt/slideLayouts/slideLayout822.xml" ContentType="application/vnd.openxmlformats-officedocument.presentationml.slideLayout+xml"/>
  <Override PartName="/ppt/slideLayouts/slideLayout333.xml" ContentType="application/vnd.openxmlformats-officedocument.presentationml.slideLayout+xml"/>
  <Override PartName="/ppt/slideLayouts/slideLayout744.xml" ContentType="application/vnd.openxmlformats-officedocument.presentationml.slideLayout+xml"/>
  <Override PartName="/ppt/theme/theme111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666.xml" ContentType="application/vnd.openxmlformats-officedocument.presentationml.slideLayout+xml"/>
  <Override PartName="/ppt/slideLayouts/slideLayout1177.xml" ContentType="application/vnd.openxmlformats-officedocument.presentationml.slideLayout+xml"/>
  <Override PartName="/ppt/slideLayouts/slideLayout588.xml" ContentType="application/vnd.openxmlformats-officedocument.presentationml.slideLayout+xml"/>
  <Override PartName="/ppt/slideLayouts/slideLayout1099.xml" ContentType="application/vnd.openxmlformats-officedocument.presentationml.slideLayout+xml"/>
  <Override PartName="/ppt/slideLayouts/slideLayout41010.xml" ContentType="application/vnd.openxmlformats-officedocument.presentationml.slideLayout+xml"/>
  <Override PartName="/ppt/slideLayouts/slideLayout91111.xml" ContentType="application/vnd.openxmlformats-officedocument.presentationml.slideLayout+xml"/>
  <Override PartName="/ppt/slides/slide1222.xml" ContentType="application/vnd.openxmlformats-officedocument.presentationml.slide+xml"/>
  <Override PartName="/ppt/slides/slide1733.xml" ContentType="application/vnd.openxmlformats-officedocument.presentationml.slide+xml"/>
  <Override PartName="/ppt/notesMasters/notesMaster111.xml" ContentType="application/vnd.openxmlformats-officedocument.presentationml.notesMaster+xml"/>
  <Override PartName="/ppt/theme/theme222.xml" ContentType="application/vnd.openxmlformats-officedocument.theme+xml"/>
  <Override PartName="/ppt/slides/slide244.xml" ContentType="application/vnd.openxmlformats-officedocument.presentationml.slide+xml"/>
  <Override PartName="/ppt/slides/slide2055.xml" ContentType="application/vnd.openxmlformats-officedocument.presentationml.slide+xml"/>
  <Override PartName="/ppt/slides/slide666.xml" ContentType="application/vnd.openxmlformats-officedocument.presentationml.slide+xml"/>
  <Override PartName="/ppt/slides/slide1177.xml" ContentType="application/vnd.openxmlformats-officedocument.presentationml.slide+xml"/>
  <Override PartName="/ppt/slides/slide1688.xml" ContentType="application/vnd.openxmlformats-officedocument.presentationml.slide+xml"/>
  <Override PartName="/ppt/slides/slide2499.xml" ContentType="application/vnd.openxmlformats-officedocument.presentationml.slide+xml"/>
  <Override PartName="/ppt/slides/slide11010.xml" ContentType="application/vnd.openxmlformats-officedocument.presentationml.slide+xml"/>
  <Override PartName="/ppt/slides/slide151111.xml" ContentType="application/vnd.openxmlformats-officedocument.presentationml.slide+xml"/>
  <Override PartName="/ppt/slides/slide191212.xml" ContentType="application/vnd.openxmlformats-officedocument.presentationml.slide+xml"/>
  <Override PartName="/ppt/slides/slide51313.xml" ContentType="application/vnd.openxmlformats-officedocument.presentationml.slide+xml"/>
  <Override PartName="/ppt/slides/slide101414.xml" ContentType="application/vnd.openxmlformats-officedocument.presentationml.slide+xml"/>
  <Override PartName="/ppt/slides/slide231515.xml" ContentType="application/vnd.openxmlformats-officedocument.presentationml.slide+xml"/>
  <Override PartName="/ppt/slides/slide41616.xml" ContentType="application/vnd.openxmlformats-officedocument.presentationml.slide+xml"/>
  <Override PartName="/ppt/slides/slide141717.xml" ContentType="application/vnd.openxmlformats-officedocument.presentationml.slide+xml"/>
  <Override PartName="/ppt/slides/slide221818.xml" ContentType="application/vnd.openxmlformats-officedocument.presentationml.slide+xml"/>
  <Override PartName="/ppt/viewProps.xml" ContentType="application/vnd.openxmlformats-officedocument.presentationml.viewProps+xml"/>
  <Override PartName="/ppt/slides/slide91919.xml" ContentType="application/vnd.openxmlformats-officedocument.presentationml.slide+xml"/>
  <Override PartName="/ppt/slides/slide182020.xml" ContentType="application/vnd.openxmlformats-officedocument.presentationml.slide+xml"/>
  <Override PartName="/ppt/changesInfos/changesInfo1.xml" ContentType="application/vnd.ms-powerpoint.changesinfo+xml"/>
  <Override PartName="/ppt/slides/slide32121.xml" ContentType="application/vnd.openxmlformats-officedocument.presentationml.slide+xml"/>
  <Override PartName="/ppt/slides/slide82222.xml" ContentType="application/vnd.openxmlformats-officedocument.presentationml.slide+xml"/>
  <Override PartName="/ppt/slides/slide132323.xml" ContentType="application/vnd.openxmlformats-officedocument.presentationml.slide+xml"/>
  <Override PartName="/ppt/slides/slide212424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25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414" r:id="Re250e54ed7f74503" DeepLBanner=""/>
    <p:sldId id="256" r:id="rId2"/>
    <p:sldId id="381" r:id="rId3"/>
    <p:sldId id="364" r:id="rId4"/>
    <p:sldId id="403" r:id="rId5"/>
    <p:sldId id="365" r:id="rId6"/>
    <p:sldId id="368" r:id="rId7"/>
    <p:sldId id="391" r:id="rId8"/>
    <p:sldId id="386" r:id="rId9"/>
    <p:sldId id="404" r:id="rId10"/>
    <p:sldId id="405" r:id="rId11"/>
    <p:sldId id="406" r:id="rId12"/>
    <p:sldId id="412" r:id="rId13"/>
    <p:sldId id="413" r:id="rId14"/>
    <p:sldId id="408" r:id="rId15"/>
    <p:sldId id="409" r:id="rId16"/>
    <p:sldId id="410" r:id="rId17"/>
    <p:sldId id="373" r:id="rId18"/>
    <p:sldId id="402" r:id="rId19"/>
    <p:sldId id="322" r:id="rId20"/>
    <p:sldId id="382" r:id="rId21"/>
    <p:sldId id="383" r:id="rId22"/>
    <p:sldId id="388" r:id="rId23"/>
    <p:sldId id="389" r:id="rId24"/>
    <p:sldId id="39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Lc289m98e2nu1rZwxn8RQ==" hashData="jl31I+FZfeL3Da0RWjDsWJ2KAcjcNQYNNNRC5PJm8VIGc75Z01xRsS7AMK0y6Q/BGsMylPB72fPI5Y8B5FFi7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489" autoAdjust="0"/>
    <p:restoredTop sz="94681"/>
  </p:normalViewPr>
  <p:slideViewPr>
    <p:cSldViewPr snapToGrid="0" snapToObjects="1">
      <p:cViewPr varScale="1">
        <p:scale>
          <a:sx n="47" d="100"/>
          <a:sy n="47" d="100"/>
        </p:scale>
        <p:origin x="80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11.xml" Id="rId8" /><Relationship Type="http://schemas.openxmlformats.org/officeDocument/2006/relationships/slide" Target="/ppt/slides/slide1222.xml" Id="rId13" /><Relationship Type="http://schemas.openxmlformats.org/officeDocument/2006/relationships/slide" Target="/ppt/slides/slide1733.xml" Id="rId18" /><Relationship Type="http://schemas.openxmlformats.org/officeDocument/2006/relationships/notesMaster" Target="/ppt/notesMasters/notesMaster111.xml" Id="rId26" /><Relationship Type="http://schemas.openxmlformats.org/officeDocument/2006/relationships/slide" Target="/ppt/slides/slide244.xml" Id="rId3" /><Relationship Type="http://schemas.openxmlformats.org/officeDocument/2006/relationships/slide" Target="/ppt/slides/slide2055.xml" Id="rId21" /><Relationship Type="http://schemas.openxmlformats.org/officeDocument/2006/relationships/slide" Target="/ppt/slides/slide666.xml" Id="rId7" /><Relationship Type="http://schemas.openxmlformats.org/officeDocument/2006/relationships/slide" Target="/ppt/slides/slide1177.xml" Id="rId12" /><Relationship Type="http://schemas.openxmlformats.org/officeDocument/2006/relationships/slide" Target="/ppt/slides/slide1688.xml" Id="rId17" /><Relationship Type="http://schemas.openxmlformats.org/officeDocument/2006/relationships/slide" Target="/ppt/slides/slide2499.xml" Id="rId25" /><Relationship Type="http://schemas.openxmlformats.org/officeDocument/2006/relationships/slide" Target="/ppt/slides/slide11010.xml" Id="rId2" /><Relationship Type="http://schemas.openxmlformats.org/officeDocument/2006/relationships/slide" Target="/ppt/slides/slide151111.xml" Id="rId16" /><Relationship Type="http://schemas.openxmlformats.org/officeDocument/2006/relationships/slide" Target="/ppt/slides/slide191212.xml" Id="rId20" /><Relationship Type="http://schemas.openxmlformats.org/officeDocument/2006/relationships/theme" Target="/ppt/theme/theme111.xml" Id="rId29" /><Relationship Type="http://schemas.openxmlformats.org/officeDocument/2006/relationships/slideMaster" Target="/ppt/slideMasters/slideMaster111.xml" Id="rId1" /><Relationship Type="http://schemas.openxmlformats.org/officeDocument/2006/relationships/slide" Target="/ppt/slides/slide51313.xml" Id="rId6" /><Relationship Type="http://schemas.openxmlformats.org/officeDocument/2006/relationships/slide" Target="/ppt/slides/slide101414.xml" Id="rId11" /><Relationship Type="http://schemas.openxmlformats.org/officeDocument/2006/relationships/slide" Target="/ppt/slides/slide231515.xml" Id="rId24" /><Relationship Type="http://schemas.openxmlformats.org/officeDocument/2006/relationships/slide" Target="/ppt/slides/slide41616.xml" Id="rId5" /><Relationship Type="http://schemas.openxmlformats.org/officeDocument/2006/relationships/slide" Target="/ppt/slides/slide141717.xml" Id="rId15" /><Relationship Type="http://schemas.openxmlformats.org/officeDocument/2006/relationships/slide" Target="/ppt/slides/slide221818.xml" Id="rId23" /><Relationship Type="http://schemas.openxmlformats.org/officeDocument/2006/relationships/viewProps" Target="/ppt/viewProps.xml" Id="rId28" /><Relationship Type="http://schemas.openxmlformats.org/officeDocument/2006/relationships/slide" Target="/ppt/slides/slide91919.xml" Id="rId10" /><Relationship Type="http://schemas.openxmlformats.org/officeDocument/2006/relationships/slide" Target="/ppt/slides/slide182020.xml" Id="rId19" /><Relationship Type="http://schemas.microsoft.com/office/2016/11/relationships/changesInfo" Target="/ppt/changesInfos/changesInfo1.xml" Id="rId31" /><Relationship Type="http://schemas.openxmlformats.org/officeDocument/2006/relationships/slide" Target="/ppt/slides/slide32121.xml" Id="rId4" /><Relationship Type="http://schemas.openxmlformats.org/officeDocument/2006/relationships/slide" Target="/ppt/slides/slide82222.xml" Id="rId9" /><Relationship Type="http://schemas.openxmlformats.org/officeDocument/2006/relationships/slide" Target="/ppt/slides/slide132323.xml" Id="rId14" /><Relationship Type="http://schemas.openxmlformats.org/officeDocument/2006/relationships/slide" Target="/ppt/slides/slide212424.xml" Id="rId22" /><Relationship Type="http://schemas.openxmlformats.org/officeDocument/2006/relationships/presProps" Target="/ppt/presProps.xml" Id="rId27" /><Relationship Type="http://schemas.openxmlformats.org/officeDocument/2006/relationships/tableStyles" Target="/ppt/tableStyles.xml" Id="rId30" /><Relationship Type="http://schemas.openxmlformats.org/officeDocument/2006/relationships/slide" Target="/ppt/slides/slide25.xml" Id="Re250e54ed7f74503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z A. Walter" userId="f0b34736-958b-40d0-b05e-67362fccc785" providerId="ADAL" clId="{EE0D1A3C-8B2E-475B-98D6-8A54E79F62EB}"/>
    <pc:docChg chg="delSld modSld sldOrd delMainMaster">
      <pc:chgData name="Lorenz A. Walter" userId="f0b34736-958b-40d0-b05e-67362fccc785" providerId="ADAL" clId="{EE0D1A3C-8B2E-475B-98D6-8A54E79F62EB}" dt="2022-02-14T09:15:24.289" v="4" actId="47"/>
      <pc:docMkLst>
        <pc:docMk/>
      </pc:docMkLst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348094279" sldId="25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468071303" sldId="258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71030203" sldId="26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951197736" sldId="261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705059262" sldId="262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909230866" sldId="263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056139045" sldId="265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576586860" sldId="266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9641887" sldId="269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374647955" sldId="27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958812826" sldId="271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801623004" sldId="272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413636003" sldId="274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56528542" sldId="303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039378342" sldId="314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03946310" sldId="315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609352417" sldId="31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062380560" sldId="318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857617851" sldId="319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513315365" sldId="32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201248097" sldId="32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4009708364" sldId="328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422419100" sldId="333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230386125" sldId="334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880116807" sldId="335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4275404978" sldId="336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753533267" sldId="33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666437814" sldId="355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7758884" sldId="356"/>
        </pc:sldMkLst>
      </pc:sldChg>
      <pc:sldChg chg="del">
        <pc:chgData name="Lorenz A. Walter" userId="f0b34736-958b-40d0-b05e-67362fccc785" providerId="ADAL" clId="{EE0D1A3C-8B2E-475B-98D6-8A54E79F62EB}" dt="2022-02-14T09:13:28.280" v="0" actId="47"/>
        <pc:sldMkLst>
          <pc:docMk/>
          <pc:sldMk cId="1778331212" sldId="37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0" sldId="374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0" sldId="375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0" sldId="376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0" sldId="37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0" sldId="379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0" sldId="38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314283402" sldId="38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63392828" sldId="392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688041075" sldId="393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647787016" sldId="394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4269725767" sldId="395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572033341" sldId="396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525145491" sldId="39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377120073" sldId="398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323377624" sldId="399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773467277" sldId="40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178711418" sldId="401"/>
        </pc:sldMkLst>
      </pc:sldChg>
      <pc:sldChg chg="del">
        <pc:chgData name="Lorenz A. Walter" userId="f0b34736-958b-40d0-b05e-67362fccc785" providerId="ADAL" clId="{EE0D1A3C-8B2E-475B-98D6-8A54E79F62EB}" dt="2022-02-14T09:14:18.482" v="3" actId="47"/>
        <pc:sldMkLst>
          <pc:docMk/>
          <pc:sldMk cId="4010979225" sldId="407"/>
        </pc:sldMkLst>
      </pc:sldChg>
      <pc:sldChg chg="ord">
        <pc:chgData name="Lorenz A. Walter" userId="f0b34736-958b-40d0-b05e-67362fccc785" providerId="ADAL" clId="{EE0D1A3C-8B2E-475B-98D6-8A54E79F62EB}" dt="2022-02-14T09:13:38.738" v="2"/>
        <pc:sldMkLst>
          <pc:docMk/>
          <pc:sldMk cId="1044198256" sldId="412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4207187503" sldId="414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751635153" sldId="415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65082292" sldId="416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726839096" sldId="41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376735779" sldId="418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4124337846" sldId="419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930319015" sldId="42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894545643" sldId="421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121835257" sldId="422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377387751" sldId="423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311845536" sldId="424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194885181" sldId="425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903029887" sldId="426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375483873" sldId="42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800688777" sldId="428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42168433" sldId="429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845361525" sldId="43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131598299" sldId="431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1168720993" sldId="432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950906797" sldId="433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812295995" sldId="434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115335847" sldId="436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230021193" sldId="437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958292843" sldId="438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3130792141" sldId="439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692084905" sldId="440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2050459654" sldId="441"/>
        </pc:sldMkLst>
      </pc:sldChg>
      <pc:sldChg chg="del">
        <pc:chgData name="Lorenz A. Walter" userId="f0b34736-958b-40d0-b05e-67362fccc785" providerId="ADAL" clId="{EE0D1A3C-8B2E-475B-98D6-8A54E79F62EB}" dt="2022-02-14T09:15:24.289" v="4" actId="47"/>
        <pc:sldMkLst>
          <pc:docMk/>
          <pc:sldMk cId="929057304" sldId="442"/>
        </pc:sldMkLst>
      </pc:sldChg>
      <pc:sldMasterChg chg="del delSldLayout">
        <pc:chgData name="Lorenz A. Walter" userId="f0b34736-958b-40d0-b05e-67362fccc785" providerId="ADAL" clId="{EE0D1A3C-8B2E-475B-98D6-8A54E79F62EB}" dt="2022-02-14T09:15:24.289" v="4" actId="47"/>
        <pc:sldMasterMkLst>
          <pc:docMk/>
          <pc:sldMasterMk cId="408553164" sldId="2147483660"/>
        </pc:sldMasterMkLst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3481769483" sldId="2147483661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3874193212" sldId="2147483662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4133445846" sldId="2147483663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45651607" sldId="2147483664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252018986" sldId="2147483665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803983367" sldId="2147483666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2624475911" sldId="2147483667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596412041" sldId="2147483668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3435526331" sldId="2147483669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3061618174" sldId="2147483670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137834992" sldId="2147483671"/>
          </pc:sldLayoutMkLst>
        </pc:sldLayoutChg>
        <pc:sldLayoutChg chg="del">
          <pc:chgData name="Lorenz A. Walter" userId="f0b34736-958b-40d0-b05e-67362fccc785" providerId="ADAL" clId="{EE0D1A3C-8B2E-475B-98D6-8A54E79F62EB}" dt="2022-02-14T09:15:24.289" v="4" actId="47"/>
          <pc:sldLayoutMkLst>
            <pc:docMk/>
            <pc:sldMasterMk cId="408553164" sldId="2147483660"/>
            <pc:sldLayoutMk cId="3014104821" sldId="2147483672"/>
          </pc:sldLayoutMkLst>
        </pc:sldLayoutChg>
      </pc:sldMasterChg>
    </pc:docChg>
  </pc:docChgLst>
</pc:chgInfo>
</file>

<file path=ppt/notesMasters/_rels/notesMaster111.xml.rels>&#65279;<?xml version="1.0" encoding="utf-8"?><Relationships xmlns="http://schemas.openxmlformats.org/package/2006/relationships"><Relationship Type="http://schemas.openxmlformats.org/officeDocument/2006/relationships/theme" Target="/ppt/theme/theme222.xml" Id="rId1" /></Relationships>
</file>

<file path=ppt/notesMasters/notesMaster11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B17D4-5051-084C-B91D-CD2CE453744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Kliknutím upravíte styly hlavního textu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122D1-46E5-5F40-A7E1-6868B11661BA}" type="slidenum">
              <a:rPr lang="en-GB" smtClean="0"/>
              <a:t>'#'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6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09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117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15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2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3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410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58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66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74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8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_rels/slideLayout911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1.xml" Id="rId1" /></Relationships>
</file>

<file path=ppt/slideLayouts/slideLayout10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835256"/>
      </p:ext>
    </p:extLst>
  </p:cSld>
  <p:clrMapOvr>
    <a:masterClrMapping/>
  </p:clrMapOvr>
</p:sldLayout>
</file>

<file path=ppt/slideLayouts/slideLayout1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1779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893710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7773"/>
      </p:ext>
    </p:extLst>
  </p:cSld>
  <p:clrMapOvr>
    <a:masterClrMapping/>
  </p:clrMapOvr>
</p:sldLayout>
</file>

<file path=ppt/slideLayouts/slideLayout3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969504"/>
      </p:ext>
    </p:extLst>
  </p:cSld>
  <p:clrMapOvr>
    <a:masterClrMapping/>
  </p:clrMapOvr>
</p:sldLayout>
</file>

<file path=ppt/slideLayouts/slideLayout410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126960"/>
      </p:ext>
    </p:extLst>
  </p:cSld>
  <p:clrMapOvr>
    <a:masterClrMapping/>
  </p:clrMapOvr>
</p:sldLayout>
</file>

<file path=ppt/slideLayouts/slideLayout5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146466"/>
      </p:ext>
    </p:extLst>
  </p:cSld>
  <p:clrMapOvr>
    <a:masterClrMapping/>
  </p:clrMapOvr>
</p:sldLayout>
</file>

<file path=ppt/slideLayouts/slideLayout6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517919"/>
      </p:ext>
    </p:extLst>
  </p:cSld>
  <p:clrMapOvr>
    <a:masterClrMapping/>
  </p:clrMapOvr>
</p:sldLayout>
</file>

<file path=ppt/slideLayouts/slideLayout7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447475"/>
      </p:ext>
    </p:extLst>
  </p:cSld>
  <p:clrMapOvr>
    <a:masterClrMapping/>
  </p:clrMapOvr>
</p:sldLayout>
</file>

<file path=ppt/slideLayouts/slideLayout8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588059"/>
      </p:ext>
    </p:extLst>
  </p:cSld>
  <p:clrMapOvr>
    <a:masterClrMapping/>
  </p:clrMapOvr>
</p:sldLayout>
</file>

<file path=ppt/slideLayouts/slideLayout91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5B9C-0FA7-F24F-BEBE-F8246063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96136"/>
      </p:ext>
    </p:extLst>
  </p:cSld>
  <p:clrMapOvr>
    <a:masterClrMapping/>
  </p:clrMapOvr>
</p:sldLayout>
</file>

<file path=ppt/slideMasters/_rels/slideMaster1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2.xml" Id="rId8" /><Relationship Type="http://schemas.openxmlformats.org/officeDocument/2006/relationships/slideLayout" Target="/ppt/slideLayouts/slideLayout333.xml" Id="rId3" /><Relationship Type="http://schemas.openxmlformats.org/officeDocument/2006/relationships/slideLayout" Target="/ppt/slideLayouts/slideLayout744.xml" Id="rId7" /><Relationship Type="http://schemas.openxmlformats.org/officeDocument/2006/relationships/theme" Target="/ppt/theme/theme111.xml" Id="rId12" /><Relationship Type="http://schemas.openxmlformats.org/officeDocument/2006/relationships/slideLayout" Target="/ppt/slideLayouts/slideLayout211.xml" Id="rId2" /><Relationship Type="http://schemas.openxmlformats.org/officeDocument/2006/relationships/slideLayout" Target="/ppt/slideLayouts/slideLayout155.xml" Id="rId1" /><Relationship Type="http://schemas.openxmlformats.org/officeDocument/2006/relationships/slideLayout" Target="/ppt/slideLayouts/slideLayout666.xml" Id="rId6" /><Relationship Type="http://schemas.openxmlformats.org/officeDocument/2006/relationships/slideLayout" Target="/ppt/slideLayouts/slideLayout1177.xml" Id="rId11" /><Relationship Type="http://schemas.openxmlformats.org/officeDocument/2006/relationships/slideLayout" Target="/ppt/slideLayouts/slideLayout588.xml" Id="rId5" /><Relationship Type="http://schemas.openxmlformats.org/officeDocument/2006/relationships/slideLayout" Target="/ppt/slideLayouts/slideLayout1099.xml" Id="rId10" /><Relationship Type="http://schemas.openxmlformats.org/officeDocument/2006/relationships/slideLayout" Target="/ppt/slideLayouts/slideLayout41010.xml" Id="rId4" /><Relationship Type="http://schemas.openxmlformats.org/officeDocument/2006/relationships/slideLayout" Target="/ppt/slideLayouts/slideLayout91111.xml" Id="rId9" /></Relationships>
</file>

<file path=ppt/slideMasters/slideMaster11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Kliknutím upravíte styl hlavního názvu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Kliknutím upravíte styly hlavního textu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C8DA-4086-8C47-B855-6719E75E9A87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5B9C-0FA7-F24F-BEBE-F82460632505}" type="slidenum">
              <a:rPr lang="en-GB" smtClean="0"/>
              <a:t>'#'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58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14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10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155.xml" Id="rId1" /></Relationships>
</file>

<file path=ppt/slides/_rels/slide1177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2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323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417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511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688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733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182020.xml.rels>&#65279;<?xml version="1.0" encoding="utf-8"?><Relationships xmlns="http://schemas.openxmlformats.org/package/2006/relationships"><Relationship Type="http://schemas.openxmlformats.org/officeDocument/2006/relationships/image" Target="/ppt/media/image244.png" Id="rId2" /><Relationship Type="http://schemas.openxmlformats.org/officeDocument/2006/relationships/slideLayout" Target="/ppt/slideLayouts/slideLayout211.xml" Id="rId1" /></Relationships>
</file>

<file path=ppt/slides/_rels/slide1912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2055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2124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221818.xml.rels>&#65279;<?xml version="1.0" encoding="utf-8"?><Relationships xmlns="http://schemas.openxmlformats.org/package/2006/relationships"><Relationship Type="http://schemas.openxmlformats.org/officeDocument/2006/relationships/image" Target="/ppt/media/image333.png" Id="rId2" /><Relationship Type="http://schemas.openxmlformats.org/officeDocument/2006/relationships/slideLayout" Target="/ppt/slideLayouts/slideLayout211.xml" Id="rId1" /></Relationships>
</file>

<file path=ppt/slides/_rels/slide231515.xml.rels>&#65279;<?xml version="1.0" encoding="utf-8"?><Relationships xmlns="http://schemas.openxmlformats.org/package/2006/relationships"><Relationship Type="http://schemas.openxmlformats.org/officeDocument/2006/relationships/image" Target="/ppt/media/image422.png" Id="rId2" /><Relationship Type="http://schemas.openxmlformats.org/officeDocument/2006/relationships/slideLayout" Target="/ppt/slideLayouts/slideLayout211.xml" Id="rId1" /></Relationships>
</file>

<file path=ppt/slides/_rels/slide244.xml.rels>&#65279;<?xml version="1.0" encoding="utf-8"?><Relationships xmlns="http://schemas.openxmlformats.org/package/2006/relationships"><Relationship Type="http://schemas.openxmlformats.org/officeDocument/2006/relationships/image" Target="/ppt/media/image1.png" Id="rId3" /><Relationship Type="http://schemas.openxmlformats.org/officeDocument/2006/relationships/slideLayout" Target="/ppt/slideLayouts/slideLayout744.xml" Id="rId1" /></Relationships>
</file>

<file path=ppt/slides/_rels/slide2499.xml.rels>&#65279;<?xml version="1.0" encoding="utf-8"?><Relationships xmlns="http://schemas.openxmlformats.org/package/2006/relationships"><Relationship Type="http://schemas.openxmlformats.org/officeDocument/2006/relationships/image" Target="/ppt/media/image5.jpg" Id="rId2" /><Relationship Type="http://schemas.openxmlformats.org/officeDocument/2006/relationships/slideLayout" Target="/ppt/slideLayouts/slideLayout211.xml" Id="rId1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facd68b8141a42db" /><Relationship Type="http://schemas.openxmlformats.org/officeDocument/2006/relationships/hyperlink" Target="https://www.deepl.com/pro?cta=edit-document" TargetMode="External" Id="Rdf86a8963b874a1a" /><Relationship Type="http://schemas.openxmlformats.org/officeDocument/2006/relationships/image" Target="/ppt/media/image5.png" Id="R228711c2d97b44b4" /></Relationships>
</file>

<file path=ppt/slides/_rels/slide321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416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513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666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7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822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_rels/slide919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1.xml" Id="rId1" /></Relationships>
</file>

<file path=ppt/slides/slide1014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4B49-B094-4CEC-ADF6-349945F29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"</a:t>
            </a:r>
            <a:r>
              <a:rPr lang="de-AT" b="1"/>
              <a:t>občanství</a:t>
            </a:r>
            <a:r>
              <a:rPr lang="de-AT"/>
              <a:t>" jako záruka plného uznání osobnosti, "</a:t>
            </a:r>
            <a:r>
              <a:rPr lang="de-AT" b="1"/>
              <a:t>právo patřit</a:t>
            </a:r>
            <a:r>
              <a:rPr lang="de-AT"/>
              <a:t>".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F43ED-0F81-44CD-B86E-EC536EDD3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/>
              <a:t>Teorie </a:t>
            </a:r>
            <a:r>
              <a:rPr lang="en-GB"/>
              <a:t>T. H. Marshalla </a:t>
            </a:r>
            <a:r>
              <a:rPr lang="en-GB" b="1" i="1"/>
              <a:t>o stádiích vývoje občanství</a:t>
            </a:r>
            <a:r>
              <a:rPr lang="en-GB"/>
              <a:t>:</a:t>
            </a:r>
          </a:p>
          <a:p>
            <a:pPr marL="0" indent="0">
              <a:buNone/>
            </a:pPr>
            <a:r>
              <a:rPr lang="en-GB" b="1" u="sng"/>
              <a:t>Občanství </a:t>
            </a:r>
            <a:r>
              <a:rPr lang="en-GB"/>
              <a:t>(1700): </a:t>
            </a:r>
            <a:r>
              <a:rPr lang="en-US"/>
              <a:t>práva nezbytná pro svobodu jednotlivce, jako je osobní svoboda, svoboda projevu, právo vlastnit majetek, svoboda myšlení / náboženství atd. Instituce, které jsou s občanskými právy nejpříměji spojeny, jsou </a:t>
            </a:r>
            <a:r>
              <a:rPr lang="en-US" u="sng"/>
              <a:t>soudy</a:t>
            </a:r>
            <a:r>
              <a:rPr lang="en-US"/>
              <a:t>.</a:t>
            </a:r>
            <a:endParaRPr lang="en-GB"/>
          </a:p>
          <a:p>
            <a:pPr marL="0" indent="0">
              <a:buNone/>
            </a:pPr>
            <a:r>
              <a:rPr lang="en-GB" b="1" u="sng"/>
              <a:t>Politické občanství </a:t>
            </a:r>
            <a:r>
              <a:rPr lang="en-GB"/>
              <a:t>(19. století): </a:t>
            </a:r>
            <a:r>
              <a:rPr lang="en-US"/>
              <a:t>právo podílet se na výkonu politické moci (</a:t>
            </a:r>
            <a:r>
              <a:rPr lang="en-US" u="sng"/>
              <a:t>aktivní a pasivní hlasování</a:t>
            </a:r>
            <a:r>
              <a:rPr lang="en-US"/>
              <a:t>, zakládání stran a vstup do nich).</a:t>
            </a:r>
            <a:endParaRPr lang="en-GB"/>
          </a:p>
          <a:p>
            <a:pPr marL="0" indent="0">
              <a:buNone/>
            </a:pPr>
            <a:r>
              <a:rPr lang="en-GB" b="1" u="sng"/>
              <a:t>Sociální občanství </a:t>
            </a:r>
            <a:r>
              <a:rPr lang="en-GB"/>
              <a:t>(1900): právo být veřejně uznáván jako stejně zranitelný, a tedy "hodný ochrany" ze strany veřejných institucí a zákona (důchody, zdraví a vzdělání jako právo, regulovaná práce).</a:t>
            </a:r>
          </a:p>
        </p:txBody>
      </p:sp>
    </p:spTree>
    <p:extLst>
      <p:ext uri="{BB962C8B-B14F-4D97-AF65-F5344CB8AC3E}">
        <p14:creationId xmlns:p14="http://schemas.microsoft.com/office/powerpoint/2010/main" val="8846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010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Systémy sociálního zabezpečení v Evropě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Walter Lorenz</a:t>
            </a:r>
          </a:p>
        </p:txBody>
      </p:sp>
    </p:spTree>
    <p:extLst>
      <p:ext uri="{BB962C8B-B14F-4D97-AF65-F5344CB8AC3E}">
        <p14:creationId xmlns:p14="http://schemas.microsoft.com/office/powerpoint/2010/main" val="924629459"/>
      </p:ext>
    </p:extLst>
  </p:cSld>
  <p:clrMapOvr>
    <a:masterClrMapping/>
  </p:clrMapOvr>
</p:sld>
</file>

<file path=ppt/slides/slide117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C7F6189-ECA0-4488-A83F-9893ADF1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Sociální péče se tak stává </a:t>
            </a:r>
            <a:r>
              <a:rPr lang="de-AT" b="1" u="sng">
                <a:solidFill>
                  <a:srgbClr val="FF0000"/>
                </a:solidFill>
              </a:rPr>
              <a:t>politickou </a:t>
            </a:r>
            <a:r>
              <a:rPr lang="de-AT" b="1"/>
              <a:t>záležitostí </a:t>
            </a:r>
            <a:r>
              <a:rPr lang="de-AT"/>
              <a:t>(i tam, kde je poskytována převážně soukromě).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D3BA67-8703-4CF0-A9A2-B2830B7C7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/>
              <a:t>Jde o základní hodnoty, které jsou základem pro vytvoření moderní společnosti:</a:t>
            </a:r>
          </a:p>
          <a:p>
            <a:pPr marL="0" indent="0">
              <a:buNone/>
            </a:pPr>
            <a:r>
              <a:rPr lang="de-AT" b="1" u="sng"/>
              <a:t>Požadavek rovnosti </a:t>
            </a:r>
            <a:r>
              <a:rPr lang="de-AT"/>
              <a:t>(práva, participace, demokracie, legitimizace</a:t>
            </a:r>
            <a:r>
              <a:rPr lang="de-AT"/>
              <a:t>)</a:t>
            </a:r>
          </a:p>
          <a:p>
            <a:pPr marL="0" indent="0">
              <a:buNone/>
            </a:pPr>
            <a:r>
              <a:rPr lang="de-AT" b="1" u="sng"/>
              <a:t>Požadavek osobní svobody </a:t>
            </a:r>
            <a:r>
              <a:rPr lang="de-AT"/>
              <a:t>(svoboda "být sám sebou", bez zásahů druhých, svoboda mít vlastní názor, žít podle vlastních zásad). Viz </a:t>
            </a:r>
            <a:r>
              <a:rPr lang="de-AT">
                <a:solidFill>
                  <a:srgbClr val="FF0000"/>
                </a:solidFill>
              </a:rPr>
              <a:t>reakce na krizi Corona</a:t>
            </a:r>
          </a:p>
          <a:p>
            <a:pPr marL="0" indent="0">
              <a:buNone/>
            </a:pPr>
            <a:r>
              <a:rPr lang="de-AT"/>
              <a:t>Oběma principům však nelze vyhovět pouze úsilím jednotlivce ani delegací na stát: principy jsou potenciálně ve vzájemném rozporu, ale zároveň se sbližují v nutnosti neustále </a:t>
            </a:r>
            <a:r>
              <a:rPr lang="de-AT"/>
              <a:t>mezi nimi </a:t>
            </a:r>
            <a:r>
              <a:rPr lang="de-AT" u="sng"/>
              <a:t>vyjednávat.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6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7BD36B4-7494-4D92-8B88-547B4034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u="sng"/>
              <a:t>Nutnost směřovat </a:t>
            </a:r>
            <a:r>
              <a:rPr lang="de-AT"/>
              <a:t>k sociálnímu občanství: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56C3B2-23BB-4BCA-A77C-A21D39424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/>
              <a:t>Demokracii a participaci </a:t>
            </a:r>
            <a:r>
              <a:rPr lang="de-AT"/>
              <a:t>hrozí, že ztratí smysl, pokud se stát (kolektiv) buď nezajímá o každodenní starosti občanů, nebo jejich životy ovládá natolik (autoritářství), že nemohou využívat žádnou míru sebeurčení a svobody.</a:t>
            </a:r>
          </a:p>
          <a:p>
            <a:pPr marL="0" indent="0">
              <a:buNone/>
            </a:pPr>
            <a:endParaRPr lang="de-AT"/>
          </a:p>
          <a:p>
            <a:pPr marL="0" indent="0">
              <a:buNone/>
            </a:pPr>
            <a:r>
              <a:rPr lang="de-AT"/>
              <a:t>Poskytování sociální ochrany (</a:t>
            </a:r>
            <a:r>
              <a:rPr lang="de-AT" b="1"/>
              <a:t>sociálního zabezpečení) </a:t>
            </a:r>
            <a:r>
              <a:rPr lang="de-AT"/>
              <a:t>je nezbytné pro politickou legitimizaci státu a integraci společnosti.</a:t>
            </a:r>
          </a:p>
          <a:p>
            <a:pPr marL="0" indent="0">
              <a:buNone/>
            </a:pPr>
            <a:r>
              <a:rPr lang="de-AT"/>
              <a:t>Lidé, kteří zůstávají bez ochrany, "vypadávají" ze společnosti, nemají zájem o demokratické procesy ("nebezpečný dav", zdroj nepokojů, anarchie, neposlušnosti, nemají co ztratit).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19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232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07B09-DFE6-489A-9FE1-F7A023DB4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Norbert Elias: "civilizační procesy"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B71CB-7071-4711-ABC6-B51B564CA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být občanem znamená nejen mít základní občanské svobody, politickou moc a občanské povinnosti, ale také </a:t>
            </a:r>
            <a:r>
              <a:rPr lang="en-US" b="1"/>
              <a:t>žít "civilizovaným" životem</a:t>
            </a:r>
            <a:r>
              <a:rPr lang="en-US"/>
              <a:t>.  A to, co znamená civilizovaný (tj. normy a standardy určující, jak by měl jednotlivec žít a jednat jako plnohodnotný člen politického společenství), bylo postupně začleněno do definice občanství.  </a:t>
            </a:r>
          </a:p>
          <a:p>
            <a:pPr marL="0" indent="0">
              <a:buNone/>
            </a:pPr>
            <a:r>
              <a:rPr lang="en-US"/>
              <a:t>A v pozdějších fázích společenské existence se tato obohacená představa o občanství promítla do toho, co daná společnost považuje za blahobyt a deprivaci (Townsend, 1979), což mělo následně významný dopad i na instituce sociální péče. (rostoucí očekávání!)</a:t>
            </a:r>
          </a:p>
          <a:p>
            <a:pPr marL="0" indent="0">
              <a:buNone/>
            </a:pPr>
            <a:r>
              <a:rPr lang="en-US"/>
              <a:t>Sociální péče je dynamický proces, nikoli statický stav.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68152"/>
      </p:ext>
    </p:extLst>
  </p:cSld>
  <p:clrMapOvr>
    <a:masterClrMapping/>
  </p:clrMapOvr>
</p:sld>
</file>

<file path=ppt/slides/slide14171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79EF0-0A51-48E3-ACB0-C9D521A7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>
                <a:solidFill>
                  <a:srgbClr val="FF0000"/>
                </a:solidFill>
              </a:rPr>
              <a:t>Diskuse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B4076-D3B4-4E5E-BD85-10F068DB5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/>
              <a:t>Co může stát poskytnout, co nemůže poskytnout žádná jiná instituce nebo úroveň společnosti nezávislá na státu? (vyjmenujte činnosti)</a:t>
            </a:r>
          </a:p>
          <a:p>
            <a:r>
              <a:rPr lang="de-AT"/>
              <a:t>Jaká jsou nebezpečí spojená s přílišnou závislostí na státu?</a:t>
            </a:r>
          </a:p>
          <a:p>
            <a:r>
              <a:rPr lang="de-AT"/>
              <a:t>Jaké služby mohou organizace občanské společnosti poskytovat nejlépe a proč? (příklady a důvody)</a:t>
            </a:r>
          </a:p>
          <a:p>
            <a:r>
              <a:rPr lang="de-AT"/>
              <a:t>Jaká jsou omezení vašeho poznání "co je pro mě nejlepší" a jak to ovlivňuje váš pocit svobody (uveďte příklady)?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36433"/>
      </p:ext>
    </p:extLst>
  </p:cSld>
  <p:clrMapOvr>
    <a:masterClrMapping/>
  </p:clrMapOvr>
</p:sld>
</file>

<file path=ppt/slides/slide1511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47EBF8-B3B5-43B7-9FBD-5F649450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GB" altLang="en-US" sz="4000"/>
              <a:t>Korespondence občanství </a:t>
            </a:r>
            <a:r>
              <a:rPr lang="en-GB" altLang="en-US" sz="4000" dirty="0"/>
              <a:t>s "režimy sociálního zabezpečení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6714748-19C4-4799-876F-316EC4A0A1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369598"/>
              </p:ext>
            </p:extLst>
          </p:nvPr>
        </p:nvGraphicFramePr>
        <p:xfrm>
          <a:off x="482600" y="1684338"/>
          <a:ext cx="9728199" cy="4918393"/>
        </p:xfrm>
        <a:graphic>
          <a:graphicData uri="http://schemas.openxmlformats.org/drawingml/2006/table">
            <a:tbl>
              <a:tblPr/>
              <a:tblGrid>
                <a:gridCol w="3242733">
                  <a:extLst>
                    <a:ext uri="{9D8B030D-6E8A-4147-A177-3AD203B41FA5}">
                      <a16:colId xmlns:a16="http://schemas.microsoft.com/office/drawing/2014/main" val="1533863630"/>
                    </a:ext>
                  </a:extLst>
                </a:gridCol>
                <a:gridCol w="3242733">
                  <a:extLst>
                    <a:ext uri="{9D8B030D-6E8A-4147-A177-3AD203B41FA5}">
                      <a16:colId xmlns:a16="http://schemas.microsoft.com/office/drawing/2014/main" val="3330889615"/>
                    </a:ext>
                  </a:extLst>
                </a:gridCol>
                <a:gridCol w="3242733">
                  <a:extLst>
                    <a:ext uri="{9D8B030D-6E8A-4147-A177-3AD203B41FA5}">
                      <a16:colId xmlns:a16="http://schemas.microsoft.com/office/drawing/2014/main" val="388112143"/>
                    </a:ext>
                  </a:extLst>
                </a:gridCol>
              </a:tblGrid>
              <a:tr h="1458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Libertariánské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(Spojené království)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83178"/>
                  </a:ext>
                </a:extLst>
              </a:tr>
              <a:tr h="1458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"zbytkové" sociální dávky: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Svoboda, osobní odpovědnost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Stát je v případě potřeby pouze "posledním zdrojem", lidé by si měli zajistit soukromou péči a zabezpečení sami.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34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800580"/>
      </p:ext>
    </p:extLst>
  </p:cSld>
  <p:clrMapOvr>
    <a:masterClrMapping/>
  </p:clrMapOvr>
</p:sld>
</file>

<file path=ppt/slides/slide168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47EBF8-B3B5-43B7-9FBD-5F649450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GB" altLang="en-US" sz="4000" dirty="0"/>
              <a:t>Korespondence s "režimy sociálního zabezpečení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6714748-19C4-4799-876F-316EC4A0A1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112660"/>
              </p:ext>
            </p:extLst>
          </p:nvPr>
        </p:nvGraphicFramePr>
        <p:xfrm>
          <a:off x="482600" y="1684338"/>
          <a:ext cx="9728199" cy="5207953"/>
        </p:xfrm>
        <a:graphic>
          <a:graphicData uri="http://schemas.openxmlformats.org/drawingml/2006/table">
            <a:tbl>
              <a:tblPr/>
              <a:tblGrid>
                <a:gridCol w="3242733">
                  <a:extLst>
                    <a:ext uri="{9D8B030D-6E8A-4147-A177-3AD203B41FA5}">
                      <a16:colId xmlns:a16="http://schemas.microsoft.com/office/drawing/2014/main" val="1533863630"/>
                    </a:ext>
                  </a:extLst>
                </a:gridCol>
                <a:gridCol w="3242733">
                  <a:extLst>
                    <a:ext uri="{9D8B030D-6E8A-4147-A177-3AD203B41FA5}">
                      <a16:colId xmlns:a16="http://schemas.microsoft.com/office/drawing/2014/main" val="3330889615"/>
                    </a:ext>
                  </a:extLst>
                </a:gridCol>
                <a:gridCol w="3242733">
                  <a:extLst>
                    <a:ext uri="{9D8B030D-6E8A-4147-A177-3AD203B41FA5}">
                      <a16:colId xmlns:a16="http://schemas.microsoft.com/office/drawing/2014/main" val="388112143"/>
                    </a:ext>
                  </a:extLst>
                </a:gridCol>
              </a:tblGrid>
              <a:tr h="1458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Libertariánské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(Spojené království)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Sociální demokracie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(severské země)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83178"/>
                  </a:ext>
                </a:extLst>
              </a:tr>
              <a:tr h="1458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"zbytkové" sociální dávky: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Svoboda, osobní odpovědnost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Stát je v případě potřeby pouze "posledním zdrojem", lidé by si měli zajistit soukromou péči a zabezpečení sami.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Nároky: rovná práva občanů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Stát by měl poskytovat kvalitní služby všem bez ohledu na jejich příjmy, sociální zabezpečení podle potřeb, nikoli podle platební schopnosti.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34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496354"/>
      </p:ext>
    </p:extLst>
  </p:cSld>
  <p:clrMapOvr>
    <a:masterClrMapping/>
  </p:clrMapOvr>
</p:sld>
</file>

<file path=ppt/slides/slide173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47EBF8-B3B5-43B7-9FBD-5F649450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GB" altLang="en-US" sz="4000" dirty="0"/>
              <a:t>Korespondence s "režimy sociálního zabezpečení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6714748-19C4-4799-876F-316EC4A0A1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619171"/>
              </p:ext>
            </p:extLst>
          </p:nvPr>
        </p:nvGraphicFramePr>
        <p:xfrm>
          <a:off x="482600" y="1684338"/>
          <a:ext cx="9728199" cy="5207953"/>
        </p:xfrm>
        <a:graphic>
          <a:graphicData uri="http://schemas.openxmlformats.org/drawingml/2006/table">
            <a:tbl>
              <a:tblPr/>
              <a:tblGrid>
                <a:gridCol w="3242733">
                  <a:extLst>
                    <a:ext uri="{9D8B030D-6E8A-4147-A177-3AD203B41FA5}">
                      <a16:colId xmlns:a16="http://schemas.microsoft.com/office/drawing/2014/main" val="1533863630"/>
                    </a:ext>
                  </a:extLst>
                </a:gridCol>
                <a:gridCol w="3242733">
                  <a:extLst>
                    <a:ext uri="{9D8B030D-6E8A-4147-A177-3AD203B41FA5}">
                      <a16:colId xmlns:a16="http://schemas.microsoft.com/office/drawing/2014/main" val="3330889615"/>
                    </a:ext>
                  </a:extLst>
                </a:gridCol>
                <a:gridCol w="3242733">
                  <a:extLst>
                    <a:ext uri="{9D8B030D-6E8A-4147-A177-3AD203B41FA5}">
                      <a16:colId xmlns:a16="http://schemas.microsoft.com/office/drawing/2014/main" val="388112143"/>
                    </a:ext>
                  </a:extLst>
                </a:gridCol>
              </a:tblGrid>
              <a:tr h="1458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Libertariánské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(Spojené království)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Sociální demokracie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(severské země)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Občanská republika (Německo)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83178"/>
                  </a:ext>
                </a:extLst>
              </a:tr>
              <a:tr h="1458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"zbytkové" sociální dávky: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Svoboda, osobní odpovědnost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Stát je v případě potřeby pouze "posledním zdrojem", lidé by si měli zajistit soukromou péči a zabezpečení sami.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Nároky: rovná práva občanů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Stát by měl poskytovat kvalitní služby všem bez ohledu na jejich příjmy, sociální zabezpečení podle potřeb, nikoli podle platební schopnosti.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Bismarckova subsidiarita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(důraz na organizace občanské společnosti, jako je církev nebo filantropie, koordinuje pouze stát)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34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100059"/>
      </p:ext>
    </p:extLst>
  </p:cSld>
  <p:clrMapOvr>
    <a:masterClrMapping/>
  </p:clrMapOvr>
</p:sld>
</file>

<file path=ppt/slides/slide18202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D28EE-CF8B-48CB-81BC-8AB517FED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err="1"/>
              <a:t>subsidiarita</a:t>
            </a:r>
            <a:endParaRPr lang="de-DE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2B96BB-5043-44FE-B6F6-3C1C8CD7AD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8260" y="1475350"/>
            <a:ext cx="6570921" cy="507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520390"/>
      </p:ext>
    </p:extLst>
  </p:cSld>
  <p:clrMapOvr>
    <a:masterClrMapping/>
  </p:clrMapOvr>
</p:sld>
</file>

<file path=ppt/slides/slide1912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3128"/>
            <a:ext cx="8229600" cy="724395"/>
          </a:xfrm>
        </p:spPr>
        <p:txBody>
          <a:bodyPr>
            <a:normAutofit/>
          </a:bodyPr>
          <a:lstStyle/>
          <a:p>
            <a:r>
              <a:rPr lang="en-GB" sz="3200" b="1" dirty="0"/>
              <a:t>Čí je to problém?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61506" y="807522"/>
          <a:ext cx="2816432" cy="5808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6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3235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praxe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Jednotlivci </a:t>
                      </a:r>
                      <a:r>
                        <a:rPr lang="en-GB" sz="2400" dirty="0"/>
                        <a:t>by si měli dát pozor a učinit osobní opatření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8213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přístroj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Spoření </a:t>
                      </a:r>
                      <a:r>
                        <a:rPr lang="en-GB" sz="2000" baseline="0" dirty="0"/>
                        <a:t>nebo </a:t>
                      </a:r>
                      <a:r>
                        <a:rPr lang="en-GB" sz="2000" dirty="0"/>
                        <a:t>soukromé pojištění,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trh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258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Politická ideologie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Liberalismus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/>
                        <a:t>Příklad: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Spojené království</a:t>
                      </a:r>
                    </a:p>
                    <a:p>
                      <a:pPr algn="ctr"/>
                      <a:endParaRPr lang="en-GB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9388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princip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Freedom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58322"/>
      </p:ext>
    </p:extLst>
  </p:cSld>
  <p:clrMapOvr>
    <a:masterClrMapping/>
  </p:clrMapOvr>
</p:sld>
</file>

<file path=ppt/slides/slide205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3128"/>
            <a:ext cx="8229600" cy="724395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Čí je to problém?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61506" y="807522"/>
          <a:ext cx="5632863" cy="5808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6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6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43235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praxe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Jednotlivci </a:t>
                      </a:r>
                      <a:r>
                        <a:rPr lang="en-GB" sz="2400" dirty="0"/>
                        <a:t>by si měli dát pozor a učinit osobní opatření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Kolektiv (</a:t>
                      </a:r>
                      <a:r>
                        <a:rPr lang="en-GB" sz="2000" b="1" dirty="0"/>
                        <a:t>stát) </a:t>
                      </a:r>
                      <a:r>
                        <a:rPr lang="en-GB" sz="2000" dirty="0"/>
                        <a:t>by měl chránit své občany, kteří na oplátku projevují svou loajalitu.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8213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přístroj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Spoření </a:t>
                      </a:r>
                      <a:r>
                        <a:rPr lang="en-GB" sz="2000" baseline="0" dirty="0"/>
                        <a:t>nebo </a:t>
                      </a:r>
                      <a:r>
                        <a:rPr lang="en-GB" sz="2000" dirty="0"/>
                        <a:t>soukromé pojištění,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trh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Státní </a:t>
                      </a:r>
                      <a:r>
                        <a:rPr lang="en-GB" sz="2000" dirty="0"/>
                        <a:t>pojištění a veřejné sociální služby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258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Politická ideologie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Liberalismus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/>
                        <a:t>Příklad: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Spojené království</a:t>
                      </a:r>
                    </a:p>
                    <a:p>
                      <a:pPr algn="ctr"/>
                      <a:endParaRPr lang="en-GB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Sociální demokracie</a:t>
                      </a:r>
                    </a:p>
                    <a:p>
                      <a:pPr algn="ctr"/>
                      <a:r>
                        <a:rPr lang="en-GB" sz="2000" b="0" dirty="0"/>
                        <a:t>Příklad:</a:t>
                      </a:r>
                    </a:p>
                    <a:p>
                      <a:pPr algn="ctr"/>
                      <a:r>
                        <a:rPr lang="en-GB" sz="2000" b="1" dirty="0"/>
                        <a:t>Severské země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9388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princip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Freedom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rovnost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691859"/>
      </p:ext>
    </p:extLst>
  </p:cSld>
  <p:clrMapOvr>
    <a:masterClrMapping/>
  </p:clrMapOvr>
</p:sld>
</file>

<file path=ppt/slides/slide212424.xml><?xml version="1.0" encoding="utf-8"?>
<p:sld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3128"/>
            <a:ext cx="8229600" cy="724395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/>
              <a:t>Čí je to problém?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287819"/>
              </p:ext>
            </p:extLst>
          </p:nvPr>
        </p:nvGraphicFramePr>
        <p:xfrm>
          <a:off x="1761506" y="807522"/>
          <a:ext cx="8449294" cy="58509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6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6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3235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praxe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Jednotlivci </a:t>
                      </a:r>
                      <a:r>
                        <a:rPr lang="en-GB" sz="2400" dirty="0"/>
                        <a:t>by si měli dát pozor a učinit osobní opatření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Kolektiv (</a:t>
                      </a:r>
                      <a:r>
                        <a:rPr lang="en-GB" sz="2000" b="1" dirty="0"/>
                        <a:t>stát) </a:t>
                      </a:r>
                      <a:r>
                        <a:rPr lang="en-GB" sz="2000" dirty="0"/>
                        <a:t>by měl chránit své občany, kteří na oplátku projevují svou loajalitu.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Občanská společnost </a:t>
                      </a:r>
                      <a:r>
                        <a:rPr lang="en-GB" sz="2000" dirty="0"/>
                        <a:t>by měla respektovat tradiční </a:t>
                      </a:r>
                      <a:r>
                        <a:rPr lang="en-GB" sz="2000"/>
                        <a:t>hodnoty a formy pomoci.</a:t>
                      </a:r>
                      <a:endParaRPr lang="en-GB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8213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přístroj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Spoření </a:t>
                      </a:r>
                      <a:r>
                        <a:rPr lang="en-GB" sz="2000" baseline="0" dirty="0"/>
                        <a:t>nebo </a:t>
                      </a:r>
                      <a:r>
                        <a:rPr lang="en-GB" sz="2000" dirty="0"/>
                        <a:t>soukromé pojištění,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trh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Státní </a:t>
                      </a:r>
                      <a:r>
                        <a:rPr lang="en-GB" sz="2000" dirty="0"/>
                        <a:t>pojištění a veřejné sociální služby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Rodina </a:t>
                      </a:r>
                      <a:r>
                        <a:rPr lang="en-GB" sz="2000"/>
                        <a:t>a </a:t>
                      </a:r>
                      <a:endParaRPr lang="en-GB" sz="2000" dirty="0"/>
                    </a:p>
                    <a:p>
                      <a:pPr algn="ctr"/>
                      <a:r>
                        <a:rPr lang="en-GB" sz="2000"/>
                        <a:t>zavedené </a:t>
                      </a:r>
                      <a:r>
                        <a:rPr lang="en-GB" sz="2000" dirty="0"/>
                        <a:t>organizace </a:t>
                      </a:r>
                      <a:r>
                        <a:rPr lang="en-GB" sz="2000"/>
                        <a:t>pomoci (</a:t>
                      </a:r>
                      <a:r>
                        <a:rPr lang="en-GB" sz="2000" dirty="0"/>
                        <a:t>církve, Červený kříž, filantropie).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258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Politická ideologie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Liberalismus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/>
                        <a:t>Příklad: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Spojené království</a:t>
                      </a:r>
                    </a:p>
                    <a:p>
                      <a:pPr algn="ctr"/>
                      <a:endParaRPr lang="en-GB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Sociální demokracie</a:t>
                      </a:r>
                    </a:p>
                    <a:p>
                      <a:pPr algn="ctr"/>
                      <a:r>
                        <a:rPr lang="en-GB" sz="2000" b="0" dirty="0"/>
                        <a:t>Příklad:</a:t>
                      </a:r>
                    </a:p>
                    <a:p>
                      <a:pPr algn="ctr"/>
                      <a:r>
                        <a:rPr lang="en-GB" sz="2000" b="1" dirty="0"/>
                        <a:t>Severské země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Konzervatismus</a:t>
                      </a:r>
                    </a:p>
                    <a:p>
                      <a:pPr algn="ctr"/>
                      <a:r>
                        <a:rPr lang="en-GB" sz="2000" b="0" dirty="0"/>
                        <a:t>Příklad:</a:t>
                      </a:r>
                    </a:p>
                    <a:p>
                      <a:pPr algn="ctr"/>
                      <a:r>
                        <a:rPr lang="en-GB" sz="2000" b="1" dirty="0"/>
                        <a:t>Německo </a:t>
                      </a:r>
                    </a:p>
                    <a:p>
                      <a:pPr algn="ctr"/>
                      <a:r>
                        <a:rPr lang="en-GB" sz="2000" b="0" dirty="0"/>
                        <a:t>(Bismarck)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9388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princip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Freedom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rovnost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povinnost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544363"/>
      </p:ext>
    </p:extLst>
  </p:cSld>
  <p:clrMapOvr>
    <a:masterClrMapping/>
  </p:clrMapOvr>
</p:sld>
</file>

<file path=ppt/slides/slide22181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02828-DC6E-40C1-B097-A2AA5989B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/>
              <a:t>Kombinace </a:t>
            </a:r>
            <a:r>
              <a:rPr lang="de-AT" dirty="0" err="1"/>
              <a:t>sociálních dávek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2B3FC56-97CE-4A5C-8220-AEACB0BA56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7993" y="1487538"/>
            <a:ext cx="5761398" cy="514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299978"/>
      </p:ext>
    </p:extLst>
  </p:cSld>
  <p:clrMapOvr>
    <a:masterClrMapping/>
  </p:clrMapOvr>
</p:sld>
</file>

<file path=ppt/slides/slide2315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20B1-335A-427B-9A6C-D028E8CE5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9098"/>
          </a:xfrm>
        </p:spPr>
        <p:txBody>
          <a:bodyPr/>
          <a:lstStyle/>
          <a:p>
            <a:pPr algn="ctr"/>
            <a:r>
              <a:rPr lang="de-AT" dirty="0" err="1"/>
              <a:t>herci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5523E7-31C0-49E7-A10D-5AFA9CF821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7570" y="1531129"/>
            <a:ext cx="7316859" cy="496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150568"/>
      </p:ext>
    </p:extLst>
  </p:cSld>
  <p:clrMapOvr>
    <a:masterClrMapping/>
  </p:clrMapOvr>
</p:sld>
</file>

<file path=ppt/slides/slide244.xml><?xml version="1.0" encoding="utf-8"?>
<p:sld xmlns:a16="http://schemas.microsoft.com/office/drawing/2014/main" xmlns:mc="http://schemas.openxmlformats.org/markup-compatibility/2006" xmlns:v="urn:schemas-microsoft-com:vml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" name="Objekt 3">
            <a:extLst>
              <a:ext uri="{FF2B5EF4-FFF2-40B4-BE49-F238E27FC236}">
                <a16:creationId xmlns:a16="http://schemas.microsoft.com/office/drawing/2014/main" id="{D0AA47F6-F6C4-4F88-8850-4D72EC13D3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0426" y="1065977"/>
          <a:ext cx="8393113" cy="588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905283" imgH="4140048" progId="Word.Document.12">
                  <p:embed/>
                </p:oleObj>
              </mc:Choice>
              <mc:Fallback>
                <p:oleObj name="Dokument" r:id="rId2" imgW="5905283" imgH="4140048" progId="Word.Document.12">
                  <p:embed/>
                  <p:pic>
                    <p:nvPicPr>
                      <p:cNvPr id="1025" name="Objekt 3">
                        <a:extLst>
                          <a:ext uri="{FF2B5EF4-FFF2-40B4-BE49-F238E27FC236}">
                            <a16:creationId xmlns:a16="http://schemas.microsoft.com/office/drawing/2014/main" id="{D0AA47F6-F6C4-4F88-8850-4D72EC13D3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6" y="1065977"/>
                        <a:ext cx="8393113" cy="588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FA963E-D537-4376-9351-535501B24E89}"/>
              </a:ext>
            </a:extLst>
          </p:cNvPr>
          <p:cNvSpPr txBox="1"/>
          <p:nvPr/>
        </p:nvSpPr>
        <p:spPr>
          <a:xfrm>
            <a:off x="2130426" y="419100"/>
            <a:ext cx="8639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Potřeba sociální politiky v moderní době</a:t>
            </a:r>
          </a:p>
        </p:txBody>
      </p:sp>
    </p:spTree>
    <p:extLst>
      <p:ext uri="{BB962C8B-B14F-4D97-AF65-F5344CB8AC3E}">
        <p14:creationId xmlns:p14="http://schemas.microsoft.com/office/powerpoint/2010/main" val="656432814"/>
      </p:ext>
    </p:extLst>
  </p:cSld>
  <p:clrMapOvr>
    <a:masterClrMapping/>
  </p:clrMapOvr>
</p:sld>
</file>

<file path=ppt/slides/slide2499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29A9A-C521-4D70-8768-6285C3774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108"/>
          </a:xfrm>
        </p:spPr>
        <p:txBody>
          <a:bodyPr/>
          <a:lstStyle/>
          <a:p>
            <a:pPr algn="ctr"/>
            <a:r>
              <a:rPr lang="de-AT" dirty="0" err="1"/>
              <a:t>organizace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29D46E-D99C-4D00-95A5-AEC90612B1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256" y="1441190"/>
            <a:ext cx="7449488" cy="5051684"/>
          </a:xfrm>
        </p:spPr>
      </p:pic>
    </p:spTree>
    <p:extLst>
      <p:ext uri="{BB962C8B-B14F-4D97-AF65-F5344CB8AC3E}">
        <p14:creationId xmlns:p14="http://schemas.microsoft.com/office/powerpoint/2010/main" val="262267652"/>
      </p:ext>
    </p:extLst>
  </p:cSld>
  <p:clrMapOvr>
    <a:masterClrMapping/>
  </p:clrMapOvr>
</p:sld>
</file>

<file path=ppt/slides/slide2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9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3296CD-A63C-4D4F-AAD6-347B6E792551}"/>
              </a:ext>
            </a:extLst>
          </p:cNvPr>
          <p:cNvSpPr txBox="1"/>
          <p:nvPr/>
        </p:nvSpPr>
        <p:spPr>
          <a:xfrm>
            <a:off x="289301" y="2779889"/>
            <a:ext cx="622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noProof="1">
                <a:solidFill>
                  <a:srgbClr val="0F2B46"/>
                </a:solidFill>
                <a:latin typeface="Helvetica" pitchFamily="2" charset="0"/>
              </a:rPr>
              <a:t>Subscribe to DeepL Pro to edit this document.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DA699B-AA79-2E42-83E3-ACBDD53F87D8}"/>
              </a:ext>
            </a:extLst>
          </p:cNvPr>
          <p:cNvSpPr txBox="1"/>
          <p:nvPr/>
        </p:nvSpPr>
        <p:spPr>
          <a:xfrm>
            <a:off x="289301" y="3241554"/>
            <a:ext cx="4887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>Visit </a:t>
            </a:r>
            <a:r>
              <a:rPr lang="de-DE" noProof="1">
                <a:solidFill>
                  <a:srgbClr val="006494"/>
                </a:solidFill>
                <a:latin typeface="Helvetica" pitchFamily="2" charset="0"/>
                <a:hlinkClick r:id="Rdf86a8963b874a1a"/>
              </a:rPr>
              <a:t>www.DeepL.com/pro</a:t>
            </a:r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>for more information.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465485-E747-EF46-84F2-5C5CB0F90C9B}"/>
              </a:ext>
            </a:extLst>
          </p:cNvPr>
          <p:cNvPicPr>
            <a:picLocks noChangeAspect="1"/>
          </p:cNvPicPr>
          <p:nvPr/>
        </p:nvPicPr>
        <p:blipFill>
          <a:blip r:embed="R228711c2d97b44b4"/>
          <a:stretch>
            <a:fillRect/>
          </a:stretch>
        </p:blipFill>
        <p:spPr>
          <a:xfrm>
            <a:off x="400512" y="1215557"/>
            <a:ext cx="26162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364504"/>
      </p:ext>
    </p:extLst>
  </p:cSld>
  <p:clrMapOvr>
    <a:masterClrMapping/>
  </p:clrMapOvr>
</p:sld>
</file>

<file path=ppt/slides/slide32121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>
            <a:extLst>
              <a:ext uri="{FF2B5EF4-FFF2-40B4-BE49-F238E27FC236}">
                <a16:creationId xmlns:a16="http://schemas.microsoft.com/office/drawing/2014/main" id="{8DD510D8-91A1-423B-A1FD-3E42263F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/>
              <a:t>Lidé potřebují komunitu - </a:t>
            </a:r>
            <a:br>
              <a:rPr lang="en-GB" altLang="en-US" dirty="0"/>
            </a:br>
            <a:r>
              <a:rPr lang="en-GB" altLang="en-US" dirty="0"/>
              <a:t>které není "přirozeně" poskytováno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43FFEE-4547-4856-991B-E4AC21211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16089"/>
            <a:ext cx="8229600" cy="5032375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GB" b="1" dirty="0"/>
              <a:t>biologická nutnost </a:t>
            </a:r>
            <a:r>
              <a:rPr lang="en-GB" dirty="0"/>
              <a:t>(člověk je tvor, který je po narození dlouhodobě závislý na druhých).</a:t>
            </a:r>
            <a:endParaRPr lang="de-DE" dirty="0"/>
          </a:p>
          <a:p>
            <a:pPr>
              <a:defRPr/>
            </a:pPr>
            <a:r>
              <a:rPr lang="en-GB" b="1" dirty="0"/>
              <a:t>psychologická nutnost </a:t>
            </a:r>
            <a:r>
              <a:rPr lang="en-GB" dirty="0"/>
              <a:t>(konkrétně lidské schopnosti, jako je jazyk, bezpečí, pocit vlastního já, se rozvíjejí pouze v interakci s ostatními).</a:t>
            </a:r>
            <a:endParaRPr lang="de-DE" dirty="0"/>
          </a:p>
          <a:p>
            <a:pPr>
              <a:defRPr/>
            </a:pPr>
            <a:r>
              <a:rPr lang="en-GB" b="1" dirty="0"/>
              <a:t>ekonomická nutnost </a:t>
            </a:r>
            <a:r>
              <a:rPr lang="en-GB" dirty="0"/>
              <a:t>(relativní soběstačnosti lze dosáhnout pouze ve skupinách; dělba práce i v "primitivních" společnostech mezi sběrem potravy nebo lovem, přípravou jídla, péčí o domácnost, kulturními výdobytky ..).</a:t>
            </a:r>
            <a:endParaRPr lang="de-DE" dirty="0"/>
          </a:p>
          <a:p>
            <a:pPr>
              <a:defRPr/>
            </a:pPr>
            <a:r>
              <a:rPr lang="en-GB" b="1" dirty="0"/>
              <a:t>sociální nutnost (</a:t>
            </a:r>
            <a:r>
              <a:rPr lang="en-GB" dirty="0"/>
              <a:t>role, vzorce chování, očekávání, linie autority) "naučená" v komunitě.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6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5E977-FC37-4CF2-8043-B8626D9E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Význam "kapitálu" v moderních společnostech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7DB13-9642-4304-B17B-4CFC1B05C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/>
              <a:t>Pierre Bourdieu: </a:t>
            </a:r>
            <a:r>
              <a:rPr lang="en-US"/>
              <a:t>kapitál lze chápat jako formu paliva, která umožňuje agentům reprodukovat jejich postavení v sociálním poli a představuje imanentní strukturu sociálního světa. V </a:t>
            </a:r>
            <a:r>
              <a:rPr lang="en-US"/>
              <a:t>závislosti na oblasti, kde kapitál funguje, se může projevovat ve třech radikálních formách: </a:t>
            </a:r>
            <a:r>
              <a:rPr lang="en-US" b="1"/>
              <a:t>ekonomický, kulturní a sociální kapitál</a:t>
            </a:r>
            <a:r>
              <a:rPr lang="en-US"/>
              <a:t>.</a:t>
            </a:r>
          </a:p>
          <a:p>
            <a:pPr marL="0" indent="0">
              <a:buNone/>
            </a:pPr>
            <a:r>
              <a:rPr lang="en-US" b="1"/>
              <a:t>ekonomický kapitál</a:t>
            </a:r>
            <a:r>
              <a:rPr lang="en-US"/>
              <a:t>: jednotlivé hmotné statky, které lze přímo a snadno směnit za peníze.</a:t>
            </a:r>
          </a:p>
          <a:p>
            <a:pPr marL="0" indent="0">
              <a:buNone/>
            </a:pPr>
            <a:r>
              <a:rPr lang="en-US" b="1"/>
              <a:t>Kulturní kapitál: </a:t>
            </a:r>
            <a:r>
              <a:rPr lang="en-US"/>
              <a:t>forma kapitálu, která je "za určitých podmínek přeměnitelná na ekonomický kapitál a může být institucionalizována ve formě vzdělání". </a:t>
            </a:r>
          </a:p>
          <a:p>
            <a:pPr marL="0" indent="0">
              <a:buNone/>
            </a:pPr>
            <a:r>
              <a:rPr lang="en-US" b="1"/>
              <a:t>sociální kapitál: </a:t>
            </a:r>
            <a:r>
              <a:rPr lang="en-US"/>
              <a:t>síť sociálních vztahů, která zvyšuje schopnost aktéra prosazovat své zájmy.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57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313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FD7EC-FEA7-45A7-BAF0-05FEB7316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en-GB"/>
              <a:t>Politická výzva modernity</a:t>
            </a:r>
            <a:r>
              <a:rPr lang="en-GB" dirty="0"/>
              <a:t>:</a:t>
            </a:r>
            <a:br>
              <a:rPr lang="en-GB" dirty="0"/>
            </a:br>
            <a:r>
              <a:rPr lang="en-GB" b="1" u="sng" dirty="0"/>
              <a:t>kapitalismus </a:t>
            </a:r>
            <a:r>
              <a:rPr lang="en-GB" dirty="0"/>
              <a:t>vytváří </a:t>
            </a:r>
            <a:r>
              <a:rPr lang="en-GB" b="1" u="sng" dirty="0"/>
              <a:t>nerovnoměrné rozdělení </a:t>
            </a:r>
            <a:r>
              <a:rPr lang="en-GB" dirty="0"/>
              <a:t>všech forem kapitálu</a:t>
            </a:r>
          </a:p>
        </p:txBody>
      </p:sp>
      <p:sp>
        <p:nvSpPr>
          <p:cNvPr id="21506" name="Inhaltsplatzhalter 2">
            <a:extLst>
              <a:ext uri="{FF2B5EF4-FFF2-40B4-BE49-F238E27FC236}">
                <a16:creationId xmlns:a16="http://schemas.microsoft.com/office/drawing/2014/main" id="{A2B82970-8400-4371-AE88-4EF0726B9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0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3200" b="1" dirty="0"/>
              <a:t>Finanční kapitál </a:t>
            </a:r>
            <a:r>
              <a:rPr lang="en-GB" altLang="en-US" sz="3200" dirty="0"/>
              <a:t>(majetek, vlastnictví výrobních prostředků) zajišťoval </a:t>
            </a:r>
            <a:r>
              <a:rPr lang="en-GB" altLang="en-US" sz="3200" b="1" u="sng" dirty="0"/>
              <a:t>středním vrstvám </a:t>
            </a:r>
            <a:r>
              <a:rPr lang="en-GB" altLang="en-US" sz="3200" dirty="0"/>
              <a:t>také získání </a:t>
            </a:r>
            <a:r>
              <a:rPr lang="en-GB" altLang="en-US" sz="3200" b="1" dirty="0"/>
              <a:t>lidského kapitálu </a:t>
            </a:r>
            <a:r>
              <a:rPr lang="en-GB" altLang="en-US" sz="3200" dirty="0"/>
              <a:t>(služebnictvo, dělníci), takže mohly volně akumulovat </a:t>
            </a:r>
            <a:r>
              <a:rPr lang="en-GB" altLang="en-US" sz="3200" b="1" dirty="0"/>
              <a:t>sociální kapitál</a:t>
            </a:r>
            <a:r>
              <a:rPr lang="en-GB" altLang="en-US" sz="3200" dirty="0"/>
              <a:t>: volný čas v klubech, zájmové aktivity, veletrhy, obchodní partneři... politické strany</a:t>
            </a:r>
            <a:r>
              <a:rPr lang="en-GB" altLang="en-US" sz="3200"/>
              <a:t>. </a:t>
            </a:r>
          </a:p>
          <a:p>
            <a:pPr marL="0" indent="0">
              <a:buNone/>
            </a:pPr>
            <a:endParaRPr lang="en-GB" altLang="en-US" sz="3200"/>
          </a:p>
          <a:p>
            <a:pPr marL="0" indent="0">
              <a:buNone/>
            </a:pPr>
            <a:r>
              <a:rPr lang="en-GB" altLang="en-US" sz="3200"/>
              <a:t>Pro </a:t>
            </a:r>
            <a:r>
              <a:rPr lang="en-GB" altLang="en-US" sz="3200" b="1" u="sng"/>
              <a:t>dělnické třídy </a:t>
            </a:r>
            <a:r>
              <a:rPr lang="en-GB" altLang="en-US" sz="3200"/>
              <a:t>to znamená nejen </a:t>
            </a:r>
            <a:r>
              <a:rPr lang="en-GB" altLang="en-US" sz="3200" b="1"/>
              <a:t>méně finančního kapitálu, </a:t>
            </a:r>
            <a:r>
              <a:rPr lang="en-GB" altLang="en-US" sz="3200"/>
              <a:t>ale také </a:t>
            </a:r>
            <a:r>
              <a:rPr lang="en-GB" altLang="en-US" sz="3200" b="1"/>
              <a:t>omezení sociálního kapitálu.</a:t>
            </a:r>
          </a:p>
          <a:p>
            <a:pPr marL="0" indent="0">
              <a:buNone/>
            </a:pPr>
            <a:endParaRPr lang="en-GB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666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71097-ACDA-4D2C-8637-1F670249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 dirty="0"/>
              <a:t>hlavní otázka: kdo je </a:t>
            </a:r>
            <a:r>
              <a:rPr lang="en-GB"/>
              <a:t>nyní zodpovědný za řešení sociálních </a:t>
            </a:r>
            <a:r>
              <a:rPr lang="en-GB" dirty="0"/>
              <a:t>problémů?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492C10-8CDB-496A-9ED9-1A1BAD2F6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/>
              <a:t>jednotlivci - v takovém </a:t>
            </a:r>
            <a:r>
              <a:rPr lang="en-GB" altLang="en-US"/>
              <a:t>případě je třeba je upozornit na jejich odpovědnost, pravděpodobně prostřednictvím odstrašujících prostředků (hrozba pracovny).</a:t>
            </a:r>
          </a:p>
          <a:p>
            <a:r>
              <a:rPr lang="en-GB" altLang="en-US" b="1"/>
              <a:t>dobrovolníků (</a:t>
            </a:r>
            <a:r>
              <a:rPr lang="en-GB" altLang="en-US"/>
              <a:t>církve, humanitární projekty, filantropie) tím, že pomáhají "neformálně".</a:t>
            </a:r>
          </a:p>
          <a:p>
            <a:r>
              <a:rPr lang="en-GB" altLang="en-US" b="1"/>
              <a:t>veřejné organizace - </a:t>
            </a:r>
            <a:r>
              <a:rPr lang="en-GB" altLang="en-US"/>
              <a:t>policie, instituce (školy, nemocnice, azylové domy), sociální pracovníci.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DEBB-3DDC-4E2C-91C2-76D3AE5C6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24BDDE5-0A83-44E3-9C6A-3585142E42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4852" y="1690688"/>
          <a:ext cx="10770431" cy="5536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52866">
                  <a:extLst>
                    <a:ext uri="{9D8B030D-6E8A-4147-A177-3AD203B41FA5}">
                      <a16:colId xmlns:a16="http://schemas.microsoft.com/office/drawing/2014/main" val="3724606630"/>
                    </a:ext>
                  </a:extLst>
                </a:gridCol>
                <a:gridCol w="1055306">
                  <a:extLst>
                    <a:ext uri="{9D8B030D-6E8A-4147-A177-3AD203B41FA5}">
                      <a16:colId xmlns:a16="http://schemas.microsoft.com/office/drawing/2014/main" val="358208556"/>
                    </a:ext>
                  </a:extLst>
                </a:gridCol>
                <a:gridCol w="2154086">
                  <a:extLst>
                    <a:ext uri="{9D8B030D-6E8A-4147-A177-3AD203B41FA5}">
                      <a16:colId xmlns:a16="http://schemas.microsoft.com/office/drawing/2014/main" val="957319428"/>
                    </a:ext>
                  </a:extLst>
                </a:gridCol>
                <a:gridCol w="769209">
                  <a:extLst>
                    <a:ext uri="{9D8B030D-6E8A-4147-A177-3AD203B41FA5}">
                      <a16:colId xmlns:a16="http://schemas.microsoft.com/office/drawing/2014/main" val="680540426"/>
                    </a:ext>
                  </a:extLst>
                </a:gridCol>
                <a:gridCol w="3538964">
                  <a:extLst>
                    <a:ext uri="{9D8B030D-6E8A-4147-A177-3AD203B41FA5}">
                      <a16:colId xmlns:a16="http://schemas.microsoft.com/office/drawing/2014/main" val="3719801173"/>
                    </a:ext>
                  </a:extLst>
                </a:gridCol>
              </a:tblGrid>
              <a:tr h="858335"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4400" dirty="0"/>
                        <a:t>Stát</a:t>
                      </a:r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7255522"/>
                  </a:ext>
                </a:extLst>
              </a:tr>
              <a:tr h="858335"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1620119"/>
                  </a:ext>
                </a:extLst>
              </a:tr>
              <a:tr h="1613670">
                <a:tc>
                  <a:txBody>
                    <a:bodyPr/>
                    <a:lstStyle/>
                    <a:p>
                      <a:pPr algn="ctr"/>
                      <a:r>
                        <a:rPr lang="de-AT" sz="4400" dirty="0" err="1"/>
                        <a:t>Občanská </a:t>
                      </a:r>
                      <a:r>
                        <a:rPr lang="de-AT" sz="4400" dirty="0" err="1"/>
                        <a:t>společnost </a:t>
                      </a:r>
                      <a:r>
                        <a:rPr lang="de-AT" sz="4400" dirty="0"/>
                        <a:t>(</a:t>
                      </a:r>
                      <a:r>
                        <a:rPr lang="de-AT" sz="4400" dirty="0" err="1"/>
                        <a:t>komunita</a:t>
                      </a:r>
                      <a:r>
                        <a:rPr lang="de-AT" sz="4400" dirty="0"/>
                        <a:t>)</a:t>
                      </a:r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4400" dirty="0"/>
                        <a:t>Soukromá </a:t>
                      </a:r>
                      <a:r>
                        <a:rPr lang="de-AT" sz="4400" dirty="0" err="1"/>
                        <a:t>sféra</a:t>
                      </a:r>
                      <a:endParaRPr lang="de-AT" sz="4400" dirty="0"/>
                    </a:p>
                    <a:p>
                      <a:pPr algn="ctr"/>
                      <a:r>
                        <a:rPr lang="de-AT" sz="4400" dirty="0"/>
                        <a:t>(</a:t>
                      </a:r>
                      <a:r>
                        <a:rPr lang="de-AT" sz="4400" dirty="0" err="1"/>
                        <a:t>jednotlivci</a:t>
                      </a:r>
                      <a:r>
                        <a:rPr lang="de-AT" sz="4400" dirty="0"/>
                        <a:t>, </a:t>
                      </a:r>
                      <a:r>
                        <a:rPr lang="de-AT" sz="4400" dirty="0" err="1"/>
                        <a:t>trh</a:t>
                      </a:r>
                      <a:r>
                        <a:rPr lang="de-AT" sz="4400" dirty="0"/>
                        <a:t>)</a:t>
                      </a:r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179963"/>
                  </a:ext>
                </a:extLst>
              </a:tr>
              <a:tr h="858335"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7029624"/>
                  </a:ext>
                </a:extLst>
              </a:tr>
              <a:tr h="858335"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2971983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196980-3521-47EF-A2C6-740C4AA6424E}"/>
              </a:ext>
            </a:extLst>
          </p:cNvPr>
          <p:cNvCxnSpPr>
            <a:cxnSpLocks/>
          </p:cNvCxnSpPr>
          <p:nvPr/>
        </p:nvCxnSpPr>
        <p:spPr>
          <a:xfrm flipH="1">
            <a:off x="3537679" y="2430363"/>
            <a:ext cx="1813811" cy="135237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8435F72-DAEF-45E2-9A99-FEC24D7B7B48}"/>
              </a:ext>
            </a:extLst>
          </p:cNvPr>
          <p:cNvCxnSpPr/>
          <p:nvPr/>
        </p:nvCxnSpPr>
        <p:spPr>
          <a:xfrm>
            <a:off x="3537679" y="4428938"/>
            <a:ext cx="4242216" cy="0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8C4B3B5-A0B9-4C72-A7B3-BA3DF8910914}"/>
              </a:ext>
            </a:extLst>
          </p:cNvPr>
          <p:cNvCxnSpPr>
            <a:cxnSpLocks/>
          </p:cNvCxnSpPr>
          <p:nvPr/>
        </p:nvCxnSpPr>
        <p:spPr>
          <a:xfrm>
            <a:off x="5831174" y="2429062"/>
            <a:ext cx="1735110" cy="1158635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171844"/>
      </p:ext>
    </p:extLst>
  </p:cSld>
  <p:clrMapOvr>
    <a:masterClrMapping/>
  </p:clrMapOvr>
</p:sld>
</file>

<file path=ppt/slides/slide8222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AC848-E283-44AB-AF4F-61D0EB44B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Proč </a:t>
            </a:r>
            <a:r>
              <a:rPr lang="de-AT" b="1" dirty="0" err="1"/>
              <a:t>patříte </a:t>
            </a:r>
            <a:r>
              <a:rPr lang="de-AT" dirty="0" err="1"/>
              <a:t>k </a:t>
            </a:r>
            <a:r>
              <a:rPr lang="de-AT" dirty="0" err="1"/>
              <a:t>národnímu </a:t>
            </a:r>
            <a:r>
              <a:rPr lang="de-AT" dirty="0" err="1"/>
              <a:t>státu</a:t>
            </a:r>
            <a:r>
              <a:rPr lang="de-AT" dirty="0"/>
              <a:t>?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69D70-ACE9-443C-BA55-C38F1F0D6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Máte </a:t>
            </a:r>
            <a:r>
              <a:rPr lang="de-AT" dirty="0" err="1"/>
              <a:t>pas</a:t>
            </a:r>
            <a:r>
              <a:rPr lang="de-AT" dirty="0"/>
              <a:t>?</a:t>
            </a:r>
          </a:p>
          <a:p>
            <a:r>
              <a:rPr lang="de-AT" dirty="0" err="1"/>
              <a:t>Možnost </a:t>
            </a:r>
            <a:r>
              <a:rPr lang="de-AT" dirty="0" err="1"/>
              <a:t>volit</a:t>
            </a:r>
            <a:r>
              <a:rPr lang="de-AT" dirty="0"/>
              <a:t>?</a:t>
            </a:r>
          </a:p>
          <a:p>
            <a:r>
              <a:rPr lang="de-AT" dirty="0" err="1"/>
              <a:t>Být </a:t>
            </a:r>
            <a:r>
              <a:rPr lang="de-AT" dirty="0" err="1"/>
              <a:t>chráněn </a:t>
            </a:r>
            <a:r>
              <a:rPr lang="de-AT" dirty="0" err="1"/>
              <a:t>zákonem </a:t>
            </a:r>
            <a:r>
              <a:rPr lang="de-AT" dirty="0" err="1"/>
              <a:t>proti </a:t>
            </a:r>
            <a:r>
              <a:rPr lang="de-AT" dirty="0"/>
              <a:t>nespravedlivému </a:t>
            </a:r>
            <a:r>
              <a:rPr lang="de-AT" dirty="0" err="1"/>
              <a:t>zacházení</a:t>
            </a:r>
            <a:r>
              <a:rPr lang="de-AT" dirty="0"/>
              <a:t>?</a:t>
            </a:r>
          </a:p>
          <a:p>
            <a:r>
              <a:rPr lang="de-AT" dirty="0" err="1"/>
              <a:t>Využívání </a:t>
            </a:r>
            <a:r>
              <a:rPr lang="de-AT" dirty="0" err="1"/>
              <a:t>veřejných </a:t>
            </a:r>
            <a:r>
              <a:rPr lang="de-AT" dirty="0" err="1"/>
              <a:t>služeb</a:t>
            </a:r>
            <a:r>
              <a:rPr lang="de-AT" dirty="0"/>
              <a:t>?</a:t>
            </a:r>
          </a:p>
          <a:p>
            <a:r>
              <a:rPr lang="de-AT" dirty="0"/>
              <a:t>Pocit, že se </a:t>
            </a:r>
            <a:r>
              <a:rPr lang="de-AT" dirty="0" err="1"/>
              <a:t>stát </a:t>
            </a:r>
            <a:r>
              <a:rPr lang="de-AT" dirty="0" err="1"/>
              <a:t>stará </a:t>
            </a:r>
            <a:r>
              <a:rPr lang="de-AT" dirty="0"/>
              <a:t>o </a:t>
            </a:r>
            <a:r>
              <a:rPr lang="de-AT" dirty="0" err="1"/>
              <a:t>mé </a:t>
            </a:r>
            <a:r>
              <a:rPr lang="de-AT" dirty="0" err="1"/>
              <a:t>zdravotní </a:t>
            </a:r>
            <a:r>
              <a:rPr lang="de-AT" dirty="0" err="1"/>
              <a:t>a </a:t>
            </a:r>
            <a:r>
              <a:rPr lang="de-AT" dirty="0" err="1"/>
              <a:t>sociální </a:t>
            </a:r>
            <a:r>
              <a:rPr lang="de-AT" dirty="0" err="1"/>
              <a:t>potřeby</a:t>
            </a:r>
            <a:r>
              <a:rPr lang="de-AT" dirty="0" err="1"/>
              <a:t>, </a:t>
            </a:r>
            <a:r>
              <a:rPr lang="de-AT" dirty="0"/>
              <a:t>když </a:t>
            </a:r>
            <a:r>
              <a:rPr lang="de-AT" dirty="0" err="1"/>
              <a:t>nemám žádné </a:t>
            </a:r>
            <a:r>
              <a:rPr lang="de-AT" dirty="0" err="1"/>
              <a:t>jiné </a:t>
            </a:r>
            <a:r>
              <a:rPr lang="de-AT" dirty="0" err="1"/>
              <a:t>zdroje</a:t>
            </a:r>
            <a:r>
              <a:rPr lang="de-AT" dirty="0"/>
              <a:t>?</a:t>
            </a:r>
          </a:p>
          <a:p>
            <a:pPr marL="0" indent="0">
              <a:buNone/>
            </a:pPr>
            <a:r>
              <a:rPr lang="de-AT" dirty="0" err="1"/>
              <a:t>Která </a:t>
            </a:r>
            <a:r>
              <a:rPr lang="de-AT" dirty="0" err="1"/>
              <a:t>z </a:t>
            </a:r>
            <a:r>
              <a:rPr lang="de-AT" dirty="0" err="1"/>
              <a:t>těchto </a:t>
            </a:r>
            <a:r>
              <a:rPr lang="de-AT" dirty="0" err="1"/>
              <a:t>opatření </a:t>
            </a:r>
            <a:r>
              <a:rPr lang="de-AT" dirty="0" err="1"/>
              <a:t>poskytuje </a:t>
            </a:r>
            <a:r>
              <a:rPr lang="de-AT" dirty="0"/>
              <a:t>Evropská unie?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947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91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AF8-F5E0-4D97-941A-F05EE8384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/>
              <a:t>Širší význam pojmu "welfare" </a:t>
            </a:r>
            <a:br>
              <a:rPr lang="de-AT"/>
            </a:br>
            <a:r>
              <a:rPr lang="de-AT"/>
              <a:t>v moderních společnostech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5EFEA-343D-4B0B-A471-20BD6496E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/>
              <a:t>Blahobyt </a:t>
            </a:r>
            <a:r>
              <a:rPr lang="de-AT" u="sng"/>
              <a:t>není jen nepřítomnost "utrpení" </a:t>
            </a:r>
            <a:r>
              <a:rPr lang="de-AT"/>
              <a:t>(</a:t>
            </a:r>
            <a:r>
              <a:rPr lang="de-AT"/>
              <a:t>což by bylo zajímavé pouze v krizových situacích nebo pro lidi v "okrajovém" postavení v důsledku nemoci, chudoby, sociálních podmínek, delikvence...) - ALE</a:t>
            </a:r>
          </a:p>
          <a:p>
            <a:pPr marL="0" indent="0">
              <a:buNone/>
            </a:pPr>
            <a:r>
              <a:rPr lang="de-AT" b="1"/>
              <a:t>Blahobyt </a:t>
            </a:r>
            <a:r>
              <a:rPr lang="de-AT"/>
              <a:t>popisuje základní prvky sociální existence.</a:t>
            </a:r>
          </a:p>
          <a:p>
            <a:pPr>
              <a:buFontTx/>
              <a:buChar char="-"/>
            </a:pPr>
            <a:r>
              <a:rPr lang="de-AT"/>
              <a:t>Svoboda před hrozbami (fyzická, psychická bezpečnost)</a:t>
            </a:r>
          </a:p>
          <a:p>
            <a:pPr>
              <a:buFontTx/>
              <a:buChar char="-"/>
            </a:pPr>
            <a:r>
              <a:rPr lang="de-AT"/>
              <a:t>Přístup k základním zdrojům (jídlo, přístřeší, vzdělání).</a:t>
            </a:r>
          </a:p>
          <a:p>
            <a:pPr>
              <a:buFontTx/>
              <a:buChar char="-"/>
            </a:pPr>
            <a:r>
              <a:rPr lang="de-AT"/>
              <a:t>Právní bezúhonnost (ochrana před nespravedlivým a neférovým zacházením).</a:t>
            </a:r>
          </a:p>
          <a:p>
            <a:pPr>
              <a:buFontTx/>
              <a:buChar char="-"/>
            </a:pPr>
            <a:r>
              <a:rPr lang="de-AT"/>
              <a:t>Právo na příslušnost ke společenským jednotkám (rodina, komunita, sdružení, národní stát).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88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726</ap:TotalTime>
  <ap:Words>1579</ap:Words>
  <ap:Application>Microsoft Office PowerPoint</ap:Application>
  <ap:PresentationFormat>Widescreen</ap:PresentationFormat>
  <ap:Paragraphs>152</ap:Paragraphs>
  <ap:Slides>24</ap:Slides>
  <ap:Notes>0</ap:Notes>
  <ap:HiddenSlides>0</ap:HiddenSlides>
  <ap:MMClips>0</ap:MMClips>
  <ap:ScaleCrop>false</ap:ScaleCrop>
  <ap:HeadingPairs>
    <vt:vector baseType="variant" size="8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ap:HeadingPairs>
  <ap:TitlesOfParts>
    <vt:vector baseType="lpstr" size="29">
      <vt:lpstr>Arial</vt:lpstr>
      <vt:lpstr>Calibri</vt:lpstr>
      <vt:lpstr>Calibri Light</vt:lpstr>
      <vt:lpstr>Office Theme</vt:lpstr>
      <vt:lpstr>Dokument</vt:lpstr>
      <vt:lpstr>Social welfare systems in Europe</vt:lpstr>
      <vt:lpstr>PowerPoint Presentation</vt:lpstr>
      <vt:lpstr>Humans need community –  which is not provided “naturally”</vt:lpstr>
      <vt:lpstr>Importance of „capital“ in modern societies</vt:lpstr>
      <vt:lpstr>The political challenge of modernity: capitalism creates the unequal distribution of all forms of capital</vt:lpstr>
      <vt:lpstr>central question: who is now responsible for solving social problems?</vt:lpstr>
      <vt:lpstr>PowerPoint Presentation</vt:lpstr>
      <vt:lpstr>What makes you belong to a nation state?</vt:lpstr>
      <vt:lpstr>The wider meaning of „welfare“  in modern societies</vt:lpstr>
      <vt:lpstr>„citizenship“ as the guarantee of being fully recognised as a person, „the right to belong“</vt:lpstr>
      <vt:lpstr>Welfare therefore becomes a political issue (even where it is provided mainly privately)</vt:lpstr>
      <vt:lpstr>Necessity to move towards social citizenship:</vt:lpstr>
      <vt:lpstr>Norbert Elias: „civilizing processes“</vt:lpstr>
      <vt:lpstr>Discussion</vt:lpstr>
      <vt:lpstr>Correspondence citizenship to ‘welfare regimes’</vt:lpstr>
      <vt:lpstr>Correspondence to ‘welfare regimes’</vt:lpstr>
      <vt:lpstr>Correspondence to ‘welfare regimes’</vt:lpstr>
      <vt:lpstr>subsidiarity</vt:lpstr>
      <vt:lpstr>Whose problem is it?</vt:lpstr>
      <vt:lpstr>Whose problem is it?</vt:lpstr>
      <vt:lpstr>Whose problem is it?</vt:lpstr>
      <vt:lpstr>Welfare mix</vt:lpstr>
      <vt:lpstr>actors</vt:lpstr>
      <vt:lpstr>organiations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Social welfare systems in Europe</dc:title>
  <dc:creator>Lorenz A. Walter</dc:creator>
  <lastModifiedBy>Lorenz A. Walter</lastModifiedBy>
  <revision>113</revision>
  <dcterms:created xsi:type="dcterms:W3CDTF">2018-02-13T09:45:55.0000000Z</dcterms:created>
  <dcterms:modified xsi:type="dcterms:W3CDTF">2022-02-14T09:15:30.0000000Z</dcterms:modified>
  <keywords>, docId:F5CF10C36E643DD60D48DF19ECCB455F</keywords>
</coreProperties>
</file>