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66" d="100"/>
          <a:sy n="66" d="100"/>
        </p:scale>
        <p:origin x="894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916A-04E3-4565-B1C3-4E8DE944FE9D}" type="datetimeFigureOut">
              <a:rPr lang="cs-CZ" smtClean="0"/>
              <a:t>03.01.2019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B94-9D67-445D-A708-4A52321C4E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03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916A-04E3-4565-B1C3-4E8DE944FE9D}" type="datetimeFigureOut">
              <a:rPr lang="cs-CZ" smtClean="0"/>
              <a:t>03.01.2019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B94-9D67-445D-A708-4A52321C4E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3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916A-04E3-4565-B1C3-4E8DE944FE9D}" type="datetimeFigureOut">
              <a:rPr lang="cs-CZ" smtClean="0"/>
              <a:t>03.01.2019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B94-9D67-445D-A708-4A52321C4E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69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916A-04E3-4565-B1C3-4E8DE944FE9D}" type="datetimeFigureOut">
              <a:rPr lang="cs-CZ" smtClean="0"/>
              <a:t>03.01.2019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B94-9D67-445D-A708-4A52321C4E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38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916A-04E3-4565-B1C3-4E8DE944FE9D}" type="datetimeFigureOut">
              <a:rPr lang="cs-CZ" smtClean="0"/>
              <a:t>03.01.2019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B94-9D67-445D-A708-4A52321C4E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466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916A-04E3-4565-B1C3-4E8DE944FE9D}" type="datetimeFigureOut">
              <a:rPr lang="cs-CZ" smtClean="0"/>
              <a:t>03.01.2019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B94-9D67-445D-A708-4A52321C4E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33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916A-04E3-4565-B1C3-4E8DE944FE9D}" type="datetimeFigureOut">
              <a:rPr lang="cs-CZ" smtClean="0"/>
              <a:t>03.01.2019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B94-9D67-445D-A708-4A52321C4E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9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916A-04E3-4565-B1C3-4E8DE944FE9D}" type="datetimeFigureOut">
              <a:rPr lang="cs-CZ" smtClean="0"/>
              <a:t>03.01.2019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B94-9D67-445D-A708-4A52321C4E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43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916A-04E3-4565-B1C3-4E8DE944FE9D}" type="datetimeFigureOut">
              <a:rPr lang="cs-CZ" smtClean="0"/>
              <a:t>03.01.2019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B94-9D67-445D-A708-4A52321C4E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6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916A-04E3-4565-B1C3-4E8DE944FE9D}" type="datetimeFigureOut">
              <a:rPr lang="cs-CZ" smtClean="0"/>
              <a:t>03.01.2019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B94-9D67-445D-A708-4A52321C4E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21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916A-04E3-4565-B1C3-4E8DE944FE9D}" type="datetimeFigureOut">
              <a:rPr lang="cs-CZ" smtClean="0"/>
              <a:t>03.01.2019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4B94-9D67-445D-A708-4A52321C4E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95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3916A-04E3-4565-B1C3-4E8DE944FE9D}" type="datetimeFigureOut">
              <a:rPr lang="cs-CZ" smtClean="0"/>
              <a:t>03.01.2019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D4B94-9D67-445D-A708-4A52321C4E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062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neologismy.cz/index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95BE1-D954-4272-8203-D49996429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cs-CZ" dirty="0"/>
              <a:t>Nová slova v češtině. Slovník neologizmů 1,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C765E4-60C1-4D2A-873D-3589D7135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8045" y="6407327"/>
            <a:ext cx="1873955" cy="450673"/>
          </a:xfrm>
        </p:spPr>
        <p:txBody>
          <a:bodyPr/>
          <a:lstStyle/>
          <a:p>
            <a:r>
              <a:rPr lang="cs-CZ" dirty="0"/>
              <a:t>Jan Tureček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AF599DC-2730-41C0-BCE1-5043239BD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145092"/>
            <a:ext cx="1873955" cy="231376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0F5AA6A-866B-4213-8AF2-36BA0E008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567" y="145092"/>
            <a:ext cx="1556909" cy="24158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847C8E9-4F22-455F-96CC-1F49C2DC3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4214400"/>
            <a:ext cx="4934857" cy="21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3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37D344-6EED-43E7-AF07-D26050B8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bibliografické údaje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1C749B-9C1B-4175-833E-5CDAE1055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1)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Kolektiv autorů pod vedením Olgy Martincové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V. Mejstřík, A. </a:t>
            </a:r>
            <a:r>
              <a:rPr lang="cs-CZ" dirty="0" err="1"/>
              <a:t>Rangelová</a:t>
            </a:r>
            <a:r>
              <a:rPr lang="cs-CZ" dirty="0"/>
              <a:t>, V. Holubová, Z. Tichá, M. Voborská, aj.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Praha 1998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Academia</a:t>
            </a:r>
          </a:p>
          <a:p>
            <a:r>
              <a:rPr lang="cs-CZ" sz="2400" dirty="0"/>
              <a:t>2)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Kolektiv autorů pod vedením Olgy Martincové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V. Mejstřík, L. Janovec, J. </a:t>
            </a:r>
            <a:r>
              <a:rPr lang="cs-CZ" dirty="0" err="1"/>
              <a:t>Mravinacová</a:t>
            </a:r>
            <a:r>
              <a:rPr lang="cs-CZ" dirty="0"/>
              <a:t>, Z. Opavská, A. </a:t>
            </a:r>
            <a:r>
              <a:rPr lang="cs-CZ" dirty="0" err="1"/>
              <a:t>Rangelová</a:t>
            </a:r>
            <a:r>
              <a:rPr lang="cs-CZ" dirty="0"/>
              <a:t>, Z. Tichá, aj.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Praha 2004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Academia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51EDD3F-9F04-45D1-9D6B-46B6601DF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5" y="5106171"/>
            <a:ext cx="3120571" cy="138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8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E8E988-AAB1-48B5-B2E8-48099E45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390BEC-FEC5-40D5-8E50-86FEF4EEB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První díl mapuje situaci nových slov mezi lety 1985 – 1995, druhý pak mezi lety 1996 – 2002</a:t>
            </a:r>
          </a:p>
          <a:p>
            <a:r>
              <a:rPr lang="cs-CZ" sz="2400" dirty="0"/>
              <a:t>Patří ke slovníkům speciálním a nenormativním</a:t>
            </a:r>
          </a:p>
          <a:p>
            <a:r>
              <a:rPr lang="cs-CZ" sz="2400" dirty="0"/>
              <a:t>Vychází z materiálu ÚJČ (přístupná databáze na neologismy.cz)</a:t>
            </a:r>
          </a:p>
          <a:p>
            <a:pPr lvl="1"/>
            <a:r>
              <a:rPr lang="cs-CZ" sz="2000" dirty="0">
                <a:hlinkClick r:id="rId2"/>
              </a:rPr>
              <a:t>http://www.neologismy.cz/index.php </a:t>
            </a:r>
            <a:endParaRPr lang="cs-CZ" sz="2000" dirty="0"/>
          </a:p>
          <a:p>
            <a:r>
              <a:rPr lang="cs-CZ" sz="2400" dirty="0"/>
              <a:t>Podává popis neologismů po stránce lexikálně-sémantické, tvaroslovné, pravopisné, ortoepické i z hlediska kontextového využití.</a:t>
            </a:r>
          </a:p>
          <a:p>
            <a:r>
              <a:rPr lang="cs-CZ" sz="2400" dirty="0"/>
              <a:t>Formou poznámky upozorněno na stylově-funkční a komunikační platnost</a:t>
            </a:r>
          </a:p>
          <a:p>
            <a:r>
              <a:rPr lang="cs-CZ" sz="2400" dirty="0"/>
              <a:t>Slovníková část uvedena výkladem o charakteru současných neologismů a vývojových tendencích češtiny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EF3013F-6806-4A29-AE9F-D0B809FF5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5" y="5106171"/>
            <a:ext cx="3120571" cy="138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7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649EB-90B3-4E4B-B088-CF329A51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5F62C7-DCD1-410B-87B6-17FFD96D1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Řazený </a:t>
            </a:r>
            <a:r>
              <a:rPr lang="cs-CZ" sz="2400" dirty="0" err="1"/>
              <a:t>abcedně</a:t>
            </a:r>
            <a:r>
              <a:rPr lang="cs-CZ" sz="2400" dirty="0"/>
              <a:t>, seznam zkratek a symbolů, podrobný popis stavby odstavce</a:t>
            </a:r>
          </a:p>
          <a:p>
            <a:r>
              <a:rPr lang="cs-CZ" sz="2400" dirty="0"/>
              <a:t>Základový materiál tvoří 70 000 záznamů ÚJČ </a:t>
            </a:r>
          </a:p>
          <a:p>
            <a:r>
              <a:rPr lang="cs-CZ" sz="2400" dirty="0"/>
              <a:t>První slovník obsahuje 4500 hesel, druhý pak 7000 (vstup angličtiny, vliv profesních slangů)</a:t>
            </a:r>
          </a:p>
          <a:p>
            <a:r>
              <a:rPr lang="cs-CZ" sz="2400" dirty="0"/>
              <a:t>Zahrnuje široké pole oblastí: publicistická, administrativní, politická,  odborná, profesní, aj.</a:t>
            </a:r>
          </a:p>
          <a:p>
            <a:r>
              <a:rPr lang="cs-CZ" sz="2400" dirty="0"/>
              <a:t>Přejatá, utvořená slova, nová slovní spojení, frazémy – popisuje jejich rozšíření a využití v různých oblastech</a:t>
            </a:r>
          </a:p>
          <a:p>
            <a:r>
              <a:rPr lang="cs-CZ" sz="2400" dirty="0"/>
              <a:t>Pevné vazby mezi oběma slovníky – odvozená slova</a:t>
            </a: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392C3FB-885F-4EB0-9DCA-0832A04AF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5" y="5106171"/>
            <a:ext cx="3120571" cy="138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6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068B92-833A-418F-8D1F-C35A80092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17FDD8EF-9919-497C-B7EF-C89247C2B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21" y="-78355"/>
            <a:ext cx="5202266" cy="6936355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5B54CD5-4697-48F9-8060-927DAE60A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5" y="5106171"/>
            <a:ext cx="3120571" cy="138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5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7EB10E-D5DC-4977-9B07-F1D5C46B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352471F-BFE9-4803-A491-105492065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15" y="0"/>
            <a:ext cx="5915885" cy="7887848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38F750F-C5B8-4612-A69E-0F737575C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6276115" cy="788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6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3989DE-59D1-45A9-B724-C6FA5CCA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6B2924-92F0-47F6-B074-F6BCBB9A0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Martincová, O.: Nová slova v češtině : slovník neologizmů. Praha: Academia, 1998.</a:t>
            </a:r>
          </a:p>
          <a:p>
            <a:r>
              <a:rPr lang="cs-CZ" dirty="0"/>
              <a:t>Martincová, .: Nová slova v češtině : slovník neologizmů 2. Praha: Academia, 2004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94B19B-73AE-43B2-9A30-86E84370F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5" y="5106171"/>
            <a:ext cx="3120571" cy="138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4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097A1-D870-4307-83D6-48A2E2CA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143" y="2103437"/>
            <a:ext cx="4807857" cy="1325563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97DE1A5-6CA9-43D0-A5D3-40D11529F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4214400"/>
            <a:ext cx="4934857" cy="2192927"/>
          </a:xfrm>
          <a:prstGeom prst="rect">
            <a:avLst/>
          </a:prstGeom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85F09184-DFC2-4A97-A644-4C413BC15A70}"/>
              </a:ext>
            </a:extLst>
          </p:cNvPr>
          <p:cNvSpPr txBox="1">
            <a:spLocks/>
          </p:cNvSpPr>
          <p:nvPr/>
        </p:nvSpPr>
        <p:spPr>
          <a:xfrm>
            <a:off x="10318045" y="6407327"/>
            <a:ext cx="1873955" cy="4506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Jan Tureček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354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265</Words>
  <Application>Microsoft Office PowerPoint</Application>
  <PresentationFormat>Širokoúhlá obrazovka</PresentationFormat>
  <Paragraphs>32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Nová slova v češtině. Slovník neologizmů 1, 2</vt:lpstr>
      <vt:lpstr>Základní bibliografické údaje</vt:lpstr>
      <vt:lpstr>Zpracování</vt:lpstr>
      <vt:lpstr>Prezentace aplikace PowerPoint</vt:lpstr>
      <vt:lpstr>Prezentace aplikace PowerPoint</vt:lpstr>
      <vt:lpstr>Prezentace aplikace PowerPoint</vt:lpstr>
      <vt:lpstr>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Nová slova v češtině. Slovník neologismů 1, 2</dc:title>
  <dc:creator>Tureček, Jan</dc:creator>
  <cp:lastModifiedBy>Tureček, Jan</cp:lastModifiedBy>
  <cp:revision>11</cp:revision>
  <dcterms:created xsi:type="dcterms:W3CDTF">2019-01-03T09:13:48Z</dcterms:created>
  <dcterms:modified xsi:type="dcterms:W3CDTF">2019-01-03T12:57:41Z</dcterms:modified>
</cp:coreProperties>
</file>