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4" r:id="rId3"/>
    <p:sldId id="266" r:id="rId4"/>
    <p:sldId id="257" r:id="rId5"/>
    <p:sldId id="260" r:id="rId6"/>
    <p:sldId id="259" r:id="rId7"/>
    <p:sldId id="261" r:id="rId8"/>
    <p:sldId id="262" r:id="rId9"/>
    <p:sldId id="263" r:id="rId10"/>
    <p:sldId id="268" r:id="rId11"/>
    <p:sldId id="265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65A"/>
    <a:srgbClr val="90CC54"/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46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37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39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6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85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35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970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6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27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8F12DF4-11F3-42BD-A5A1-59F4BD1BA713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BA9842F-F86C-4C36-8D64-B5D369A84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73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rpus.cz/" TargetMode="External"/><Relationship Id="rId2" Type="http://schemas.openxmlformats.org/officeDocument/2006/relationships/hyperlink" Target="http://prirucka.ujc.cas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ontext.korpus.cz/view?ctxattrs=word&amp;attr_vmode=visible&amp;pagesize=40&amp;refs=%3Ddoc.t_id&amp;q=~cJMjG1GEnqtU&amp;viewmode=kwic&amp;attrs=word&amp;corpname=czesl-sgt&amp;attr_allpos=k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kontext.korpus.cz/view?ctxattrs=word&amp;attr_vmode=visible&amp;pagesize=40&amp;refs=%3Ddoc.t_id&amp;q=~BqBU2zR1OoNG&amp;viewmode=kwic&amp;attrs=word&amp;corpname=czesl-sgt&amp;attr_allpos=k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2F6E357-196B-41EE-89A2-81DAE7DAD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13" y="257175"/>
            <a:ext cx="11730037" cy="6343649"/>
          </a:xfrm>
          <a:pattFill prst="pct90">
            <a:fgClr>
              <a:srgbClr val="88C65A"/>
            </a:fgClr>
            <a:bgClr>
              <a:schemeClr val="bg1"/>
            </a:bgClr>
          </a:pattFill>
          <a:effectLst>
            <a:outerShdw blurRad="50800" dist="50800" dir="5400000" algn="ctr" rotWithShape="0">
              <a:srgbClr val="A6B727"/>
            </a:outerShdw>
          </a:effectLst>
        </p:spPr>
        <p:txBody>
          <a:bodyPr anchor="b">
            <a:normAutofit/>
          </a:bodyPr>
          <a:lstStyle/>
          <a:p>
            <a:r>
              <a:rPr lang="cs-CZ" sz="2400" b="0" dirty="0">
                <a:solidFill>
                  <a:srgbClr val="FFFFFF"/>
                </a:solidFill>
              </a:rPr>
              <a:t>                                                                                                                                         Anastasia Rozhkova</a:t>
            </a:r>
            <a:endParaRPr lang="ru-RU" sz="2400" b="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0D6BD1C-CF56-44F0-BACC-F353D3508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0683" y="3029142"/>
            <a:ext cx="4015009" cy="1893939"/>
          </a:xfrm>
        </p:spPr>
        <p:txBody>
          <a:bodyPr anchor="t">
            <a:normAutofit/>
          </a:bodyPr>
          <a:lstStyle/>
          <a:p>
            <a:pPr algn="r"/>
            <a:r>
              <a:rPr lang="cs-CZ" sz="5400" dirty="0"/>
              <a:t>KDYŽ x AŽ</a:t>
            </a:r>
            <a:endParaRPr lang="ru-RU" sz="5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71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257" y="323018"/>
            <a:ext cx="987552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88C65A"/>
                </a:solidFill>
              </a:rPr>
              <a:t>Vysvětlení v učebnicích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74348295-D91B-40A8-BEEC-3DDB128CC22A}"/>
              </a:ext>
            </a:extLst>
          </p:cNvPr>
          <p:cNvSpPr/>
          <p:nvPr/>
        </p:nvSpPr>
        <p:spPr>
          <a:xfrm flipH="1">
            <a:off x="588722" y="3136837"/>
            <a:ext cx="98728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ru-RU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F4F7EC25-762B-4338-8BC9-3C080E0E7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99" y="1398120"/>
            <a:ext cx="8091347" cy="487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779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257" y="323018"/>
            <a:ext cx="987552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88C65A"/>
                </a:solidFill>
              </a:rPr>
              <a:t>Vysvětlení v učebnicích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74348295-D91B-40A8-BEEC-3DDB128CC22A}"/>
              </a:ext>
            </a:extLst>
          </p:cNvPr>
          <p:cNvSpPr/>
          <p:nvPr/>
        </p:nvSpPr>
        <p:spPr>
          <a:xfrm flipH="1">
            <a:off x="588722" y="3136837"/>
            <a:ext cx="98728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ru-RU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F0C28EC6-E08C-4365-84F4-1C3515A6C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606" y="1458919"/>
            <a:ext cx="7453820" cy="247425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CCA56800-C17B-4F51-8BC4-F80086EAD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448723">
            <a:off x="3372238" y="3794217"/>
            <a:ext cx="8324007" cy="191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32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257" y="323018"/>
            <a:ext cx="9875520" cy="1356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88C65A"/>
                </a:solidFill>
              </a:rPr>
              <a:t>Cv</a:t>
            </a:r>
            <a:r>
              <a:rPr lang="cs-CZ" dirty="0">
                <a:solidFill>
                  <a:srgbClr val="88C65A"/>
                </a:solidFill>
              </a:rPr>
              <a:t>ičení - příklad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/>
          </a:bodyPr>
          <a:lstStyle/>
          <a:p>
            <a:endParaRPr lang="cs-CZ" sz="1800" dirty="0">
              <a:solidFill>
                <a:srgbClr val="88C65A"/>
              </a:solidFill>
            </a:endParaRPr>
          </a:p>
          <a:p>
            <a:r>
              <a:rPr lang="cs-CZ" sz="1800" dirty="0">
                <a:solidFill>
                  <a:srgbClr val="88C65A"/>
                </a:solidFill>
              </a:rPr>
              <a:t>(KDYŽ/AŽ) DÍTĚ VYROSTE, PŮJDE DO ŠKOLY</a:t>
            </a:r>
          </a:p>
          <a:p>
            <a:r>
              <a:rPr lang="cs-CZ" sz="1800" dirty="0">
                <a:solidFill>
                  <a:srgbClr val="88C65A"/>
                </a:solidFill>
              </a:rPr>
              <a:t>(KDYŽ/AŽ) SE DOSTANU NA UNIVERZITU, ZŮSTANU V ČESKÉ REPUBLICE</a:t>
            </a:r>
          </a:p>
          <a:p>
            <a:r>
              <a:rPr lang="cs-CZ" sz="1800" dirty="0">
                <a:solidFill>
                  <a:srgbClr val="88C65A"/>
                </a:solidFill>
              </a:rPr>
              <a:t>(KDYŽ/AŽ) BUDU MÍT NAROZENINY, POZVU NA O</a:t>
            </a:r>
            <a:r>
              <a:rPr lang="en-US" sz="1800" dirty="0">
                <a:solidFill>
                  <a:srgbClr val="88C65A"/>
                </a:solidFill>
              </a:rPr>
              <a:t>SLAV</a:t>
            </a:r>
            <a:r>
              <a:rPr lang="cs-CZ" sz="1800" dirty="0">
                <a:solidFill>
                  <a:srgbClr val="88C65A"/>
                </a:solidFill>
              </a:rPr>
              <a:t>U HODNĚ PŘÁTEL</a:t>
            </a:r>
          </a:p>
          <a:p>
            <a:r>
              <a:rPr lang="cs-CZ" sz="1800" dirty="0">
                <a:solidFill>
                  <a:srgbClr val="88C65A"/>
                </a:solidFill>
              </a:rPr>
              <a:t>(KDYŽ/AŽ) UDĚLÁM ZKOUŠKU NA JEDNIČKU, RODIČ</a:t>
            </a:r>
            <a:r>
              <a:rPr lang="en-US" sz="1800" dirty="0">
                <a:solidFill>
                  <a:srgbClr val="88C65A"/>
                </a:solidFill>
              </a:rPr>
              <a:t>E</a:t>
            </a:r>
            <a:r>
              <a:rPr lang="cs-CZ" sz="1800" dirty="0">
                <a:solidFill>
                  <a:srgbClr val="88C65A"/>
                </a:solidFill>
              </a:rPr>
              <a:t> MI KOUPÍ NOVÝ MOBIL</a:t>
            </a:r>
          </a:p>
          <a:p>
            <a:r>
              <a:rPr lang="cs-CZ" sz="1800" dirty="0">
                <a:solidFill>
                  <a:srgbClr val="88C65A"/>
                </a:solidFill>
              </a:rPr>
              <a:t> (KDYŽ/AŽ) BUDOU VÁNOCE, POJEDEME LYŽOVAT</a:t>
            </a:r>
            <a:r>
              <a:rPr lang="en-US" sz="1800" dirty="0">
                <a:solidFill>
                  <a:srgbClr val="88C65A"/>
                </a:solidFill>
              </a:rPr>
              <a:t> DO RAKOUSKA</a:t>
            </a:r>
            <a:endParaRPr lang="cs-CZ" sz="1800" dirty="0">
              <a:solidFill>
                <a:srgbClr val="88C65A"/>
              </a:solidFill>
            </a:endParaRPr>
          </a:p>
          <a:p>
            <a:r>
              <a:rPr lang="cs-CZ" sz="1800" dirty="0">
                <a:solidFill>
                  <a:srgbClr val="88C65A"/>
                </a:solidFill>
              </a:rPr>
              <a:t>(KDYŽ/AŽ) DĚLÁM DOMÁCÍ ÚKOLY, POSLOUCHÁM HUDBU</a:t>
            </a:r>
          </a:p>
          <a:p>
            <a:r>
              <a:rPr lang="cs-CZ" sz="1800" dirty="0">
                <a:solidFill>
                  <a:srgbClr val="88C65A"/>
                </a:solidFill>
              </a:rPr>
              <a:t>(KDYŽ/AŽ) ČTU, PIJU ČAJ</a:t>
            </a:r>
          </a:p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74348295-D91B-40A8-BEEC-3DDB128CC22A}"/>
              </a:ext>
            </a:extLst>
          </p:cNvPr>
          <p:cNvSpPr/>
          <p:nvPr/>
        </p:nvSpPr>
        <p:spPr>
          <a:xfrm flipH="1">
            <a:off x="588722" y="3136837"/>
            <a:ext cx="98728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566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257" y="248077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88C65A"/>
                </a:solidFill>
              </a:rPr>
              <a:t>D</a:t>
            </a:r>
            <a:r>
              <a:rPr lang="cs-CZ" dirty="0" err="1">
                <a:solidFill>
                  <a:srgbClr val="88C65A"/>
                </a:solidFill>
              </a:rPr>
              <a:t>ěkuji</a:t>
            </a:r>
            <a:r>
              <a:rPr lang="cs-CZ" dirty="0">
                <a:solidFill>
                  <a:srgbClr val="88C65A"/>
                </a:solidFill>
              </a:rPr>
              <a:t> za pozornost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74348295-D91B-40A8-BEEC-3DDB128CC22A}"/>
              </a:ext>
            </a:extLst>
          </p:cNvPr>
          <p:cNvSpPr/>
          <p:nvPr/>
        </p:nvSpPr>
        <p:spPr>
          <a:xfrm flipH="1">
            <a:off x="588722" y="3136837"/>
            <a:ext cx="98728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879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</a:rPr>
              <a:t>ADAMOVIĆ, Ana, Darina IVANOVOVÁ a Milan HRDLIČKA. Basic Czech II. Třetí vydání. Praha: Karolinum, 2014, s. 206</a:t>
            </a: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</a:rPr>
              <a:t>HERCIKOVÁ, Barbora. Přehled základní české gramatiky pro zahraniční studenty. Vyd. 2. Praha: Karolinum, 2013, s. 103-104</a:t>
            </a: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  <a:hlinkClick r:id="rId2"/>
              </a:rPr>
              <a:t>http://prirucka.ujc.cas.cz/</a:t>
            </a: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  <a:hlinkClick r:id="rId3"/>
              </a:rPr>
              <a:t>https://www.korpus.cz/</a:t>
            </a: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74348295-D91B-40A8-BEEC-3DDB128CC22A}"/>
              </a:ext>
            </a:extLst>
          </p:cNvPr>
          <p:cNvSpPr/>
          <p:nvPr/>
        </p:nvSpPr>
        <p:spPr>
          <a:xfrm flipH="1">
            <a:off x="588722" y="3136837"/>
            <a:ext cx="98728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09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618794"/>
            <a:ext cx="987552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88C65A"/>
                </a:solidFill>
              </a:rPr>
              <a:t>Vysvětlení ve slovníku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74348295-D91B-40A8-BEEC-3DDB128CC22A}"/>
              </a:ext>
            </a:extLst>
          </p:cNvPr>
          <p:cNvSpPr/>
          <p:nvPr/>
        </p:nvSpPr>
        <p:spPr>
          <a:xfrm flipH="1">
            <a:off x="588722" y="3136837"/>
            <a:ext cx="98728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ru-RU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0F3964FB-E56E-4FAB-8F19-B10A26C79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693" y="1780477"/>
            <a:ext cx="9179068" cy="402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42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257" y="221917"/>
            <a:ext cx="987552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88C65A"/>
                </a:solidFill>
              </a:rPr>
              <a:t>Vysvětlení ve slovníku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74348295-D91B-40A8-BEEC-3DDB128CC22A}"/>
              </a:ext>
            </a:extLst>
          </p:cNvPr>
          <p:cNvSpPr/>
          <p:nvPr/>
        </p:nvSpPr>
        <p:spPr>
          <a:xfrm flipH="1">
            <a:off x="588722" y="3136837"/>
            <a:ext cx="98728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ru-RU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270F3D73-7D07-418A-91A0-B56E09662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064" y="1167619"/>
            <a:ext cx="7710648" cy="529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01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88C65A"/>
                </a:solidFill>
              </a:rPr>
              <a:t>KDYŽ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3600" dirty="0">
                <a:solidFill>
                  <a:srgbClr val="88C65A"/>
                </a:solidFill>
              </a:rPr>
              <a:t>Korpusový dotaz: </a:t>
            </a:r>
            <a:r>
              <a:rPr lang="en-US" sz="3600" dirty="0">
                <a:solidFill>
                  <a:srgbClr val="88C65A"/>
                </a:solidFill>
              </a:rPr>
              <a:t>[word!="(?i)i"][word = "</a:t>
            </a:r>
            <a:r>
              <a:rPr lang="cs-CZ" sz="3600" dirty="0">
                <a:solidFill>
                  <a:srgbClr val="88C65A"/>
                </a:solidFill>
              </a:rPr>
              <a:t>když</a:t>
            </a:r>
            <a:r>
              <a:rPr lang="en-US" sz="3600" dirty="0">
                <a:solidFill>
                  <a:srgbClr val="88C65A"/>
                </a:solidFill>
              </a:rPr>
              <a:t>"]</a:t>
            </a:r>
            <a:r>
              <a:rPr lang="cs-CZ" sz="3600" dirty="0">
                <a:solidFill>
                  <a:srgbClr val="88C65A"/>
                </a:solidFill>
              </a:rPr>
              <a:t> – 2345 slov</a:t>
            </a:r>
          </a:p>
          <a:p>
            <a:pPr marL="45720" indent="0">
              <a:buNone/>
            </a:pPr>
            <a:r>
              <a:rPr lang="cs-CZ" sz="3600" dirty="0">
                <a:solidFill>
                  <a:srgbClr val="88C65A"/>
                </a:solidFill>
              </a:rPr>
              <a:t>Náhodný vzorek: 50 slov</a:t>
            </a:r>
          </a:p>
          <a:p>
            <a:pPr marL="4572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cs-CZ" sz="1200" dirty="0">
              <a:solidFill>
                <a:srgbClr val="88C65A"/>
              </a:solidFill>
            </a:endParaRPr>
          </a:p>
          <a:p>
            <a:pPr marL="4572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cs-CZ" sz="1200" dirty="0">
                <a:solidFill>
                  <a:srgbClr val="88C65A"/>
                </a:solidFill>
                <a:hlinkClick r:id="rId2"/>
              </a:rPr>
              <a:t>https://kontext.korpus.cz/view?ctxattrs=word&amp;attr_vmode=visible&amp;pagesize=40&amp;refs=%3Ddoc.t_id&amp;q=~cJMjG1GEnqtU&amp;viewmode=kwic&amp;attrs=word&amp;corpname=czesl-sgt&amp;attr_allpos=kw</a:t>
            </a:r>
            <a:endParaRPr lang="cs-CZ" sz="1200" dirty="0">
              <a:solidFill>
                <a:srgbClr val="88C65A"/>
              </a:solidFill>
            </a:endParaRPr>
          </a:p>
          <a:p>
            <a:pPr marL="4572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cs-CZ" sz="1200" dirty="0">
              <a:solidFill>
                <a:srgbClr val="88C65A"/>
              </a:solidFill>
            </a:endParaRPr>
          </a:p>
          <a:p>
            <a:pPr marL="4572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cs-CZ" sz="1200" dirty="0">
              <a:solidFill>
                <a:srgbClr val="88C65A"/>
              </a:solidFill>
            </a:endParaRPr>
          </a:p>
          <a:p>
            <a:pPr marL="4572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cs-CZ" sz="1200" dirty="0">
              <a:solidFill>
                <a:srgbClr val="88C65A"/>
              </a:solidFill>
            </a:endParaRPr>
          </a:p>
          <a:p>
            <a:pPr marL="45720" lvl="0" indent="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endParaRPr lang="cs-CZ" sz="12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96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88C65A"/>
                </a:solidFill>
              </a:rPr>
              <a:t>KDYŽ</a:t>
            </a:r>
            <a:endParaRPr lang="ru-RU" dirty="0">
              <a:solidFill>
                <a:srgbClr val="88C65A"/>
              </a:solidFill>
            </a:endParaRP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91A605DD-5FB6-4F4A-920B-AE09E2A56B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7759" y="408990"/>
            <a:ext cx="6672583" cy="3336292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3BB5FA65-5EF1-4667-8707-3AD457AC0225}"/>
              </a:ext>
            </a:extLst>
          </p:cNvPr>
          <p:cNvSpPr/>
          <p:nvPr/>
        </p:nvSpPr>
        <p:spPr>
          <a:xfrm>
            <a:off x="663879" y="2326619"/>
            <a:ext cx="49530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sz="2400" dirty="0">
                <a:solidFill>
                  <a:srgbClr val="88C65A"/>
                </a:solidFill>
              </a:rPr>
              <a:t>U</a:t>
            </a:r>
            <a:r>
              <a:rPr lang="cs-CZ" sz="2400" dirty="0">
                <a:solidFill>
                  <a:srgbClr val="88C65A"/>
                </a:solidFill>
              </a:rPr>
              <a:t>žita jakožto časová spojka:</a:t>
            </a:r>
            <a:endParaRPr lang="en-US" sz="2400" dirty="0">
              <a:solidFill>
                <a:srgbClr val="88C65A"/>
              </a:solidFill>
            </a:endParaRPr>
          </a:p>
          <a:p>
            <a:pPr marL="38862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88C65A"/>
                </a:solidFill>
              </a:rPr>
              <a:t>Děj v minulosti: 24</a:t>
            </a:r>
          </a:p>
          <a:p>
            <a:pPr marL="38862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88C65A"/>
                </a:solidFill>
              </a:rPr>
              <a:t>Děj v současnosti: 18</a:t>
            </a:r>
          </a:p>
          <a:p>
            <a:pPr marL="45720" indent="0">
              <a:buNone/>
            </a:pPr>
            <a:endParaRPr lang="cs-CZ" sz="24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400" dirty="0">
                <a:solidFill>
                  <a:srgbClr val="88C65A"/>
                </a:solidFill>
              </a:rPr>
              <a:t>Užita jakožto podmínková spojka: 4</a:t>
            </a:r>
          </a:p>
          <a:p>
            <a:pPr marL="45720" indent="0">
              <a:buNone/>
            </a:pPr>
            <a:endParaRPr lang="cs-CZ" sz="24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400" dirty="0">
                <a:solidFill>
                  <a:srgbClr val="88C65A"/>
                </a:solidFill>
              </a:rPr>
              <a:t>Chybné užití: 4</a:t>
            </a:r>
            <a:endParaRPr lang="ru-RU" sz="2400" dirty="0">
              <a:solidFill>
                <a:srgbClr val="88C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88C65A"/>
                </a:solidFill>
              </a:rPr>
              <a:t>KDYŽ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600" dirty="0">
                <a:solidFill>
                  <a:srgbClr val="88C65A"/>
                </a:solidFill>
              </a:rPr>
              <a:t> </a:t>
            </a:r>
            <a:r>
              <a:rPr lang="cs-CZ" sz="2000" dirty="0">
                <a:solidFill>
                  <a:srgbClr val="88C65A"/>
                </a:solidFill>
              </a:rPr>
              <a:t>Teď</a:t>
            </a:r>
            <a:r>
              <a:rPr lang="en-US" sz="2000" dirty="0">
                <a:solidFill>
                  <a:srgbClr val="88C65A"/>
                </a:solidFill>
              </a:rPr>
              <a:t> </a:t>
            </a:r>
            <a:r>
              <a:rPr lang="cs-CZ" sz="2000" dirty="0">
                <a:solidFill>
                  <a:srgbClr val="88C65A"/>
                </a:solidFill>
              </a:rPr>
              <a:t>si</a:t>
            </a:r>
            <a:r>
              <a:rPr lang="en-US" sz="2000" dirty="0">
                <a:solidFill>
                  <a:srgbClr val="88C65A"/>
                </a:solidFill>
              </a:rPr>
              <a:t> myslím , že </a:t>
            </a:r>
            <a:r>
              <a:rPr lang="cs-CZ" sz="2000" dirty="0">
                <a:solidFill>
                  <a:srgbClr val="88C65A"/>
                </a:solidFill>
              </a:rPr>
              <a:t>možna</a:t>
            </a:r>
            <a:r>
              <a:rPr lang="en-US" sz="2000" dirty="0">
                <a:solidFill>
                  <a:srgbClr val="88C65A"/>
                </a:solidFill>
              </a:rPr>
              <a:t> čestina bude můj koníček a budu dobře mluvit když jsem v </a:t>
            </a:r>
            <a:r>
              <a:rPr lang="en-US" sz="2000" dirty="0" err="1">
                <a:solidFill>
                  <a:srgbClr val="88C65A"/>
                </a:solidFill>
              </a:rPr>
              <a:t>důchodu</a:t>
            </a:r>
            <a:r>
              <a:rPr lang="en-US" sz="2000" dirty="0">
                <a:solidFill>
                  <a:srgbClr val="88C65A"/>
                </a:solidFill>
              </a:rPr>
              <a:t> . </a:t>
            </a:r>
            <a:r>
              <a:rPr lang="en-US" sz="2000" dirty="0">
                <a:solidFill>
                  <a:srgbClr val="88C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lang="cs-CZ" sz="2000" dirty="0">
              <a:solidFill>
                <a:srgbClr val="88C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en-US" sz="2000" dirty="0">
                <a:solidFill>
                  <a:srgbClr val="88C65A"/>
                </a:solidFill>
              </a:rPr>
              <a:t>Omlouvam se , že nemůžu přijít na tvý narozeniny a darovat ti darek , protože mám hodně praci teď a večer musím studovat . Ale mam napad ! Mužeme sejít když budeme mít volny čas . Za mesic budu my bychom spolu jet nekam na výlet . </a:t>
            </a:r>
            <a:r>
              <a:rPr lang="en-US" sz="2000" dirty="0">
                <a:solidFill>
                  <a:srgbClr val="88C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A1+</a:t>
            </a:r>
            <a:endParaRPr lang="cs-CZ" sz="2000" dirty="0">
              <a:solidFill>
                <a:srgbClr val="88C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</a:rPr>
              <a:t> Mám se dobře , mám teď moc praci ale to nevadí mi nic protože těším se na další pátek , když ( ty ) budeš tady </a:t>
            </a:r>
            <a:r>
              <a:rPr lang="en-US" sz="2000" dirty="0">
                <a:solidFill>
                  <a:srgbClr val="88C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cs-CZ" sz="2000" dirty="0">
              <a:solidFill>
                <a:srgbClr val="88C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</a:rPr>
              <a:t>Jsem jísta že záleži jenom na rodíně a rodíčích jáke bude dítě a jak se bude chovat když </a:t>
            </a:r>
            <a:r>
              <a:rPr lang="cs-CZ" sz="2000" dirty="0" err="1">
                <a:solidFill>
                  <a:srgbClr val="88C65A"/>
                </a:solidFill>
              </a:rPr>
              <a:t>vyrosté</a:t>
            </a:r>
            <a:r>
              <a:rPr lang="cs-CZ" sz="2000" dirty="0">
                <a:solidFill>
                  <a:srgbClr val="88C65A"/>
                </a:solidFill>
              </a:rPr>
              <a:t> .</a:t>
            </a:r>
            <a:r>
              <a:rPr lang="en-US" sz="2000" dirty="0">
                <a:solidFill>
                  <a:srgbClr val="88C65A"/>
                </a:solidFill>
              </a:rPr>
              <a:t> </a:t>
            </a:r>
            <a:r>
              <a:rPr lang="en-US" sz="2000" dirty="0">
                <a:solidFill>
                  <a:srgbClr val="88C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lang="cs-CZ" sz="2000" dirty="0">
              <a:solidFill>
                <a:srgbClr val="88C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34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88C65A"/>
                </a:solidFill>
              </a:rPr>
              <a:t>AŽ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3600" dirty="0">
                <a:solidFill>
                  <a:srgbClr val="88C65A"/>
                </a:solidFill>
              </a:rPr>
              <a:t>Korpusový dotaz: [word = "až" &amp; tag="J.*"]  – 97 slov</a:t>
            </a:r>
          </a:p>
          <a:p>
            <a:pPr marL="45720" indent="0">
              <a:buNone/>
            </a:pPr>
            <a:r>
              <a:rPr lang="cs-CZ" sz="3600" dirty="0">
                <a:solidFill>
                  <a:srgbClr val="88C65A"/>
                </a:solidFill>
              </a:rPr>
              <a:t>Manuálně vyčištěný  vzorek: 4</a:t>
            </a:r>
            <a:r>
              <a:rPr lang="en-US" sz="3600" dirty="0">
                <a:solidFill>
                  <a:srgbClr val="88C65A"/>
                </a:solidFill>
              </a:rPr>
              <a:t>3</a:t>
            </a:r>
            <a:r>
              <a:rPr lang="cs-CZ" sz="3600" dirty="0">
                <a:solidFill>
                  <a:srgbClr val="88C65A"/>
                </a:solidFill>
              </a:rPr>
              <a:t> slov</a:t>
            </a: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1200" dirty="0">
                <a:solidFill>
                  <a:srgbClr val="88C65A"/>
                </a:solidFill>
                <a:hlinkClick r:id="rId2"/>
              </a:rPr>
              <a:t>https://kontext.korpus.cz/view?ctxattrs=word&amp;attr_vmode=visible&amp;pagesize=40&amp;refs=%3Ddoc.t_id&amp;q=~BqBU2zR1OoNG&amp;viewmode=kwic&amp;attrs=word&amp;corpname=czesl-sgt&amp;attr_allpos=kw</a:t>
            </a:r>
            <a:endParaRPr lang="cs-CZ" sz="12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624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88C65A"/>
                </a:solidFill>
              </a:rPr>
              <a:t>AŽ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74348295-D91B-40A8-BEEC-3DDB128CC22A}"/>
              </a:ext>
            </a:extLst>
          </p:cNvPr>
          <p:cNvSpPr/>
          <p:nvPr/>
        </p:nvSpPr>
        <p:spPr>
          <a:xfrm flipH="1">
            <a:off x="588722" y="3136837"/>
            <a:ext cx="987287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88C65A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88C65A"/>
                </a:solidFill>
              </a:rPr>
              <a:t>Užita jakožto časová spojka: 38</a:t>
            </a:r>
            <a:endParaRPr lang="en-US" sz="3200" dirty="0">
              <a:solidFill>
                <a:srgbClr val="88C65A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88C65A"/>
                </a:solidFill>
              </a:rPr>
              <a:t>Užita jakožto účinková spojka: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88C65A"/>
                </a:solidFill>
              </a:rPr>
              <a:t>Chybné užití: 4</a:t>
            </a:r>
            <a:endParaRPr lang="en-US" sz="3200" dirty="0">
              <a:solidFill>
                <a:srgbClr val="88C65A"/>
              </a:solidFill>
            </a:endParaRPr>
          </a:p>
          <a:p>
            <a:endParaRPr lang="en-US" sz="3200" dirty="0">
              <a:solidFill>
                <a:srgbClr val="88C65A"/>
              </a:solidFill>
            </a:endParaRPr>
          </a:p>
          <a:p>
            <a:endParaRPr lang="ru-RU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9D9D633E-5679-4FD3-AB86-6B0F7A777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032" y="357819"/>
            <a:ext cx="6334775" cy="317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88C65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A4E3C9-3C4E-44BF-8908-EAAD1F5A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618794"/>
            <a:ext cx="987552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88C65A"/>
                </a:solidFill>
              </a:rPr>
              <a:t>AŽ</a:t>
            </a:r>
            <a:endParaRPr lang="ru-RU" dirty="0">
              <a:solidFill>
                <a:srgbClr val="88C65A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0E944E4-94FE-442A-9D9A-4E949273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78279"/>
            <a:ext cx="9872871" cy="4517721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en-US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</a:rPr>
              <a:t>Pravda je to nejcennější , co máme . Proto s ní musíme šetřit &amp;quot; , souhlasím s tím , ale vždy exestují vyjímky z pravidla a tady taky . Napřiklad když můžeš někomu pomoct , až neřekneš pravdu a to je není špatně pro jiných . </a:t>
            </a:r>
            <a:r>
              <a:rPr lang="en-US" sz="2000" dirty="0">
                <a:solidFill>
                  <a:srgbClr val="88C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cs-CZ" sz="2000" dirty="0">
              <a:solidFill>
                <a:srgbClr val="88C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</a:rPr>
              <a:t>pak hrála jsem pingpong . poledné jsem plávala . v bázenu , měla jsem moc hrad , až je třináct třicet , snědla jsem kuřecí maso , víno , rohlíky a zmrzlinu </a:t>
            </a:r>
            <a:r>
              <a:rPr lang="en-US" sz="2000" dirty="0">
                <a:solidFill>
                  <a:srgbClr val="88C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</a:p>
          <a:p>
            <a:pPr marL="45720" indent="0">
              <a:buNone/>
            </a:pP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</a:rPr>
              <a:t>Vstavám rano v 10 hodin , až slunce je už na hoře .</a:t>
            </a:r>
            <a:r>
              <a:rPr lang="en-US" sz="2000" dirty="0">
                <a:solidFill>
                  <a:srgbClr val="88C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</a:p>
          <a:p>
            <a:pPr marL="45720" indent="0">
              <a:buNone/>
            </a:pP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r>
              <a:rPr lang="cs-CZ" sz="2000" dirty="0">
                <a:solidFill>
                  <a:srgbClr val="88C65A"/>
                </a:solidFill>
              </a:rPr>
              <a:t> Sedí v kanceláři a až někdo potřebuje peníze pro služebnou cestu nebo setkání s důležitými člověkem , atd , dá mu peníze . Když potřebuje platit něco souvislé firmě nebo poslat peníze přes internetu , ona to udělá </a:t>
            </a:r>
            <a:r>
              <a:rPr lang="en-US" sz="2000" dirty="0">
                <a:solidFill>
                  <a:srgbClr val="88C65A"/>
                </a:solidFill>
              </a:rPr>
              <a:t> </a:t>
            </a:r>
            <a:r>
              <a:rPr lang="en-US" sz="2000" dirty="0">
                <a:solidFill>
                  <a:srgbClr val="88C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cs-CZ" sz="2000" dirty="0">
              <a:solidFill>
                <a:srgbClr val="88C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cs-CZ" sz="20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18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cs-CZ" sz="3600" dirty="0">
              <a:solidFill>
                <a:srgbClr val="88C65A"/>
              </a:solidFill>
            </a:endParaRPr>
          </a:p>
          <a:p>
            <a:pPr marL="45720" indent="0">
              <a:buNone/>
            </a:pPr>
            <a:endParaRPr lang="ru-RU" sz="3600" dirty="0">
              <a:solidFill>
                <a:srgbClr val="88C65A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F828CE2-53CF-413F-887A-0ABB90BA1E59}"/>
              </a:ext>
            </a:extLst>
          </p:cNvPr>
          <p:cNvSpPr/>
          <p:nvPr/>
        </p:nvSpPr>
        <p:spPr>
          <a:xfrm>
            <a:off x="1006257" y="1780477"/>
            <a:ext cx="10317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endParaRPr lang="cs-CZ" sz="1200" dirty="0">
              <a:solidFill>
                <a:srgbClr val="88C65A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74348295-D91B-40A8-BEEC-3DDB128CC22A}"/>
              </a:ext>
            </a:extLst>
          </p:cNvPr>
          <p:cNvSpPr/>
          <p:nvPr/>
        </p:nvSpPr>
        <p:spPr>
          <a:xfrm flipH="1">
            <a:off x="588722" y="3136837"/>
            <a:ext cx="98728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en-US" sz="3600" dirty="0">
              <a:solidFill>
                <a:srgbClr val="88C65A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256889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371</TotalTime>
  <Words>523</Words>
  <Application>Microsoft Office PowerPoint</Application>
  <PresentationFormat>Custom</PresentationFormat>
  <Paragraphs>138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Základ</vt:lpstr>
      <vt:lpstr>                                                                                                                                         Anastasia Rozhkova</vt:lpstr>
      <vt:lpstr>Vysvětlení ve slovníku</vt:lpstr>
      <vt:lpstr>Vysvětlení ve slovníku</vt:lpstr>
      <vt:lpstr>KDYŽ</vt:lpstr>
      <vt:lpstr>KDYŽ</vt:lpstr>
      <vt:lpstr>KDYŽ</vt:lpstr>
      <vt:lpstr>AŽ</vt:lpstr>
      <vt:lpstr>AŽ</vt:lpstr>
      <vt:lpstr>AŽ</vt:lpstr>
      <vt:lpstr>Vysvětlení v učebnicích</vt:lpstr>
      <vt:lpstr>Vysvětlení v učebnicích</vt:lpstr>
      <vt:lpstr>Cvičení - příklad</vt:lpstr>
      <vt:lpstr>Děkuji za pozornost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Anastasia</dc:creator>
  <cp:lastModifiedBy>Kukrechtová, Barbora</cp:lastModifiedBy>
  <cp:revision>72</cp:revision>
  <dcterms:created xsi:type="dcterms:W3CDTF">2018-11-20T12:10:21Z</dcterms:created>
  <dcterms:modified xsi:type="dcterms:W3CDTF">2019-01-09T10:11:03Z</dcterms:modified>
</cp:coreProperties>
</file>