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7" r:id="rId5"/>
    <p:sldId id="289" r:id="rId6"/>
    <p:sldId id="259" r:id="rId7"/>
    <p:sldId id="272" r:id="rId8"/>
    <p:sldId id="273" r:id="rId9"/>
    <p:sldId id="260" r:id="rId10"/>
    <p:sldId id="290" r:id="rId11"/>
    <p:sldId id="261" r:id="rId12"/>
    <p:sldId id="277" r:id="rId13"/>
    <p:sldId id="275" r:id="rId14"/>
    <p:sldId id="286" r:id="rId15"/>
    <p:sldId id="262" r:id="rId16"/>
    <p:sldId id="284" r:id="rId17"/>
    <p:sldId id="294" r:id="rId18"/>
    <p:sldId id="263" r:id="rId19"/>
    <p:sldId id="279" r:id="rId20"/>
    <p:sldId id="280" r:id="rId21"/>
    <p:sldId id="281" r:id="rId22"/>
    <p:sldId id="282" r:id="rId23"/>
    <p:sldId id="265" r:id="rId24"/>
    <p:sldId id="26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266" r:id="rId34"/>
    <p:sldId id="303" r:id="rId35"/>
    <p:sldId id="267" r:id="rId36"/>
    <p:sldId id="304" r:id="rId3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91" d="100"/>
          <a:sy n="91" d="100"/>
        </p:scale>
        <p:origin x="-48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905F75FF-54B8-4E93-94AF-8AE0DD8D41C1}" type="datetimeFigureOut">
              <a:rPr lang="cs-CZ" smtClean="0"/>
              <a:pPr/>
              <a:t>4.12.2018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C0D0232D-95B4-43E4-A331-69ED03932CB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75FF-54B8-4E93-94AF-8AE0DD8D41C1}" type="datetimeFigureOut">
              <a:rPr lang="cs-CZ" smtClean="0"/>
              <a:pPr/>
              <a:t>4.12.2018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0232D-95B4-43E4-A331-69ED03932CB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75FF-54B8-4E93-94AF-8AE0DD8D41C1}" type="datetimeFigureOut">
              <a:rPr lang="cs-CZ" smtClean="0"/>
              <a:pPr/>
              <a:t>4.12.2018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0232D-95B4-43E4-A331-69ED03932CB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05F75FF-54B8-4E93-94AF-8AE0DD8D41C1}" type="datetimeFigureOut">
              <a:rPr lang="cs-CZ" smtClean="0"/>
              <a:pPr/>
              <a:t>4.12.2018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0D0232D-95B4-43E4-A331-69ED03932C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905F75FF-54B8-4E93-94AF-8AE0DD8D41C1}" type="datetimeFigureOut">
              <a:rPr lang="cs-CZ" smtClean="0"/>
              <a:pPr/>
              <a:t>4.12.2018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C0D0232D-95B4-43E4-A331-69ED03932CB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75FF-54B8-4E93-94AF-8AE0DD8D41C1}" type="datetimeFigureOut">
              <a:rPr lang="cs-CZ" smtClean="0"/>
              <a:pPr/>
              <a:t>4.12.2018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0232D-95B4-43E4-A331-69ED03932C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75FF-54B8-4E93-94AF-8AE0DD8D41C1}" type="datetimeFigureOut">
              <a:rPr lang="cs-CZ" smtClean="0"/>
              <a:pPr/>
              <a:t>4.12.2018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0232D-95B4-43E4-A331-69ED03932C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05F75FF-54B8-4E93-94AF-8AE0DD8D41C1}" type="datetimeFigureOut">
              <a:rPr lang="cs-CZ" smtClean="0"/>
              <a:pPr/>
              <a:t>4.12.2018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0D0232D-95B4-43E4-A331-69ED03932C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75FF-54B8-4E93-94AF-8AE0DD8D41C1}" type="datetimeFigureOut">
              <a:rPr lang="cs-CZ" smtClean="0"/>
              <a:pPr/>
              <a:t>4.12.2018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0232D-95B4-43E4-A331-69ED03932CB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05F75FF-54B8-4E93-94AF-8AE0DD8D41C1}" type="datetimeFigureOut">
              <a:rPr lang="cs-CZ" smtClean="0"/>
              <a:pPr/>
              <a:t>4.12.2018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0D0232D-95B4-43E4-A331-69ED03932C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05F75FF-54B8-4E93-94AF-8AE0DD8D41C1}" type="datetimeFigureOut">
              <a:rPr lang="cs-CZ" smtClean="0"/>
              <a:pPr/>
              <a:t>4.12.2018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0D0232D-95B4-43E4-A331-69ED03932C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05F75FF-54B8-4E93-94AF-8AE0DD8D41C1}" type="datetimeFigureOut">
              <a:rPr lang="cs-CZ" smtClean="0"/>
              <a:pPr/>
              <a:t>4.12.2018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0D0232D-95B4-43E4-A331-69ED03932CB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EC79731-0736-4AF1-B11A-6500D2827C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Vid v učebnicích pro cizince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3EA0C371-A8DD-4DEA-8B15-940DF90AB5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Iva Pohorská</a:t>
            </a:r>
          </a:p>
        </p:txBody>
      </p:sp>
    </p:spTree>
    <p:extLst>
      <p:ext uri="{BB962C8B-B14F-4D97-AF65-F5344CB8AC3E}">
        <p14:creationId xmlns:p14="http://schemas.microsoft.com/office/powerpoint/2010/main" xmlns="" val="115146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xmlns="" id="{D003D52C-53F6-4F29-AE95-61C93A92B70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87" r="3265"/>
          <a:stretch/>
        </p:blipFill>
        <p:spPr>
          <a:xfrm rot="16200000">
            <a:off x="-1942" y="794980"/>
            <a:ext cx="6284037" cy="5292726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C0B6EB4D-C15F-4E18-89C3-FF6BCDCF32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35" r="4723"/>
          <a:stretch/>
        </p:blipFill>
        <p:spPr>
          <a:xfrm rot="16200000">
            <a:off x="5440651" y="760997"/>
            <a:ext cx="6284037" cy="53606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E7E0D06-D3E3-4679-A344-9214F4A58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Basic </a:t>
            </a:r>
            <a:r>
              <a:rPr lang="cs-CZ" dirty="0" err="1"/>
              <a:t>Czech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A4159763-DA73-4582-9C4B-F2CDEDC7DE8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9. lekce (II kniha)</a:t>
            </a:r>
          </a:p>
          <a:p>
            <a:r>
              <a:rPr lang="cs-CZ" dirty="0"/>
              <a:t>už umí: NOM+ACC </a:t>
            </a:r>
            <a:r>
              <a:rPr lang="cs-CZ" dirty="0" err="1"/>
              <a:t>pl</a:t>
            </a:r>
            <a:r>
              <a:rPr lang="cs-CZ" dirty="0"/>
              <a:t>., minulost, (barvy, jídlo, nábytek, dny v týdnu     -</a:t>
            </a:r>
            <a:r>
              <a:rPr lang="cs-CZ" dirty="0" err="1"/>
              <a:t>ého</a:t>
            </a:r>
            <a:r>
              <a:rPr lang="cs-CZ" dirty="0"/>
              <a:t>), modální verba, VOC, GEN </a:t>
            </a:r>
            <a:r>
              <a:rPr lang="cs-CZ" dirty="0" err="1"/>
              <a:t>sg</a:t>
            </a:r>
            <a:r>
              <a:rPr lang="cs-CZ" dirty="0"/>
              <a:t> i </a:t>
            </a:r>
            <a:r>
              <a:rPr lang="cs-CZ" dirty="0" err="1"/>
              <a:t>pl</a:t>
            </a:r>
            <a:r>
              <a:rPr lang="cs-CZ" dirty="0"/>
              <a:t>, měsíce</a:t>
            </a:r>
          </a:p>
          <a:p>
            <a:r>
              <a:rPr lang="cs-CZ" dirty="0"/>
              <a:t>Následuje: LOC </a:t>
            </a:r>
            <a:r>
              <a:rPr lang="cs-CZ" dirty="0" err="1"/>
              <a:t>sg</a:t>
            </a:r>
            <a:r>
              <a:rPr lang="cs-CZ" dirty="0"/>
              <a:t>, počasí, INSTR </a:t>
            </a:r>
            <a:r>
              <a:rPr lang="cs-CZ" dirty="0" err="1"/>
              <a:t>sg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54327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P112056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34168" y="217570"/>
            <a:ext cx="8576479" cy="64323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P112056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66307" y="220197"/>
            <a:ext cx="8586989" cy="64402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P112057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18857" y="231229"/>
            <a:ext cx="8558267" cy="6418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09A8361-318C-4511-B6D4-8608573C4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Čeština pro cizince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0C5678AE-FD58-4BAD-8BE1-415DE80442F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6. </a:t>
            </a:r>
            <a:r>
              <a:rPr lang="cs-CZ" dirty="0" smtClean="0"/>
              <a:t>lekce – vid, </a:t>
            </a:r>
            <a:r>
              <a:rPr lang="cs-CZ" smtClean="0"/>
              <a:t>perfektní slovesa</a:t>
            </a:r>
            <a:endParaRPr lang="cs-CZ" dirty="0"/>
          </a:p>
          <a:p>
            <a:r>
              <a:rPr lang="cs-CZ" dirty="0"/>
              <a:t>Už umí: pozdravy; oblečení nakupování obchod, ACC, orientace ve městě (pozdravy, seznamování představování, návštěva, nakupování, město), GEN </a:t>
            </a:r>
            <a:r>
              <a:rPr lang="cs-CZ" dirty="0" err="1"/>
              <a:t>sg</a:t>
            </a:r>
            <a:r>
              <a:rPr lang="cs-CZ" dirty="0"/>
              <a:t> (6- můj den)</a:t>
            </a:r>
          </a:p>
          <a:p>
            <a:r>
              <a:rPr lang="cs-CZ" dirty="0"/>
              <a:t>Následuje: partitivní GEN, datum… v restauraci až L 7, slovesa pohybu, minulý čas L 8</a:t>
            </a:r>
          </a:p>
          <a:p>
            <a:endParaRPr lang="cs-CZ" dirty="0" smtClean="0"/>
          </a:p>
          <a:p>
            <a:r>
              <a:rPr lang="cs-CZ" dirty="0" smtClean="0"/>
              <a:t>7. lekce – futurum být, imperfektní slovesa, modální slovesa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266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P112055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b="10314"/>
          <a:stretch>
            <a:fillRect/>
          </a:stretch>
        </p:blipFill>
        <p:spPr>
          <a:xfrm>
            <a:off x="1046104" y="225652"/>
            <a:ext cx="9446096" cy="63538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P112057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61149" y="231229"/>
            <a:ext cx="8575712" cy="6431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1ECA7EC-61A4-4F84-8846-DC928A890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Chcete mluvit česky?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75E7F8C-711A-47F9-AF78-340616C9BCA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4. lekce vysvětlen vid, L5 futurum od </a:t>
            </a:r>
            <a:r>
              <a:rPr lang="cs-CZ" dirty="0" err="1" smtClean="0"/>
              <a:t>pf</a:t>
            </a:r>
            <a:r>
              <a:rPr lang="cs-CZ" dirty="0" smtClean="0"/>
              <a:t>, L6 futurum být + </a:t>
            </a:r>
            <a:r>
              <a:rPr lang="cs-CZ" smtClean="0"/>
              <a:t>ipf</a:t>
            </a:r>
            <a:endParaRPr lang="cs-CZ" dirty="0"/>
          </a:p>
          <a:p>
            <a:r>
              <a:rPr lang="cs-CZ" dirty="0"/>
              <a:t>Co už umí: konjugace, ACC, L4 GEN, půjdu</a:t>
            </a:r>
          </a:p>
          <a:p>
            <a:r>
              <a:rPr lang="cs-CZ" dirty="0"/>
              <a:t>Následuje: L5 to </a:t>
            </a:r>
            <a:r>
              <a:rPr lang="cs-CZ" dirty="0" err="1"/>
              <a:t>want</a:t>
            </a:r>
            <a:r>
              <a:rPr lang="cs-CZ" dirty="0"/>
              <a:t> v </a:t>
            </a:r>
            <a:r>
              <a:rPr lang="cs-CZ" dirty="0" err="1"/>
              <a:t>čj</a:t>
            </a:r>
            <a:r>
              <a:rPr lang="cs-CZ" dirty="0"/>
              <a:t>, na+</a:t>
            </a:r>
            <a:r>
              <a:rPr lang="cs-CZ" dirty="0" err="1"/>
              <a:t>acc</a:t>
            </a:r>
            <a:r>
              <a:rPr lang="cs-CZ" dirty="0"/>
              <a:t>, 21-1000, </a:t>
            </a:r>
            <a:r>
              <a:rPr lang="cs-CZ" dirty="0" err="1"/>
              <a:t>neurč</a:t>
            </a:r>
            <a:r>
              <a:rPr lang="cs-CZ" dirty="0"/>
              <a:t>. a </a:t>
            </a:r>
            <a:r>
              <a:rPr lang="cs-CZ" dirty="0" err="1"/>
              <a:t>záp</a:t>
            </a:r>
            <a:r>
              <a:rPr lang="cs-CZ" dirty="0"/>
              <a:t>. </a:t>
            </a:r>
            <a:r>
              <a:rPr lang="cs-CZ" dirty="0" err="1"/>
              <a:t>pronomina</a:t>
            </a:r>
            <a:r>
              <a:rPr lang="cs-CZ" dirty="0"/>
              <a:t> a ADV, L6 </a:t>
            </a:r>
            <a:r>
              <a:rPr lang="cs-CZ" dirty="0" err="1"/>
              <a:t>fututum</a:t>
            </a:r>
            <a:r>
              <a:rPr lang="cs-CZ" dirty="0"/>
              <a:t> být, L7 minulý čas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8844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 descr="P112054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4268" t="53937" r="3946" b="6692"/>
          <a:stretch>
            <a:fillRect/>
          </a:stretch>
        </p:blipFill>
        <p:spPr>
          <a:xfrm>
            <a:off x="1976267" y="1975944"/>
            <a:ext cx="6964878" cy="39834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2C1E311-329B-4A1E-8D90-DF90C712A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Akademická gramatika spisovné češtiny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C99D0A5-AF7D-4923-BC75-C6714B9FF29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dirty="0"/>
              <a:t>Vid (aspekt) – </a:t>
            </a:r>
            <a:r>
              <a:rPr lang="cs-CZ" i="1" dirty="0"/>
              <a:t>Slovesný vid je vlastnost slovesa vyjadřovat různými tvary téhož slovesa jako lexikální jednotky protiklad </a:t>
            </a:r>
            <a:r>
              <a:rPr lang="cs-CZ" i="1" dirty="0" err="1"/>
              <a:t>završenosti</a:t>
            </a:r>
            <a:r>
              <a:rPr lang="cs-CZ" i="1" dirty="0"/>
              <a:t> (dokonavosti) a </a:t>
            </a:r>
            <a:r>
              <a:rPr lang="cs-CZ" i="1" dirty="0" err="1"/>
              <a:t>nezavršenosti</a:t>
            </a:r>
            <a:r>
              <a:rPr lang="cs-CZ" i="1" dirty="0"/>
              <a:t> (nedokonavosti) děje, a to na bázi téhož pojmového dějového významu.</a:t>
            </a:r>
          </a:p>
          <a:p>
            <a:endParaRPr lang="cs-CZ" i="1" dirty="0"/>
          </a:p>
          <a:p>
            <a:r>
              <a:rPr lang="cs-CZ" i="1" dirty="0"/>
              <a:t>Vid dokonavý – má význam, který zahrnuje začátek, průběh i konec děje = označuje děj z hlediska jeho časové ohraničenosti začátkem i koncem</a:t>
            </a:r>
          </a:p>
          <a:p>
            <a:r>
              <a:rPr lang="cs-CZ" i="1" dirty="0"/>
              <a:t>Vid nedokonavý – význam z vidového hlediska protikladný: </a:t>
            </a:r>
            <a:r>
              <a:rPr lang="cs-CZ" b="1" i="1" dirty="0"/>
              <a:t>nezahrnuje zvršení </a:t>
            </a:r>
            <a:r>
              <a:rPr lang="cs-CZ" i="1" dirty="0"/>
              <a:t>(dokončení) děje (tj. jeho závěrečnou fázi), ale nezahrnuje </a:t>
            </a:r>
            <a:r>
              <a:rPr lang="cs-CZ" b="1" i="1" dirty="0"/>
              <a:t>ani fázi počáteční</a:t>
            </a:r>
            <a:r>
              <a:rPr lang="cs-CZ" i="1" dirty="0"/>
              <a:t> (neboť význam je referovat o průběhu a/nebo kvalitě děje bez zřetele k jeho počátku či konci)</a:t>
            </a:r>
            <a:endParaRPr lang="cs-CZ" b="1" i="1" dirty="0"/>
          </a:p>
        </p:txBody>
      </p:sp>
    </p:spTree>
    <p:extLst>
      <p:ext uri="{BB962C8B-B14F-4D97-AF65-F5344CB8AC3E}">
        <p14:creationId xmlns:p14="http://schemas.microsoft.com/office/powerpoint/2010/main" xmlns="" val="11514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P112054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22464" r="20653"/>
          <a:stretch>
            <a:fillRect/>
          </a:stretch>
        </p:blipFill>
        <p:spPr>
          <a:xfrm>
            <a:off x="3541987" y="411634"/>
            <a:ext cx="4611826" cy="60806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 descr="P112054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9400" b="3280"/>
          <a:stretch>
            <a:fillRect/>
          </a:stretch>
        </p:blipFill>
        <p:spPr>
          <a:xfrm>
            <a:off x="869548" y="273268"/>
            <a:ext cx="9677498" cy="63377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P112054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1522" b="5967"/>
          <a:stretch>
            <a:fillRect/>
          </a:stretch>
        </p:blipFill>
        <p:spPr>
          <a:xfrm>
            <a:off x="1178852" y="273268"/>
            <a:ext cx="9292887" cy="6447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EC5965E-AAA4-4103-A909-66B976FC0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Srovnání učebnic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728482249"/>
              </p:ext>
            </p:extLst>
          </p:nvPr>
        </p:nvGraphicFramePr>
        <p:xfrm>
          <a:off x="609600" y="1600200"/>
          <a:ext cx="99568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2400"/>
                <a:gridCol w="1422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86581" marR="86581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lekce</a:t>
                      </a:r>
                    </a:p>
                  </a:txBody>
                  <a:tcPr marL="86581" marR="86581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Vysvětleno česky / anglicky</a:t>
                      </a:r>
                      <a:endParaRPr lang="cs-CZ" dirty="0"/>
                    </a:p>
                  </a:txBody>
                  <a:tcPr marL="86581" marR="86581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Umí již všechny časy?</a:t>
                      </a:r>
                    </a:p>
                  </a:txBody>
                  <a:tcPr marL="86581" marR="86581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vysvětleno</a:t>
                      </a:r>
                    </a:p>
                  </a:txBody>
                  <a:tcPr marL="86581" marR="86581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příklady</a:t>
                      </a:r>
                    </a:p>
                  </a:txBody>
                  <a:tcPr marL="86581" marR="86581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Dále se v</a:t>
                      </a:r>
                      <a:r>
                        <a:rPr lang="cs-CZ" baseline="0" dirty="0"/>
                        <a:t> učebnici  s vidy pracuje</a:t>
                      </a:r>
                      <a:endParaRPr lang="cs-CZ" dirty="0"/>
                    </a:p>
                  </a:txBody>
                  <a:tcPr marL="86581" marR="8658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Česky</a:t>
                      </a:r>
                      <a:r>
                        <a:rPr lang="cs-CZ" baseline="0" dirty="0"/>
                        <a:t> krok </a:t>
                      </a:r>
                      <a:r>
                        <a:rPr lang="cs-CZ" baseline="0"/>
                        <a:t>za </a:t>
                      </a:r>
                      <a:r>
                        <a:rPr lang="cs-CZ" baseline="0" smtClean="0"/>
                        <a:t>krokem 1</a:t>
                      </a:r>
                      <a:endParaRPr lang="cs-CZ" dirty="0"/>
                    </a:p>
                  </a:txBody>
                  <a:tcPr marL="86581" marR="86581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12.</a:t>
                      </a:r>
                    </a:p>
                  </a:txBody>
                  <a:tcPr marL="86581" marR="86581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aj</a:t>
                      </a:r>
                      <a:endParaRPr lang="cs-CZ" dirty="0"/>
                    </a:p>
                  </a:txBody>
                  <a:tcPr marL="86581" marR="86581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 marL="86581" marR="86581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 marL="86581" marR="86581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 marL="86581" marR="86581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málo</a:t>
                      </a:r>
                    </a:p>
                  </a:txBody>
                  <a:tcPr marL="86581" marR="8658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Čeština expres</a:t>
                      </a:r>
                    </a:p>
                  </a:txBody>
                  <a:tcPr marL="86581" marR="86581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8. / 6.</a:t>
                      </a:r>
                    </a:p>
                  </a:txBody>
                  <a:tcPr marL="86581" marR="86581"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čj</a:t>
                      </a:r>
                      <a:endParaRPr lang="cs-CZ" dirty="0"/>
                    </a:p>
                  </a:txBody>
                  <a:tcPr marL="86581" marR="86581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 marL="86581" marR="86581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málo</a:t>
                      </a:r>
                    </a:p>
                  </a:txBody>
                  <a:tcPr marL="86581" marR="86581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málo</a:t>
                      </a:r>
                    </a:p>
                  </a:txBody>
                  <a:tcPr marL="86581" marR="86581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 marL="86581" marR="8658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Basic </a:t>
                      </a:r>
                      <a:r>
                        <a:rPr lang="cs-CZ" dirty="0" err="1"/>
                        <a:t>Czech</a:t>
                      </a:r>
                      <a:endParaRPr lang="cs-CZ" dirty="0"/>
                    </a:p>
                  </a:txBody>
                  <a:tcPr marL="86581" marR="86581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9.</a:t>
                      </a:r>
                    </a:p>
                  </a:txBody>
                  <a:tcPr marL="86581" marR="86581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aj</a:t>
                      </a:r>
                      <a:endParaRPr lang="cs-CZ" dirty="0"/>
                    </a:p>
                  </a:txBody>
                  <a:tcPr marL="86581" marR="86581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 marL="86581" marR="86581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tabulka</a:t>
                      </a:r>
                    </a:p>
                  </a:txBody>
                  <a:tcPr marL="86581" marR="86581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 marL="86581" marR="86581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 marL="86581" marR="8658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Čeština pro cizince</a:t>
                      </a:r>
                    </a:p>
                  </a:txBody>
                  <a:tcPr marL="86581" marR="86581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6.</a:t>
                      </a:r>
                    </a:p>
                  </a:txBody>
                  <a:tcPr marL="86581" marR="86581"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čj</a:t>
                      </a:r>
                      <a:endParaRPr lang="cs-CZ" dirty="0"/>
                    </a:p>
                  </a:txBody>
                  <a:tcPr marL="86581" marR="86581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 marL="86581" marR="86581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 marL="86581" marR="86581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 marL="86581" marR="86581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86581" marR="8658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Chcete mluvit česky?</a:t>
                      </a:r>
                    </a:p>
                  </a:txBody>
                  <a:tcPr marL="86581" marR="86581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4., 5.</a:t>
                      </a:r>
                    </a:p>
                  </a:txBody>
                  <a:tcPr marL="86581" marR="86581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aj</a:t>
                      </a:r>
                      <a:endParaRPr lang="cs-CZ" dirty="0"/>
                    </a:p>
                  </a:txBody>
                  <a:tcPr marL="86581" marR="86581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 marL="86581" marR="86581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 marL="86581" marR="86581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 marL="86581" marR="86581"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86581" marR="8658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7671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16FB3FD-6876-4D0A-A14C-597C52043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 studenti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7C4A9F34-B9CE-4AF3-948E-D907E57DEE8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7</a:t>
            </a:r>
            <a:r>
              <a:rPr lang="cs-CZ" dirty="0" smtClean="0"/>
              <a:t> </a:t>
            </a:r>
            <a:r>
              <a:rPr lang="cs-CZ" dirty="0"/>
              <a:t>respondentů</a:t>
            </a:r>
          </a:p>
          <a:p>
            <a:r>
              <a:rPr lang="cs-CZ" dirty="0"/>
              <a:t>Slované, Neslované</a:t>
            </a:r>
          </a:p>
          <a:p>
            <a:r>
              <a:rPr lang="cs-CZ" dirty="0"/>
              <a:t>3 typy otázek: - multiple </a:t>
            </a:r>
            <a:r>
              <a:rPr lang="cs-CZ" dirty="0" err="1"/>
              <a:t>choice</a:t>
            </a:r>
            <a:endParaRPr lang="cs-CZ" dirty="0"/>
          </a:p>
          <a:p>
            <a:pPr lvl="6"/>
            <a:r>
              <a:rPr lang="cs-CZ" dirty="0"/>
              <a:t>     </a:t>
            </a:r>
            <a:r>
              <a:rPr lang="cs-CZ" sz="2400" dirty="0">
                <a:solidFill>
                  <a:schemeClr val="tx1"/>
                </a:solidFill>
              </a:rPr>
              <a:t>-  překlad</a:t>
            </a:r>
          </a:p>
          <a:p>
            <a:pPr lvl="6"/>
            <a:r>
              <a:rPr lang="cs-CZ" sz="2400" dirty="0">
                <a:solidFill>
                  <a:schemeClr val="tx1"/>
                </a:solidFill>
              </a:rPr>
              <a:t>   -  doplnit vhodné sloveso</a:t>
            </a:r>
          </a:p>
          <a:p>
            <a:pPr lvl="6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9532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Multiple </a:t>
            </a:r>
            <a:r>
              <a:rPr lang="cs-CZ" dirty="0" err="1"/>
              <a:t>choice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cs-CZ" dirty="0"/>
              <a:t>1) Proč nemůžeš ……. nádobí?</a:t>
            </a:r>
          </a:p>
          <a:p>
            <a:pPr lvl="0">
              <a:buNone/>
            </a:pPr>
            <a:r>
              <a:rPr lang="cs-CZ" dirty="0"/>
              <a:t>a) zamést   b) vyprat  c) umýt			</a:t>
            </a:r>
            <a:r>
              <a:rPr lang="cs-CZ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- </a:t>
            </a:r>
            <a:r>
              <a:rPr lang="cs-CZ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3x </a:t>
            </a:r>
            <a:r>
              <a:rPr lang="cs-CZ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(sémantika)</a:t>
            </a:r>
          </a:p>
          <a:p>
            <a:pPr lvl="0"/>
            <a:r>
              <a:rPr lang="cs-CZ" dirty="0"/>
              <a:t>2) V neděli chci … prádlo.</a:t>
            </a:r>
          </a:p>
          <a:p>
            <a:pPr lvl="0">
              <a:buNone/>
            </a:pPr>
            <a:r>
              <a:rPr lang="cs-CZ" dirty="0"/>
              <a:t>a) umýt   b) vyprat  c) zalít				</a:t>
            </a:r>
            <a:r>
              <a:rPr lang="cs-CZ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- 1x (sémantika)</a:t>
            </a:r>
          </a:p>
          <a:p>
            <a:pPr lvl="0"/>
            <a:r>
              <a:rPr lang="cs-CZ" dirty="0"/>
              <a:t>3) Dneska jsem celý den …</a:t>
            </a:r>
          </a:p>
          <a:p>
            <a:pPr lvl="0">
              <a:buNone/>
            </a:pPr>
            <a:r>
              <a:rPr lang="cs-CZ" dirty="0"/>
              <a:t>a) uklízela  b)  uklidila  c) vyluxovala		</a:t>
            </a:r>
            <a:r>
              <a:rPr lang="cs-CZ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- 1x (sémantika</a:t>
            </a:r>
            <a:r>
              <a:rPr lang="cs-CZ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), 1 ch</a:t>
            </a:r>
            <a:endParaRPr lang="cs-CZ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lvl="0"/>
            <a:r>
              <a:rPr lang="cs-CZ" dirty="0"/>
              <a:t>4) ……. jsem polévku, už můžeme jíst.</a:t>
            </a:r>
          </a:p>
          <a:p>
            <a:pPr lvl="0">
              <a:buNone/>
            </a:pPr>
            <a:r>
              <a:rPr lang="cs-CZ" dirty="0"/>
              <a:t>a) Vařil jsem  b) Uvařil jsem  c) Jedl jsem	</a:t>
            </a:r>
            <a:r>
              <a:rPr lang="cs-CZ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- 1x</a:t>
            </a:r>
          </a:p>
          <a:p>
            <a:pPr lvl="0"/>
            <a:r>
              <a:rPr lang="cs-CZ" dirty="0"/>
              <a:t>5) Celý víkend ……</a:t>
            </a:r>
          </a:p>
          <a:p>
            <a:pPr lvl="0">
              <a:buNone/>
            </a:pPr>
            <a:r>
              <a:rPr lang="cs-CZ" dirty="0"/>
              <a:t>a) jsem vařila  b) vařila jsem  c) jsem uvařila	</a:t>
            </a:r>
            <a:r>
              <a:rPr lang="cs-CZ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- 2x (slovosled, vid)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Multiple </a:t>
            </a:r>
            <a:r>
              <a:rPr lang="cs-CZ" dirty="0" err="1"/>
              <a:t>choice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cs-CZ" dirty="0"/>
              <a:t>6) Eva a Petr … dárky na Vánoce. Už mají všechno.</a:t>
            </a:r>
          </a:p>
          <a:p>
            <a:pPr lvl="0">
              <a:buNone/>
            </a:pPr>
            <a:r>
              <a:rPr lang="cs-CZ" dirty="0"/>
              <a:t>a) nakupovali  b) nakoupili  c) </a:t>
            </a:r>
            <a:r>
              <a:rPr lang="cs-CZ" dirty="0" err="1"/>
              <a:t>nakupujou</a:t>
            </a:r>
            <a:r>
              <a:rPr lang="cs-CZ" dirty="0"/>
              <a:t>			</a:t>
            </a:r>
            <a:r>
              <a:rPr lang="cs-CZ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- 4x a, </a:t>
            </a:r>
            <a:r>
              <a:rPr lang="cs-CZ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3x </a:t>
            </a:r>
            <a:r>
              <a:rPr lang="cs-CZ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b</a:t>
            </a:r>
          </a:p>
          <a:p>
            <a:pPr lvl="0"/>
            <a:r>
              <a:rPr lang="cs-CZ" dirty="0"/>
              <a:t>7) … test dobře, mám jen jednu chybu.</a:t>
            </a:r>
          </a:p>
          <a:p>
            <a:pPr lvl="0">
              <a:buNone/>
            </a:pPr>
            <a:r>
              <a:rPr lang="cs-CZ" dirty="0"/>
              <a:t>a) Psala jsem  b) Napsala jsem  c) Dělala jsem		</a:t>
            </a:r>
            <a:r>
              <a:rPr lang="cs-CZ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- 1x</a:t>
            </a:r>
          </a:p>
          <a:p>
            <a:pPr lvl="0"/>
            <a:r>
              <a:rPr lang="cs-CZ" dirty="0"/>
              <a:t>8) O víkendu …. doma</a:t>
            </a:r>
          </a:p>
          <a:p>
            <a:pPr lvl="0">
              <a:buNone/>
            </a:pPr>
            <a:r>
              <a:rPr lang="cs-CZ" dirty="0"/>
              <a:t>a) Budu  b) budu být  c) budu byl				</a:t>
            </a:r>
            <a:r>
              <a:rPr lang="cs-CZ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- 2x b (S,N)</a:t>
            </a:r>
          </a:p>
          <a:p>
            <a:pPr lvl="0"/>
            <a:r>
              <a:rPr lang="cs-CZ" dirty="0"/>
              <a:t>9) Adéla ….. dort, byl krásný a moc dobrý.</a:t>
            </a:r>
          </a:p>
          <a:p>
            <a:pPr lvl="0">
              <a:buNone/>
            </a:pPr>
            <a:r>
              <a:rPr lang="cs-CZ" dirty="0"/>
              <a:t>a) pekla  b) peče  c) upekla				</a:t>
            </a:r>
            <a:r>
              <a:rPr lang="cs-CZ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- 1x</a:t>
            </a:r>
          </a:p>
          <a:p>
            <a:pPr lvl="0"/>
            <a:r>
              <a:rPr lang="cs-CZ" dirty="0"/>
              <a:t>10) Zítra ….. nákupní seznam a půjdeme nakoupit.</a:t>
            </a:r>
          </a:p>
          <a:p>
            <a:pPr>
              <a:buNone/>
            </a:pPr>
            <a:r>
              <a:rPr lang="cs-CZ" dirty="0"/>
              <a:t>a) píšu  b) napíšu  c) budu psát				</a:t>
            </a:r>
            <a:r>
              <a:rPr lang="cs-CZ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- </a:t>
            </a:r>
            <a:r>
              <a:rPr lang="cs-CZ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4x (3x c)</a:t>
            </a:r>
            <a:endParaRPr lang="cs-CZ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Multiple </a:t>
            </a:r>
            <a:r>
              <a:rPr lang="cs-CZ" dirty="0" err="1"/>
              <a:t>choice</a:t>
            </a:r>
            <a:r>
              <a:rPr lang="cs-CZ" dirty="0"/>
              <a:t> - výsledek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Málo chyb</a:t>
            </a:r>
          </a:p>
          <a:p>
            <a:r>
              <a:rPr lang="cs-CZ" dirty="0"/>
              <a:t>- dáno možností výběru</a:t>
            </a:r>
          </a:p>
          <a:p>
            <a:r>
              <a:rPr lang="cs-CZ" dirty="0"/>
              <a:t>1x vše správně (Slovan)</a:t>
            </a:r>
          </a:p>
          <a:p>
            <a:r>
              <a:rPr lang="cs-CZ" dirty="0"/>
              <a:t>Sémantické chyby (neporozumění </a:t>
            </a:r>
            <a:r>
              <a:rPr lang="cs-CZ" dirty="0" err="1"/>
              <a:t>sl</a:t>
            </a:r>
            <a:r>
              <a:rPr lang="cs-CZ" dirty="0"/>
              <a:t>. zásobě)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I’ve </a:t>
            </a:r>
            <a:r>
              <a:rPr lang="cs-CZ" dirty="0" err="1"/>
              <a:t>read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newspapers</a:t>
            </a:r>
            <a:r>
              <a:rPr lang="cs-CZ" dirty="0"/>
              <a:t>. – </a:t>
            </a:r>
            <a:r>
              <a:rPr lang="cs-CZ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0x </a:t>
            </a:r>
            <a:r>
              <a:rPr lang="cs-CZ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PŘEčetl</a:t>
            </a:r>
            <a:r>
              <a:rPr lang="cs-CZ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cs-CZ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6x </a:t>
            </a:r>
            <a:r>
              <a:rPr lang="cs-CZ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četl, 1x učetl</a:t>
            </a:r>
          </a:p>
          <a:p>
            <a:r>
              <a:rPr lang="cs-CZ" dirty="0"/>
              <a:t>I go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cinema</a:t>
            </a:r>
            <a:r>
              <a:rPr lang="cs-CZ" dirty="0"/>
              <a:t>. – </a:t>
            </a:r>
            <a:r>
              <a:rPr lang="cs-CZ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jdu; 1x jím (R), jedu (</a:t>
            </a:r>
            <a:r>
              <a:rPr lang="cs-CZ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Šp</a:t>
            </a:r>
            <a:r>
              <a:rPr lang="cs-CZ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), </a:t>
            </a:r>
            <a:r>
              <a:rPr lang="cs-CZ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jidu</a:t>
            </a:r>
            <a:r>
              <a:rPr lang="cs-CZ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(P)</a:t>
            </a:r>
            <a:endParaRPr lang="cs-CZ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cs-CZ" dirty="0"/>
              <a:t>I </a:t>
            </a:r>
            <a:r>
              <a:rPr lang="cs-CZ" dirty="0" err="1"/>
              <a:t>write</a:t>
            </a:r>
            <a:r>
              <a:rPr lang="cs-CZ" dirty="0"/>
              <a:t> a </a:t>
            </a:r>
            <a:r>
              <a:rPr lang="cs-CZ" dirty="0" err="1"/>
              <a:t>letter</a:t>
            </a:r>
            <a:r>
              <a:rPr lang="cs-CZ" dirty="0"/>
              <a:t>. – </a:t>
            </a:r>
            <a:r>
              <a:rPr lang="cs-CZ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všichni </a:t>
            </a:r>
            <a:r>
              <a:rPr lang="cs-CZ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píšu (1x </a:t>
            </a:r>
            <a:r>
              <a:rPr lang="cs-CZ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pšu</a:t>
            </a:r>
            <a:r>
              <a:rPr lang="cs-CZ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)</a:t>
            </a:r>
            <a:endParaRPr lang="cs-CZ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cs-CZ" dirty="0"/>
              <a:t>I’m </a:t>
            </a:r>
            <a:r>
              <a:rPr lang="cs-CZ" dirty="0" err="1"/>
              <a:t>reading</a:t>
            </a:r>
            <a:r>
              <a:rPr lang="cs-CZ" dirty="0"/>
              <a:t> a </a:t>
            </a:r>
            <a:r>
              <a:rPr lang="cs-CZ" dirty="0" err="1"/>
              <a:t>book</a:t>
            </a:r>
            <a:r>
              <a:rPr lang="cs-CZ" dirty="0"/>
              <a:t>. – </a:t>
            </a:r>
            <a:r>
              <a:rPr lang="cs-CZ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všichni čtu</a:t>
            </a:r>
          </a:p>
          <a:p>
            <a:r>
              <a:rPr lang="cs-CZ" dirty="0"/>
              <a:t>I’ve </a:t>
            </a:r>
            <a:r>
              <a:rPr lang="cs-CZ" dirty="0" err="1"/>
              <a:t>written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e-mail. – </a:t>
            </a:r>
            <a:r>
              <a:rPr lang="cs-CZ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5x </a:t>
            </a:r>
            <a:r>
              <a:rPr lang="cs-CZ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napsal, 1x nic, 1x psala jsem</a:t>
            </a:r>
          </a:p>
          <a:p>
            <a:r>
              <a:rPr lang="cs-CZ" dirty="0"/>
              <a:t>I’</a:t>
            </a:r>
            <a:r>
              <a:rPr lang="cs-CZ" dirty="0" err="1"/>
              <a:t>ll</a:t>
            </a:r>
            <a:r>
              <a:rPr lang="cs-CZ" dirty="0"/>
              <a:t> </a:t>
            </a:r>
            <a:r>
              <a:rPr lang="cs-CZ" dirty="0" err="1"/>
              <a:t>write</a:t>
            </a:r>
            <a:r>
              <a:rPr lang="cs-CZ" dirty="0"/>
              <a:t> a </a:t>
            </a:r>
            <a:r>
              <a:rPr lang="cs-CZ" dirty="0" err="1"/>
              <a:t>letter</a:t>
            </a:r>
            <a:r>
              <a:rPr lang="cs-CZ" dirty="0"/>
              <a:t>. – </a:t>
            </a:r>
            <a:r>
              <a:rPr lang="cs-CZ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5x </a:t>
            </a:r>
            <a:r>
              <a:rPr lang="cs-CZ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napíšu, 2x budu psát (U, </a:t>
            </a:r>
            <a:r>
              <a:rPr lang="cs-CZ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Šp</a:t>
            </a:r>
            <a:r>
              <a:rPr lang="cs-CZ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)</a:t>
            </a:r>
          </a:p>
          <a:p>
            <a:r>
              <a:rPr lang="cs-CZ" dirty="0"/>
              <a:t>I </a:t>
            </a:r>
            <a:r>
              <a:rPr lang="cs-CZ" dirty="0" err="1"/>
              <a:t>cook</a:t>
            </a:r>
            <a:r>
              <a:rPr lang="cs-CZ" dirty="0"/>
              <a:t> diner (</a:t>
            </a:r>
            <a:r>
              <a:rPr lang="cs-CZ" dirty="0" err="1"/>
              <a:t>right</a:t>
            </a:r>
            <a:r>
              <a:rPr lang="cs-CZ" dirty="0"/>
              <a:t> </a:t>
            </a:r>
            <a:r>
              <a:rPr lang="cs-CZ" dirty="0" err="1"/>
              <a:t>now</a:t>
            </a:r>
            <a:r>
              <a:rPr lang="cs-CZ" dirty="0"/>
              <a:t>). – </a:t>
            </a:r>
            <a:r>
              <a:rPr lang="cs-CZ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všichni vařím</a:t>
            </a:r>
          </a:p>
          <a:p>
            <a:r>
              <a:rPr lang="cs-CZ" dirty="0"/>
              <a:t>I’</a:t>
            </a:r>
            <a:r>
              <a:rPr lang="cs-CZ" dirty="0" err="1"/>
              <a:t>ll</a:t>
            </a:r>
            <a:r>
              <a:rPr lang="cs-CZ" dirty="0"/>
              <a:t> go </a:t>
            </a:r>
            <a:r>
              <a:rPr lang="cs-CZ" dirty="0" err="1"/>
              <a:t>home</a:t>
            </a:r>
            <a:r>
              <a:rPr lang="cs-CZ" dirty="0"/>
              <a:t>. – </a:t>
            </a:r>
            <a:r>
              <a:rPr lang="cs-CZ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4x </a:t>
            </a:r>
            <a:r>
              <a:rPr lang="cs-CZ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půjdu, 1x jdu, 2x budu jít/jet (U, G)</a:t>
            </a:r>
          </a:p>
          <a:p>
            <a:r>
              <a:rPr lang="cs-CZ" dirty="0"/>
              <a:t>I’</a:t>
            </a:r>
            <a:r>
              <a:rPr lang="cs-CZ" dirty="0" err="1"/>
              <a:t>ll</a:t>
            </a:r>
            <a:r>
              <a:rPr lang="cs-CZ" dirty="0"/>
              <a:t> </a:t>
            </a:r>
            <a:r>
              <a:rPr lang="cs-CZ" dirty="0" err="1"/>
              <a:t>wash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dishes</a:t>
            </a:r>
            <a:r>
              <a:rPr lang="cs-CZ" dirty="0"/>
              <a:t>. – </a:t>
            </a:r>
            <a:r>
              <a:rPr lang="cs-CZ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2x </a:t>
            </a:r>
            <a:r>
              <a:rPr lang="cs-CZ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umyju, 3x budu mýt/umýt (</a:t>
            </a:r>
            <a:r>
              <a:rPr lang="cs-CZ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Šp</a:t>
            </a:r>
            <a:r>
              <a:rPr lang="cs-CZ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, U, R, S)</a:t>
            </a:r>
          </a:p>
          <a:p>
            <a:r>
              <a:rPr lang="cs-CZ" dirty="0"/>
              <a:t>I’</a:t>
            </a:r>
            <a:r>
              <a:rPr lang="cs-CZ" dirty="0" err="1"/>
              <a:t>ll</a:t>
            </a:r>
            <a:r>
              <a:rPr lang="cs-CZ" dirty="0"/>
              <a:t> </a:t>
            </a:r>
            <a:r>
              <a:rPr lang="cs-CZ" dirty="0" err="1"/>
              <a:t>clean</a:t>
            </a:r>
            <a:r>
              <a:rPr lang="cs-CZ" dirty="0"/>
              <a:t> my </a:t>
            </a:r>
            <a:r>
              <a:rPr lang="cs-CZ" dirty="0" err="1"/>
              <a:t>flat</a:t>
            </a:r>
            <a:r>
              <a:rPr lang="cs-CZ" dirty="0"/>
              <a:t>. – </a:t>
            </a:r>
            <a:r>
              <a:rPr lang="cs-CZ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5x budu </a:t>
            </a:r>
            <a:r>
              <a:rPr lang="cs-CZ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uklízit</a:t>
            </a:r>
            <a:r>
              <a:rPr lang="cs-CZ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, 1x </a:t>
            </a:r>
            <a:r>
              <a:rPr lang="cs-CZ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ukližu</a:t>
            </a:r>
            <a:r>
              <a:rPr lang="cs-CZ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cs-CZ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uklizím</a:t>
            </a:r>
            <a:endParaRPr lang="cs-CZ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Překlad - výsledek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Číst, </a:t>
            </a:r>
            <a:r>
              <a:rPr lang="cs-CZ" dirty="0" smtClean="0"/>
              <a:t>psát</a:t>
            </a:r>
            <a:r>
              <a:rPr lang="cs-CZ" smtClean="0"/>
              <a:t>, vařit </a:t>
            </a:r>
            <a:r>
              <a:rPr lang="cs-CZ" dirty="0"/>
              <a:t>– bez problému</a:t>
            </a:r>
          </a:p>
          <a:p>
            <a:r>
              <a:rPr lang="cs-CZ" dirty="0"/>
              <a:t>Problematické tvary: uklidím, umyju, přečtu</a:t>
            </a:r>
          </a:p>
          <a:p>
            <a:r>
              <a:rPr lang="cs-CZ" dirty="0"/>
              <a:t>(Již) ne problémové futurální tvary: půjdu, pojedu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BF5CD1F-DDDB-4D84-B2D5-D6D267CE8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Vid v českých učebnicích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0E7D6368-35E2-4B58-8DE5-B7A66C2F6C3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Slovesný vid:</a:t>
            </a:r>
          </a:p>
          <a:p>
            <a:r>
              <a:rPr lang="cs-CZ" dirty="0"/>
              <a:t>je jednou ze sedmi kategorií, které u sloves určujeme (osoba, číslo, čas, způsob, rod, </a:t>
            </a:r>
            <a:r>
              <a:rPr lang="cs-CZ" b="1" dirty="0"/>
              <a:t>vid</a:t>
            </a:r>
            <a:r>
              <a:rPr lang="cs-CZ" dirty="0"/>
              <a:t>, třída) </a:t>
            </a:r>
          </a:p>
          <a:p>
            <a:r>
              <a:rPr lang="cs-CZ" b="1" dirty="0"/>
              <a:t>Rozlišujeme</a:t>
            </a:r>
            <a:r>
              <a:rPr lang="cs-CZ" dirty="0"/>
              <a:t>: vid </a:t>
            </a:r>
            <a:r>
              <a:rPr lang="cs-CZ" b="1" dirty="0"/>
              <a:t>dokonavý</a:t>
            </a:r>
            <a:r>
              <a:rPr lang="cs-CZ" dirty="0"/>
              <a:t> a </a:t>
            </a:r>
            <a:r>
              <a:rPr lang="cs-CZ" b="1" dirty="0"/>
              <a:t>nedokonavý</a:t>
            </a:r>
          </a:p>
        </p:txBody>
      </p:sp>
    </p:spTree>
    <p:extLst>
      <p:ext uri="{BB962C8B-B14F-4D97-AF65-F5344CB8AC3E}">
        <p14:creationId xmlns:p14="http://schemas.microsoft.com/office/powerpoint/2010/main" xmlns="" val="189749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Doplnit vhodné sloveso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A: Ahoj, jak ses dneska měl?</a:t>
            </a:r>
          </a:p>
          <a:p>
            <a:r>
              <a:rPr lang="cs-CZ" dirty="0"/>
              <a:t>B: Dnes jsem byl celý den doma.</a:t>
            </a:r>
          </a:p>
          <a:p>
            <a:r>
              <a:rPr lang="cs-CZ" dirty="0"/>
              <a:t>A: </a:t>
            </a:r>
            <a:r>
              <a:rPr lang="cs-CZ" dirty="0" err="1"/>
              <a:t>A</a:t>
            </a:r>
            <a:r>
              <a:rPr lang="cs-CZ" dirty="0"/>
              <a:t> co jsi dělal?</a:t>
            </a:r>
          </a:p>
          <a:p>
            <a:r>
              <a:rPr lang="cs-CZ" dirty="0"/>
              <a:t>B: </a:t>
            </a:r>
            <a:r>
              <a:rPr lang="cs-CZ" dirty="0" err="1"/>
              <a:t>Hmm</a:t>
            </a:r>
            <a:r>
              <a:rPr lang="cs-CZ" dirty="0"/>
              <a:t>, ____________________ na televizi, pak  ___________________ zajímavou knihu. ____________________  ji (=knihu) celou! ______________ oběd, _________________ moc dobrou polévku. _______________ dobré červené víno. Ale neboj se, ještě trochu zůstalo. Můžeš si ho ________________. No a potom ___________________ na počítači. Konečně ________________ ten e-mail šéfovi.</a:t>
            </a:r>
          </a:p>
          <a:p>
            <a:r>
              <a:rPr lang="cs-CZ" dirty="0"/>
              <a:t>A: </a:t>
            </a:r>
            <a:r>
              <a:rPr lang="cs-CZ" dirty="0" err="1"/>
              <a:t>A</a:t>
            </a:r>
            <a:r>
              <a:rPr lang="cs-CZ" dirty="0"/>
              <a:t> co ty kytky??!</a:t>
            </a:r>
          </a:p>
          <a:p>
            <a:r>
              <a:rPr lang="cs-CZ" dirty="0"/>
              <a:t>B: Neboj se, ______________ je zítra.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Doplnit vhodné sloveso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A: Ahoj, jak ses dneska měl?</a:t>
            </a:r>
          </a:p>
          <a:p>
            <a:r>
              <a:rPr lang="cs-CZ" dirty="0" smtClean="0"/>
              <a:t>B: Dnes jsem byl celý den doma.</a:t>
            </a:r>
          </a:p>
          <a:p>
            <a:r>
              <a:rPr lang="cs-CZ" dirty="0" smtClean="0"/>
              <a:t>A: </a:t>
            </a:r>
            <a:r>
              <a:rPr lang="cs-CZ" dirty="0" err="1" smtClean="0"/>
              <a:t>A</a:t>
            </a:r>
            <a:r>
              <a:rPr lang="cs-CZ" dirty="0" smtClean="0"/>
              <a:t> co jsi dělal?</a:t>
            </a:r>
          </a:p>
          <a:p>
            <a:r>
              <a:rPr lang="cs-CZ" dirty="0" smtClean="0"/>
              <a:t>B: </a:t>
            </a:r>
            <a:r>
              <a:rPr lang="cs-CZ" dirty="0" err="1" smtClean="0"/>
              <a:t>Hmm</a:t>
            </a:r>
            <a:r>
              <a:rPr lang="cs-CZ" dirty="0" smtClean="0"/>
              <a:t>, _</a:t>
            </a:r>
            <a:r>
              <a:rPr lang="cs-CZ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díval jsem (se)</a:t>
            </a:r>
            <a:r>
              <a:rPr lang="cs-CZ" dirty="0" smtClean="0"/>
              <a:t>_ na televizi, pak  _</a:t>
            </a:r>
            <a:r>
              <a:rPr lang="cs-CZ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jsem četl</a:t>
            </a:r>
            <a:r>
              <a:rPr lang="cs-CZ" dirty="0" smtClean="0"/>
              <a:t> / </a:t>
            </a:r>
            <a:r>
              <a:rPr lang="cs-CZ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četl</a:t>
            </a:r>
            <a:r>
              <a:rPr lang="cs-CZ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(2x) </a:t>
            </a:r>
            <a:r>
              <a:rPr lang="cs-CZ" dirty="0" smtClean="0"/>
              <a:t>/</a:t>
            </a:r>
            <a:r>
              <a:rPr lang="cs-CZ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čtala</a:t>
            </a:r>
            <a:r>
              <a:rPr lang="cs-CZ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jsem</a:t>
            </a:r>
            <a:r>
              <a:rPr lang="cs-CZ" dirty="0" smtClean="0"/>
              <a:t>_ zajímavou knihu. _</a:t>
            </a:r>
            <a:r>
              <a:rPr lang="cs-CZ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Pročetl (2x)</a:t>
            </a:r>
            <a:r>
              <a:rPr lang="cs-CZ" dirty="0" smtClean="0"/>
              <a:t> / </a:t>
            </a:r>
            <a:r>
              <a:rPr lang="cs-CZ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učtla</a:t>
            </a:r>
            <a:r>
              <a:rPr lang="cs-CZ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jsem </a:t>
            </a:r>
            <a:r>
              <a:rPr lang="cs-CZ" dirty="0" smtClean="0"/>
              <a:t>/ </a:t>
            </a:r>
            <a:r>
              <a:rPr lang="cs-CZ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učetl </a:t>
            </a:r>
            <a:r>
              <a:rPr lang="cs-CZ" dirty="0" smtClean="0"/>
              <a:t>/</a:t>
            </a:r>
            <a:r>
              <a:rPr lang="cs-CZ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pročtela</a:t>
            </a:r>
            <a:r>
              <a:rPr lang="cs-CZ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jsem</a:t>
            </a:r>
            <a:r>
              <a:rPr lang="cs-CZ" dirty="0" smtClean="0"/>
              <a:t>_  ji (=knihu) celou! _</a:t>
            </a:r>
            <a:r>
              <a:rPr lang="cs-CZ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měl jsem (2x) </a:t>
            </a:r>
            <a:r>
              <a:rPr lang="cs-CZ" dirty="0" smtClean="0"/>
              <a:t>/ </a:t>
            </a:r>
            <a:r>
              <a:rPr lang="cs-CZ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vařil</a:t>
            </a:r>
            <a:r>
              <a:rPr lang="cs-CZ" dirty="0" smtClean="0"/>
              <a:t> / </a:t>
            </a:r>
            <a:r>
              <a:rPr lang="cs-CZ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uvařil (jsem)</a:t>
            </a:r>
            <a:r>
              <a:rPr lang="cs-CZ" dirty="0" smtClean="0"/>
              <a:t>_ oběd, _</a:t>
            </a:r>
            <a:r>
              <a:rPr lang="cs-CZ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uvařil(a) jsem (3x) </a:t>
            </a:r>
            <a:r>
              <a:rPr lang="cs-CZ" dirty="0" smtClean="0"/>
              <a:t>/ </a:t>
            </a:r>
            <a:r>
              <a:rPr lang="cs-CZ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jedl jsem (2x)</a:t>
            </a:r>
            <a:r>
              <a:rPr lang="cs-CZ" dirty="0" smtClean="0"/>
              <a:t>_ moc dobrou polévku. _</a:t>
            </a:r>
            <a:r>
              <a:rPr lang="cs-CZ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Pil(a) jsem (5x) </a:t>
            </a:r>
            <a:r>
              <a:rPr lang="cs-CZ" dirty="0" smtClean="0"/>
              <a:t>/</a:t>
            </a:r>
            <a:r>
              <a:rPr lang="cs-CZ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Vypila jsem</a:t>
            </a:r>
            <a:r>
              <a:rPr lang="cs-CZ" dirty="0" smtClean="0"/>
              <a:t>_ dobré červené víno. Ale neboj se, ještě trochu zůstalo. Můžeš si ho _</a:t>
            </a:r>
            <a:r>
              <a:rPr lang="cs-CZ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izpít</a:t>
            </a:r>
            <a:r>
              <a:rPr lang="cs-CZ" dirty="0" smtClean="0"/>
              <a:t> / </a:t>
            </a:r>
            <a:r>
              <a:rPr lang="cs-CZ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vypít </a:t>
            </a:r>
            <a:r>
              <a:rPr lang="cs-CZ" dirty="0" smtClean="0"/>
              <a:t>/ </a:t>
            </a:r>
            <a:r>
              <a:rPr lang="cs-CZ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pít</a:t>
            </a:r>
            <a:r>
              <a:rPr lang="cs-CZ" dirty="0" smtClean="0"/>
              <a:t> / </a:t>
            </a:r>
            <a:r>
              <a:rPr lang="cs-CZ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dopít</a:t>
            </a:r>
            <a:r>
              <a:rPr lang="cs-CZ" dirty="0" smtClean="0"/>
              <a:t> / </a:t>
            </a:r>
            <a:r>
              <a:rPr lang="cs-CZ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-</a:t>
            </a:r>
            <a:r>
              <a:rPr lang="cs-CZ" dirty="0" smtClean="0"/>
              <a:t> _. No a potom _</a:t>
            </a:r>
            <a:r>
              <a:rPr lang="cs-CZ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jsem pracoval (3x) </a:t>
            </a:r>
            <a:r>
              <a:rPr lang="cs-CZ" dirty="0" smtClean="0"/>
              <a:t>/ </a:t>
            </a:r>
            <a:r>
              <a:rPr lang="cs-CZ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hrala</a:t>
            </a:r>
            <a:r>
              <a:rPr lang="cs-CZ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jsem </a:t>
            </a:r>
            <a:r>
              <a:rPr lang="cs-CZ" dirty="0" smtClean="0"/>
              <a:t>/ </a:t>
            </a:r>
            <a:r>
              <a:rPr lang="cs-CZ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jsem</a:t>
            </a:r>
            <a:r>
              <a:rPr lang="cs-CZ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byl</a:t>
            </a:r>
            <a:r>
              <a:rPr lang="cs-CZ" dirty="0" smtClean="0"/>
              <a:t>_ na počítači. Konečně _</a:t>
            </a:r>
            <a:r>
              <a:rPr lang="cs-CZ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--</a:t>
            </a:r>
            <a:r>
              <a:rPr lang="cs-CZ" dirty="0" smtClean="0"/>
              <a:t> / </a:t>
            </a:r>
            <a:r>
              <a:rPr lang="cs-CZ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psal jsem </a:t>
            </a:r>
            <a:r>
              <a:rPr lang="cs-CZ" dirty="0" smtClean="0"/>
              <a:t>/ </a:t>
            </a:r>
            <a:r>
              <a:rPr lang="cs-CZ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jsem</a:t>
            </a:r>
            <a:r>
              <a:rPr lang="cs-CZ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psala </a:t>
            </a:r>
            <a:r>
              <a:rPr lang="cs-CZ" dirty="0" smtClean="0"/>
              <a:t>/ </a:t>
            </a:r>
            <a:r>
              <a:rPr lang="cs-CZ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(jsem) napsal </a:t>
            </a:r>
            <a:r>
              <a:rPr lang="cs-CZ" dirty="0" smtClean="0"/>
              <a:t>/ </a:t>
            </a:r>
            <a:r>
              <a:rPr lang="cs-CZ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učetl jsem</a:t>
            </a:r>
            <a:r>
              <a:rPr lang="cs-CZ" dirty="0" smtClean="0"/>
              <a:t>_ ten e-mail šéfovi.</a:t>
            </a:r>
          </a:p>
          <a:p>
            <a:r>
              <a:rPr lang="cs-CZ" dirty="0" smtClean="0"/>
              <a:t>A: </a:t>
            </a:r>
            <a:r>
              <a:rPr lang="cs-CZ" dirty="0" err="1" smtClean="0"/>
              <a:t>A</a:t>
            </a:r>
            <a:r>
              <a:rPr lang="cs-CZ" dirty="0" smtClean="0"/>
              <a:t> co ty kytky??!</a:t>
            </a:r>
          </a:p>
          <a:p>
            <a:r>
              <a:rPr lang="cs-CZ" dirty="0" smtClean="0"/>
              <a:t>B: Neboj se, _</a:t>
            </a:r>
            <a:r>
              <a:rPr lang="cs-CZ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-------- / napíšu, uvidím, </a:t>
            </a:r>
            <a:r>
              <a:rPr lang="cs-CZ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podivamy</a:t>
            </a:r>
            <a:r>
              <a:rPr lang="cs-CZ" dirty="0" smtClean="0"/>
              <a:t>_ je zítra.</a:t>
            </a:r>
            <a:endParaRPr lang="cs-CZ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Doplnit vhodné sloveso - výsledek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Nejtěžší úkol</a:t>
            </a:r>
          </a:p>
          <a:p>
            <a:r>
              <a:rPr lang="cs-CZ" dirty="0"/>
              <a:t>- logické: doplňují sami</a:t>
            </a:r>
          </a:p>
          <a:p>
            <a:r>
              <a:rPr lang="cs-CZ" dirty="0"/>
              <a:t>Největší </a:t>
            </a:r>
            <a:r>
              <a:rPr lang="cs-CZ" dirty="0" err="1"/>
              <a:t>diverzita</a:t>
            </a:r>
            <a:r>
              <a:rPr lang="cs-CZ" dirty="0"/>
              <a:t> tvarů</a:t>
            </a:r>
          </a:p>
          <a:p>
            <a:r>
              <a:rPr lang="cs-CZ" dirty="0"/>
              <a:t>Jen málo problém slovosledu (postavení spony </a:t>
            </a:r>
            <a:r>
              <a:rPr lang="cs-CZ" i="1" dirty="0"/>
              <a:t>být</a:t>
            </a:r>
            <a:r>
              <a:rPr lang="cs-CZ" dirty="0"/>
              <a:t> správně)</a:t>
            </a:r>
          </a:p>
          <a:p>
            <a:r>
              <a:rPr lang="cs-CZ" dirty="0"/>
              <a:t>Ještě občas problém s diakritikou a písmeny (</a:t>
            </a:r>
            <a:r>
              <a:rPr lang="cs-CZ" i="1" dirty="0" err="1"/>
              <a:t>dival</a:t>
            </a:r>
            <a:r>
              <a:rPr lang="cs-CZ" i="1" dirty="0"/>
              <a:t> jsem se</a:t>
            </a:r>
            <a:r>
              <a:rPr lang="cs-CZ" dirty="0"/>
              <a:t>, </a:t>
            </a:r>
            <a:r>
              <a:rPr lang="cs-CZ" i="1" dirty="0" err="1"/>
              <a:t>čtla</a:t>
            </a:r>
            <a:r>
              <a:rPr lang="cs-CZ" dirty="0"/>
              <a:t>), ale marginální</a:t>
            </a:r>
          </a:p>
          <a:p>
            <a:r>
              <a:rPr lang="cs-CZ" dirty="0"/>
              <a:t>Problém sloveso </a:t>
            </a:r>
            <a:r>
              <a:rPr lang="cs-CZ" i="1" dirty="0"/>
              <a:t>zalít</a:t>
            </a:r>
            <a:r>
              <a:rPr lang="cs-CZ" sz="2600" dirty="0"/>
              <a:t>/</a:t>
            </a:r>
            <a:r>
              <a:rPr lang="cs-CZ" i="1" dirty="0"/>
              <a:t>zalévat</a:t>
            </a:r>
            <a:r>
              <a:rPr lang="cs-CZ" dirty="0"/>
              <a:t> (kytky) – nikdo správně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E422745-ED36-4A13-B617-84580C5E2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49DE5E3F-A794-4521-A091-12ECFAAB83B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Ne jednotná metodika v učebnicích (každá učebnice vysvětluje jinak)</a:t>
            </a:r>
          </a:p>
          <a:p>
            <a:r>
              <a:rPr lang="cs-CZ" dirty="0"/>
              <a:t>Některé učebnice s videm nedostatečně pracují v následujících lekcích</a:t>
            </a:r>
          </a:p>
          <a:p>
            <a:r>
              <a:rPr lang="cs-CZ" dirty="0"/>
              <a:t>Studenti si lépe pamatují dříve probírané tvary/slovesa (číst, psát, pít)</a:t>
            </a:r>
          </a:p>
          <a:p>
            <a:r>
              <a:rPr lang="cs-CZ" dirty="0"/>
              <a:t>Větší problém s dokonavými slovesy</a:t>
            </a:r>
          </a:p>
          <a:p>
            <a:r>
              <a:rPr lang="cs-CZ" dirty="0"/>
              <a:t>- „logické“: učí se později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73542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 II – poznatky od studentů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Neučí se slovesa zároveň (obě 2 formy)</a:t>
            </a:r>
          </a:p>
          <a:p>
            <a:r>
              <a:rPr lang="cs-CZ" dirty="0"/>
              <a:t>Jen „spojit“ vid. dvojici nestačí</a:t>
            </a:r>
          </a:p>
          <a:p>
            <a:r>
              <a:rPr lang="cs-CZ" dirty="0"/>
              <a:t>Nejlépe učit praxí, příklady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7FB8691-29E0-4D35-86C2-F79EF2864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F5C4D20D-D2DF-4F56-84D3-DFB3B2DF05D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ADAMOVIĆ, </a:t>
            </a:r>
            <a:r>
              <a:rPr lang="cs-CZ" dirty="0" err="1"/>
              <a:t>Ana</a:t>
            </a:r>
            <a:r>
              <a:rPr lang="cs-CZ" dirty="0"/>
              <a:t>, Darina IVANOVOVÁ a Milan HRDLIČKA. </a:t>
            </a:r>
            <a:r>
              <a:rPr lang="cs-CZ" i="1" dirty="0"/>
              <a:t>Basic </a:t>
            </a:r>
            <a:r>
              <a:rPr lang="cs-CZ" i="1" dirty="0" err="1"/>
              <a:t>Czech</a:t>
            </a:r>
            <a:r>
              <a:rPr lang="cs-CZ" i="1" dirty="0"/>
              <a:t> II</a:t>
            </a:r>
            <a:r>
              <a:rPr lang="cs-CZ" dirty="0"/>
              <a:t>. Třetí vydání. Praha: Karolinum, 2014.</a:t>
            </a:r>
          </a:p>
          <a:p>
            <a:r>
              <a:rPr lang="cs-CZ" dirty="0"/>
              <a:t>BOCCOU KESTŘÁNKOVÁ, Marie, Dagmar ŠTĚPÁNKOVÁ a Kateřina VODIČKOVÁ. </a:t>
            </a:r>
            <a:r>
              <a:rPr lang="cs-CZ" i="1" dirty="0"/>
              <a:t>Čeština pro cizince: úroveň A1 a A2</a:t>
            </a:r>
            <a:r>
              <a:rPr lang="cs-CZ" dirty="0"/>
              <a:t>. Brno: </a:t>
            </a:r>
            <a:r>
              <a:rPr lang="cs-CZ" dirty="0" err="1"/>
              <a:t>Edika</a:t>
            </a:r>
            <a:r>
              <a:rPr lang="cs-CZ" dirty="0"/>
              <a:t>, 2017.</a:t>
            </a:r>
          </a:p>
          <a:p>
            <a:r>
              <a:rPr lang="cs-CZ" dirty="0"/>
              <a:t>HOLÁ, Lída a Pavla BOŘILOVÁ. </a:t>
            </a:r>
            <a:r>
              <a:rPr lang="cs-CZ" i="1" dirty="0"/>
              <a:t>Čeština expres 2: [úroveň] A1/2 : [anglická verze]</a:t>
            </a:r>
            <a:r>
              <a:rPr lang="cs-CZ" dirty="0"/>
              <a:t>. Praha: Akropolis, 2011. </a:t>
            </a:r>
          </a:p>
          <a:p>
            <a:r>
              <a:rPr lang="cs-CZ" cap="all" dirty="0"/>
              <a:t>Holá</a:t>
            </a:r>
            <a:r>
              <a:rPr lang="cs-CZ" dirty="0"/>
              <a:t>, Lída. </a:t>
            </a:r>
            <a:r>
              <a:rPr lang="cs-CZ" i="1" dirty="0"/>
              <a:t>Česky krok za krokem 1 = </a:t>
            </a:r>
            <a:r>
              <a:rPr lang="cs-CZ" i="1" dirty="0" err="1"/>
              <a:t>Czech</a:t>
            </a:r>
            <a:r>
              <a:rPr lang="cs-CZ" i="1" dirty="0"/>
              <a:t> step by step 1: A1-A2</a:t>
            </a:r>
            <a:r>
              <a:rPr lang="cs-CZ" dirty="0"/>
              <a:t>. 1. vydání. Praha: Akropolis, 2016.</a:t>
            </a:r>
          </a:p>
          <a:p>
            <a:r>
              <a:rPr lang="cs-CZ" dirty="0"/>
              <a:t>REMEDIOSOVÁ, Helena, </a:t>
            </a:r>
            <a:r>
              <a:rPr lang="cs-CZ" dirty="0" err="1"/>
              <a:t>Harry</a:t>
            </a:r>
            <a:r>
              <a:rPr lang="cs-CZ" dirty="0"/>
              <a:t> PUTZ a </a:t>
            </a:r>
            <a:r>
              <a:rPr lang="cs-CZ" dirty="0" err="1"/>
              <a:t>Elga</a:t>
            </a:r>
            <a:r>
              <a:rPr lang="cs-CZ" dirty="0"/>
              <a:t> ČECHOVÁ. </a:t>
            </a:r>
            <a:r>
              <a:rPr lang="cs-CZ" i="1" dirty="0"/>
              <a:t>Do </a:t>
            </a:r>
            <a:r>
              <a:rPr lang="cs-CZ" i="1" dirty="0" err="1"/>
              <a:t>you</a:t>
            </a:r>
            <a:r>
              <a:rPr lang="cs-CZ" i="1" dirty="0"/>
              <a:t> </a:t>
            </a:r>
            <a:r>
              <a:rPr lang="cs-CZ" i="1" dirty="0" err="1"/>
              <a:t>want</a:t>
            </a:r>
            <a:r>
              <a:rPr lang="cs-CZ" i="1" dirty="0"/>
              <a:t> to </a:t>
            </a:r>
            <a:r>
              <a:rPr lang="cs-CZ" i="1" dirty="0" err="1"/>
              <a:t>speak</a:t>
            </a:r>
            <a:r>
              <a:rPr lang="cs-CZ" i="1" dirty="0"/>
              <a:t> </a:t>
            </a:r>
            <a:r>
              <a:rPr lang="cs-CZ" i="1" dirty="0" err="1"/>
              <a:t>Czech</a:t>
            </a:r>
            <a:r>
              <a:rPr lang="cs-CZ" i="1" dirty="0"/>
              <a:t>?: Chcete mluvit česky?</a:t>
            </a:r>
            <a:r>
              <a:rPr lang="cs-CZ" dirty="0"/>
              <a:t>. I., </a:t>
            </a:r>
            <a:r>
              <a:rPr lang="cs-CZ" dirty="0" err="1"/>
              <a:t>Czech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beginners</a:t>
            </a:r>
            <a:r>
              <a:rPr lang="cs-CZ" dirty="0"/>
              <a:t> =. 4. </a:t>
            </a:r>
            <a:r>
              <a:rPr lang="cs-CZ" dirty="0" err="1"/>
              <a:t>přeprac</a:t>
            </a:r>
            <a:r>
              <a:rPr lang="cs-CZ" dirty="0"/>
              <a:t>. </a:t>
            </a:r>
            <a:r>
              <a:rPr lang="cs-CZ" dirty="0" err="1"/>
              <a:t>vyd</a:t>
            </a:r>
            <a:r>
              <a:rPr lang="cs-CZ" dirty="0"/>
              <a:t>. Liberec: </a:t>
            </a:r>
            <a:r>
              <a:rPr lang="cs-CZ" dirty="0" err="1"/>
              <a:t>Putz</a:t>
            </a:r>
            <a:r>
              <a:rPr lang="cs-CZ" dirty="0"/>
              <a:t>, 2002.</a:t>
            </a:r>
          </a:p>
          <a:p>
            <a:endParaRPr lang="cs-CZ" dirty="0"/>
          </a:p>
          <a:p>
            <a:r>
              <a:rPr lang="cs-CZ" dirty="0"/>
              <a:t>ŠTÍCHA, František. </a:t>
            </a:r>
            <a:r>
              <a:rPr lang="cs-CZ" i="1" dirty="0"/>
              <a:t>Akademická gramatika spisovné češtiny</a:t>
            </a:r>
            <a:r>
              <a:rPr lang="cs-CZ" dirty="0"/>
              <a:t>. </a:t>
            </a:r>
            <a:r>
              <a:rPr lang="cs-CZ"/>
              <a:t>Praha: Academia, 2013.</a:t>
            </a:r>
            <a:endParaRPr lang="cs-CZ" dirty="0"/>
          </a:p>
          <a:p>
            <a:r>
              <a:rPr lang="cs-CZ" dirty="0"/>
              <a:t>http://www.</a:t>
            </a:r>
            <a:r>
              <a:rPr lang="cs-CZ" dirty="0" err="1"/>
              <a:t>skolydesna.cz</a:t>
            </a:r>
            <a:r>
              <a:rPr lang="cs-CZ" dirty="0"/>
              <a:t>/1EUsablony/dumy/3-2-</a:t>
            </a:r>
            <a:r>
              <a:rPr lang="cs-CZ" dirty="0" err="1"/>
              <a:t>ceskyjazykB</a:t>
            </a:r>
            <a:r>
              <a:rPr lang="cs-CZ" dirty="0"/>
              <a:t>/dumy-3-2-ceskyjazykB16.pdf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57895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sz="3600" dirty="0" smtClean="0"/>
              <a:t>Děkuji za pozornost!</a:t>
            </a:r>
            <a:endParaRPr lang="cs-CZ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702824"/>
          </a:xfrm>
        </p:spPr>
        <p:txBody>
          <a:bodyPr/>
          <a:lstStyle/>
          <a:p>
            <a:r>
              <a:rPr lang="cs-CZ" dirty="0"/>
              <a:t>Vid v českých učebnicích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240221"/>
            <a:ext cx="9956800" cy="5233731"/>
          </a:xfrm>
        </p:spPr>
        <p:txBody>
          <a:bodyPr>
            <a:normAutofit fontScale="92500" lnSpcReduction="20000"/>
          </a:bodyPr>
          <a:lstStyle/>
          <a:p>
            <a:r>
              <a:rPr lang="cs-CZ" b="1" u="sng" dirty="0"/>
              <a:t>Vid dokonavý:</a:t>
            </a:r>
          </a:p>
          <a:p>
            <a:r>
              <a:rPr lang="cs-CZ" dirty="0"/>
              <a:t>vyjadřuje ohraničený děj </a:t>
            </a:r>
          </a:p>
          <a:p>
            <a:r>
              <a:rPr lang="cs-CZ" dirty="0"/>
              <a:t>slovesa, která </a:t>
            </a:r>
            <a:r>
              <a:rPr lang="cs-CZ" b="1" dirty="0"/>
              <a:t>nelze</a:t>
            </a:r>
            <a:r>
              <a:rPr lang="cs-CZ" dirty="0"/>
              <a:t> vyjádřit v přítomném čase, tedy slovesa, která lze vytvořit pouze v čase minulém a budoucím.</a:t>
            </a:r>
          </a:p>
          <a:p>
            <a:r>
              <a:rPr lang="cs-CZ" dirty="0"/>
              <a:t>Mnemotechnická pomůcka – je </a:t>
            </a:r>
            <a:r>
              <a:rPr lang="cs-CZ" b="1" dirty="0"/>
              <a:t>dokonáno</a:t>
            </a:r>
            <a:r>
              <a:rPr lang="cs-CZ" dirty="0"/>
              <a:t> (</a:t>
            </a:r>
            <a:r>
              <a:rPr lang="cs-CZ" b="1" dirty="0"/>
              <a:t>dokonavý</a:t>
            </a:r>
            <a:r>
              <a:rPr lang="cs-CZ" dirty="0"/>
              <a:t>) – stalo/stane se to pouze jednou !!!!!!! </a:t>
            </a:r>
          </a:p>
          <a:p>
            <a:pPr>
              <a:buNone/>
            </a:pPr>
            <a:r>
              <a:rPr lang="cs-CZ" dirty="0"/>
              <a:t>   Příklad: </a:t>
            </a:r>
            <a:r>
              <a:rPr lang="cs-CZ" u="sng" dirty="0"/>
              <a:t>přijít</a:t>
            </a:r>
            <a:r>
              <a:rPr lang="cs-CZ" dirty="0"/>
              <a:t>: </a:t>
            </a:r>
            <a:r>
              <a:rPr lang="cs-CZ" i="1" dirty="0"/>
              <a:t>přišel</a:t>
            </a:r>
            <a:r>
              <a:rPr lang="cs-CZ" dirty="0"/>
              <a:t> (čas minulý) – </a:t>
            </a:r>
            <a:r>
              <a:rPr lang="cs-CZ" i="1" dirty="0"/>
              <a:t>přijde</a:t>
            </a:r>
            <a:r>
              <a:rPr lang="cs-CZ" dirty="0"/>
              <a:t> (čas budoucí) </a:t>
            </a:r>
          </a:p>
          <a:p>
            <a:pPr>
              <a:buNone/>
            </a:pPr>
            <a:r>
              <a:rPr lang="cs-CZ" dirty="0"/>
              <a:t>             - čas přítomný vytvořit nelze</a:t>
            </a:r>
            <a:r>
              <a:rPr lang="cs-CZ" dirty="0" smtClean="0"/>
              <a:t>!!!!!!</a:t>
            </a:r>
          </a:p>
          <a:p>
            <a:pPr>
              <a:buNone/>
            </a:pPr>
            <a:endParaRPr lang="cs-CZ" dirty="0" smtClean="0"/>
          </a:p>
          <a:p>
            <a:r>
              <a:rPr lang="cs-CZ" b="1" u="sng" dirty="0" smtClean="0"/>
              <a:t>Vid nedokonavý:</a:t>
            </a:r>
          </a:p>
          <a:p>
            <a:r>
              <a:rPr lang="cs-CZ" dirty="0" smtClean="0"/>
              <a:t>mají slovesa, jejichž děj stále probíhá a není nijak ohraničen. Slovesa s videm nedokonavým můžeme vytvořit ve všech časech (minulý, přítomný, budoucí). Budoucí čas se často tvoří za pomoci slovesa být (bude, budou…) </a:t>
            </a:r>
          </a:p>
          <a:p>
            <a:r>
              <a:rPr lang="cs-CZ" dirty="0" smtClean="0"/>
              <a:t>Příklad: </a:t>
            </a:r>
            <a:r>
              <a:rPr lang="cs-CZ" u="sng" dirty="0" smtClean="0"/>
              <a:t>jít</a:t>
            </a:r>
            <a:r>
              <a:rPr lang="cs-CZ" dirty="0" smtClean="0"/>
              <a:t>: </a:t>
            </a:r>
            <a:r>
              <a:rPr lang="cs-CZ" i="1" dirty="0" smtClean="0"/>
              <a:t>šel</a:t>
            </a:r>
            <a:r>
              <a:rPr lang="cs-CZ" dirty="0" smtClean="0"/>
              <a:t> (čas minulý) – </a:t>
            </a:r>
            <a:r>
              <a:rPr lang="cs-CZ" i="1" dirty="0" smtClean="0"/>
              <a:t>jde</a:t>
            </a:r>
            <a:r>
              <a:rPr lang="cs-CZ" dirty="0" smtClean="0"/>
              <a:t> (čas přítomný) – </a:t>
            </a:r>
            <a:r>
              <a:rPr lang="cs-CZ" i="1" dirty="0" smtClean="0"/>
              <a:t>půjde</a:t>
            </a:r>
            <a:r>
              <a:rPr lang="cs-CZ" dirty="0" smtClean="0"/>
              <a:t> (čas budoucí) 	      </a:t>
            </a:r>
            <a:r>
              <a:rPr lang="cs-CZ" u="sng" dirty="0" smtClean="0"/>
              <a:t>volat</a:t>
            </a:r>
            <a:r>
              <a:rPr lang="cs-CZ" dirty="0" smtClean="0"/>
              <a:t>: </a:t>
            </a:r>
            <a:r>
              <a:rPr lang="cs-CZ" i="1" dirty="0" smtClean="0"/>
              <a:t>volal – volá – bude volat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Vid v českých učebnicích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u="sng" dirty="0"/>
              <a:t>Vidové dvojice se tvoří pomocí předpon a přípon. </a:t>
            </a:r>
          </a:p>
          <a:p>
            <a:r>
              <a:rPr lang="cs-CZ" u="sng" dirty="0"/>
              <a:t>N -&gt; D </a:t>
            </a:r>
          </a:p>
          <a:p>
            <a:r>
              <a:rPr lang="cs-CZ" dirty="0"/>
              <a:t>Ze slovesa s videm nedokonavým lze tedy pomocí předpony vytvořit sloveso s videm dokonavým. </a:t>
            </a:r>
          </a:p>
          <a:p>
            <a:pPr>
              <a:buNone/>
            </a:pPr>
            <a:r>
              <a:rPr lang="cs-CZ" dirty="0"/>
              <a:t>   - jít (šel – jde – půjde) x přijít (přišel – přijde) </a:t>
            </a:r>
          </a:p>
          <a:p>
            <a:pPr>
              <a:buNone/>
            </a:pPr>
            <a:r>
              <a:rPr lang="cs-CZ" dirty="0"/>
              <a:t>   - hledat (hledal – hledá – bude hledat) x vyhledat (vyhledal – vyhledá) </a:t>
            </a:r>
          </a:p>
          <a:p>
            <a:r>
              <a:rPr lang="cs-CZ" u="sng" dirty="0"/>
              <a:t>D -&gt; N </a:t>
            </a:r>
          </a:p>
          <a:p>
            <a:r>
              <a:rPr lang="cs-CZ" dirty="0"/>
              <a:t>Ze slovesa s videm dokonavým lze vytvořit sloveso s videm nedokonavým pomocí přípony. </a:t>
            </a:r>
          </a:p>
          <a:p>
            <a:pPr>
              <a:buNone/>
            </a:pPr>
            <a:r>
              <a:rPr lang="cs-CZ" dirty="0"/>
              <a:t>  - najít (našel – najde) x nacházet (nacházel – nachází – bude nacházet) </a:t>
            </a:r>
          </a:p>
          <a:p>
            <a:pPr>
              <a:buNone/>
            </a:pPr>
            <a:r>
              <a:rPr lang="cs-CZ" dirty="0"/>
              <a:t>  - projít (prošel – projde) x procházet (procházel – prochází – bude procházet) </a:t>
            </a:r>
          </a:p>
          <a:p>
            <a:pPr>
              <a:buNone/>
            </a:pPr>
            <a:r>
              <a:rPr lang="cs-CZ" dirty="0"/>
              <a:t>  - vyvolat (vyvolal – vyvolá) x vyvolávat (vyvolával – vyvolává – bude vyvolávat)</a:t>
            </a:r>
          </a:p>
          <a:p>
            <a:pPr>
              <a:buNone/>
            </a:pPr>
            <a:r>
              <a:rPr lang="cs-CZ" dirty="0"/>
              <a:t>					</a:t>
            </a:r>
            <a:r>
              <a:rPr lang="cs-CZ" sz="1900" dirty="0"/>
              <a:t>(ZŠ a MŠ Údolí </a:t>
            </a:r>
            <a:r>
              <a:rPr lang="cs-CZ" sz="1900" dirty="0" err="1"/>
              <a:t>Desné</a:t>
            </a:r>
            <a:r>
              <a:rPr lang="cs-CZ" sz="1900" dirty="0"/>
              <a:t>, prezentace pro žáky 8. třídy)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4E64B9D-A809-4146-92E9-EE67CEE54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Česky krok za </a:t>
            </a:r>
            <a:r>
              <a:rPr lang="cs-CZ" dirty="0" smtClean="0"/>
              <a:t>krokem 1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71F1EF04-0FE2-4D1A-9A88-A024E2B671B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12. lekce (tradice, </a:t>
            </a:r>
            <a:r>
              <a:rPr lang="cs-CZ" dirty="0" err="1"/>
              <a:t>pf</a:t>
            </a:r>
            <a:r>
              <a:rPr lang="cs-CZ" dirty="0"/>
              <a:t> x </a:t>
            </a:r>
            <a:r>
              <a:rPr lang="cs-CZ" dirty="0" err="1"/>
              <a:t>ipf</a:t>
            </a:r>
            <a:r>
              <a:rPr lang="cs-CZ" dirty="0"/>
              <a:t>, futurum </a:t>
            </a:r>
            <a:r>
              <a:rPr lang="cs-CZ" dirty="0" err="1"/>
              <a:t>pf</a:t>
            </a:r>
            <a:r>
              <a:rPr lang="cs-CZ" dirty="0"/>
              <a:t>)</a:t>
            </a:r>
          </a:p>
          <a:p>
            <a:r>
              <a:rPr lang="cs-CZ" dirty="0"/>
              <a:t>už umí: všechny časy, ACC-LOC-GEN, prefixy (od-, na-, vy-…)</a:t>
            </a:r>
          </a:p>
          <a:p>
            <a:r>
              <a:rPr lang="cs-CZ" dirty="0"/>
              <a:t>Následuje: kondicionál, gradace ADJ+ADV</a:t>
            </a:r>
          </a:p>
        </p:txBody>
      </p:sp>
    </p:spTree>
    <p:extLst>
      <p:ext uri="{BB962C8B-B14F-4D97-AF65-F5344CB8AC3E}">
        <p14:creationId xmlns:p14="http://schemas.microsoft.com/office/powerpoint/2010/main" xmlns="" val="58572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P112056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2356" b="4276"/>
          <a:stretch>
            <a:fillRect/>
          </a:stretch>
        </p:blipFill>
        <p:spPr>
          <a:xfrm>
            <a:off x="1513488" y="336331"/>
            <a:ext cx="8491192" cy="62431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 descr="P112056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r="8569"/>
          <a:stretch>
            <a:fillRect/>
          </a:stretch>
        </p:blipFill>
        <p:spPr>
          <a:xfrm rot="16200000">
            <a:off x="2470283" y="840446"/>
            <a:ext cx="6429220" cy="52738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1C99197-4BE1-453D-887F-DC5A4E6F5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Čeština expres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4121AD89-E890-40F5-A57C-811748FFC38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8. lekce (2. díl)</a:t>
            </a:r>
          </a:p>
          <a:p>
            <a:r>
              <a:rPr lang="cs-CZ" dirty="0"/>
              <a:t>Futurum být, imperfektní slovesa</a:t>
            </a:r>
          </a:p>
          <a:p>
            <a:r>
              <a:rPr lang="cs-CZ" dirty="0"/>
              <a:t>Předtím: konjugace prézens, minulost, ACC</a:t>
            </a:r>
          </a:p>
          <a:p>
            <a:r>
              <a:rPr lang="cs-CZ" dirty="0"/>
              <a:t>Následuje: L 8 GEN, 9- byt= NOM ACC </a:t>
            </a:r>
            <a:r>
              <a:rPr lang="cs-CZ" dirty="0" err="1"/>
              <a:t>pl</a:t>
            </a:r>
            <a:r>
              <a:rPr lang="cs-CZ" dirty="0"/>
              <a:t>, dlouhá krátká verba pohybu, prefixy</a:t>
            </a:r>
          </a:p>
          <a:p>
            <a:endParaRPr lang="cs-CZ" dirty="0"/>
          </a:p>
          <a:p>
            <a:r>
              <a:rPr lang="cs-CZ" dirty="0"/>
              <a:t>6. lekce (3. díl)</a:t>
            </a:r>
          </a:p>
          <a:p>
            <a:r>
              <a:rPr lang="cs-CZ" dirty="0"/>
              <a:t>Imperfektivní a perfektivní slovesa</a:t>
            </a:r>
          </a:p>
        </p:txBody>
      </p:sp>
    </p:spTree>
    <p:extLst>
      <p:ext uri="{BB962C8B-B14F-4D97-AF65-F5344CB8AC3E}">
        <p14:creationId xmlns:p14="http://schemas.microsoft.com/office/powerpoint/2010/main" xmlns="" val="94996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340</TotalTime>
  <Words>1589</Words>
  <Application>Microsoft Office PowerPoint</Application>
  <PresentationFormat>Vlastní</PresentationFormat>
  <Paragraphs>194</Paragraphs>
  <Slides>36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7" baseType="lpstr">
      <vt:lpstr>Arkýř</vt:lpstr>
      <vt:lpstr>Vid v učebnicích pro cizince</vt:lpstr>
      <vt:lpstr>Akademická gramatika spisovné češtiny</vt:lpstr>
      <vt:lpstr>Vid v českých učebnicích</vt:lpstr>
      <vt:lpstr>Vid v českých učebnicích</vt:lpstr>
      <vt:lpstr>Vid v českých učebnicích</vt:lpstr>
      <vt:lpstr>Česky krok za krokem 1</vt:lpstr>
      <vt:lpstr>Snímek 7</vt:lpstr>
      <vt:lpstr>Snímek 8</vt:lpstr>
      <vt:lpstr>Čeština expres</vt:lpstr>
      <vt:lpstr>Snímek 10</vt:lpstr>
      <vt:lpstr>Basic Czech</vt:lpstr>
      <vt:lpstr>Snímek 12</vt:lpstr>
      <vt:lpstr>Snímek 13</vt:lpstr>
      <vt:lpstr>Snímek 14</vt:lpstr>
      <vt:lpstr>Čeština pro cizince</vt:lpstr>
      <vt:lpstr>Snímek 16</vt:lpstr>
      <vt:lpstr>Snímek 17</vt:lpstr>
      <vt:lpstr>Chcete mluvit česky?</vt:lpstr>
      <vt:lpstr>Snímek 19</vt:lpstr>
      <vt:lpstr>Snímek 20</vt:lpstr>
      <vt:lpstr>Snímek 21</vt:lpstr>
      <vt:lpstr>Snímek 22</vt:lpstr>
      <vt:lpstr>Srovnání učebnic</vt:lpstr>
      <vt:lpstr>Test studenti</vt:lpstr>
      <vt:lpstr>Multiple choice</vt:lpstr>
      <vt:lpstr>Multiple choice</vt:lpstr>
      <vt:lpstr>Multiple choice - výsledek</vt:lpstr>
      <vt:lpstr>překlad</vt:lpstr>
      <vt:lpstr>Překlad - výsledek</vt:lpstr>
      <vt:lpstr>Doplnit vhodné sloveso</vt:lpstr>
      <vt:lpstr>Doplnit vhodné sloveso</vt:lpstr>
      <vt:lpstr>Doplnit vhodné sloveso - výsledek</vt:lpstr>
      <vt:lpstr>Závěr</vt:lpstr>
      <vt:lpstr>Závěr II – poznatky od studentů</vt:lpstr>
      <vt:lpstr>Zdroje</vt:lpstr>
      <vt:lpstr>Snímek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 v učebnicích pro cizince</dc:title>
  <dc:creator>já</dc:creator>
  <cp:lastModifiedBy>Pohorsky</cp:lastModifiedBy>
  <cp:revision>49</cp:revision>
  <dcterms:created xsi:type="dcterms:W3CDTF">2018-11-24T07:34:53Z</dcterms:created>
  <dcterms:modified xsi:type="dcterms:W3CDTF">2018-12-04T22:42:09Z</dcterms:modified>
</cp:coreProperties>
</file>