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E751248-F15C-4C2F-A3A8-02D2AA02E122}" type="datetimeFigureOut">
              <a:rPr lang="cs-CZ" smtClean="0"/>
              <a:t>5.12.2018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413FB9-AC0C-47A9-A0AA-6BC3916D146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458200" cy="1656184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Být rád – mít rád – rád </a:t>
            </a:r>
            <a:endParaRPr lang="cs-CZ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03040"/>
          </a:xfrm>
        </p:spPr>
        <p:txBody>
          <a:bodyPr>
            <a:normAutofit/>
          </a:bodyPr>
          <a:lstStyle/>
          <a:p>
            <a:pPr algn="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Kateřina Najmanová</a:t>
            </a:r>
          </a:p>
          <a:p>
            <a:pPr algn="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Čeština nerodilých mluvčích</a:t>
            </a:r>
          </a:p>
          <a:p>
            <a:pPr algn="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5. 12. 2018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720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Úroveň C1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výskytů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chyba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 rád x rád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raději – se slovesy nechodit, nechtít, ležet (3)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ejraději – se slovesem jezdit (1)</a:t>
            </a:r>
          </a:p>
          <a:p>
            <a:r>
              <a:rPr 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Rusové má rádi oslavovat státní, národní a vlastní svátky.</a:t>
            </a:r>
            <a:endParaRPr lang="cs-CZ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https://screenshotscdn.firefoxusercontent.com/images/e73f3fd5-f446-4fdd-99a2-f5e50fc4db9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12776"/>
            <a:ext cx="518457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5347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Nejvíce textů s frázemi 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být rád, mít rád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nebo 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vyskytuje na úrovni A2. Naopak úroveň C1 disponuje pouze 29 texty a C2 žádným textem.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„Mít rád“ bylo nejvíce použito na úrovni B1, naopak „rád“ na úrovni A2 a „být rád“ znovu na úrovni B1. 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Nejvíce chyb se vyskytlo na úrovni B1, i když bylo textů méně, tudíž by se očekávalo, že bude i méně chyb. 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Nejvíce chyb dělají nerodilí mluvčí v záměně 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mít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Tato chyba výrazně převyšuje na všech zkoumaných jazykových úrovních.</a:t>
            </a:r>
          </a:p>
          <a:p>
            <a:pPr lvl="1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se vždy učí nejprve frázi „mít rád“. 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Nejméně se v textech vyskytuje fráze „být rád“, jelikož není tak frekventovaná. </a:t>
            </a:r>
          </a:p>
          <a:p>
            <a:pPr lvl="1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si tuto frázi osvojují až později.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9022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vysvětlení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 rád se pojí pouze s činnostmi (rád +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 –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 lyžuji. Ráda běhám.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Spojení mít rád se používá u vyjádření kladného citového vztahu k něčemu/někomu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(Mám ráda svou rodinu. Mám rád jaro)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Substantiva od sloves se také pojí s mít rád.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(Mám ráda plavání.)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Spojení být rád se používá spolu s místem, osobou, při vyjádření určitých životních hodnot. (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Jsem rád doma s rodiči. Jsem ráda, že bydlím v Praze. Jsem ráda, že jsem vystudovala vysokou školu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919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76872"/>
            <a:ext cx="8686800" cy="1603648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Jaké zkušenosti máte vy?</a:t>
            </a:r>
            <a:endParaRPr lang="cs-CZ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14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686800" cy="2016224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  <a:endParaRPr lang="cs-CZ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43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Zjistit, jaká je frekvence frází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být rád, mít rád, rád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korpusu 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czesl-sgt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je používají úrovně A2, B1 a B2 (C1).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Zjistit, jaké chyby v nich dělají nerodilí mluvčí na jednotlivých úrovních.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Porovnat chyby v rámci frází i napříč úrovněmi. </a:t>
            </a:r>
          </a:p>
        </p:txBody>
      </p:sp>
    </p:spTree>
    <p:extLst>
      <p:ext uri="{BB962C8B-B14F-4D97-AF65-F5344CB8AC3E}">
        <p14:creationId xmlns:p14="http://schemas.microsoft.com/office/powerpoint/2010/main" val="392381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postup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Zadáno lemma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„rád“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korpusu czesl-sgt, omezení na rusky mluvící rodilé mluvčí a rozdělení dle úrovní.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každé úrovně vybrán náhodný vzorek 250 textů.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Rozdělení textů do tří skupin – 1. rád, 2. mít rád, 3. být rád.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 chyb špatného užití daných frází.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Zaznamenání některých chyb jako příkladu. 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Rozdělení chyb dle použití.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Vysvětlení, jak tyto fráze v češtině fungují.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3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 descr="https://screenshotscdn.firefoxusercontent.com/images/5f8dc1be-bee1-470b-a503-169e98ab1a6d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889" y="1412776"/>
            <a:ext cx="5976664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Úroveň A2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8457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467 výskytů 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chyb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 rád x rád</a:t>
            </a:r>
          </a:p>
          <a:p>
            <a:pPr marL="457200" lvl="1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(16)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ád x být rád</a:t>
            </a:r>
          </a:p>
          <a:p>
            <a:pPr marL="457200" lvl="1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(6)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raději – se slovesem číst (1)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ejraději – se slovesem nosit (2)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7625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Úroveň A2 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 chyb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Vůbec jsem ne ráda sportovat.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Mám ráda chodi tam na procházku.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Ahoj Petře, ráda, že chceš přijet do Prahy.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Mám moc ráda, že muj syn take rád čtení.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 moc ráda že mám takou kamaradku.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moc rád, že teď bydlím v Praze.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Mám ráda oblékat se šaty.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Takže nebyla ráda studovala ve škole.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40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Úroveň B1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356 výskytů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chyb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 rád x rád</a:t>
            </a:r>
          </a:p>
          <a:p>
            <a:pPr marL="457200" lvl="1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(15)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 x být rád</a:t>
            </a:r>
          </a:p>
          <a:p>
            <a:pPr marL="457200" lvl="1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(5)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ýt rád x rád</a:t>
            </a:r>
          </a:p>
          <a:p>
            <a:pPr marL="457200" lvl="1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(5)</a:t>
            </a:r>
          </a:p>
          <a:p>
            <a:pPr marL="457200" lvl="1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raději – se slovesy poslat a žít (2)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ejraději – se slovesy dělat a mít (5)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https://screenshotscdn.firefoxusercontent.com/images/2bf2b2ee-228d-41ad-b706-40e8c1e9d76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315" y="1367555"/>
            <a:ext cx="5426918" cy="3609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977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Úroveň B1 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 chyb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moc ráda, že ja učím jazyk.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Ráda češskú bramboračky, nolevkí, pečene vepřove.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Mám rád chodit na fotbalovy stadion.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ráda vaří.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Ráda, když se má rodina probudila.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Budu ráda se s tebou seznamit.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mám rád lyžovat.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rád čte knihy a hrá na kytaru.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36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Úroveň B2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161 výskytů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chyb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mít rád x rád</a:t>
            </a:r>
          </a:p>
          <a:p>
            <a:pPr marL="457200" lvl="1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(11)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rád x být rád</a:t>
            </a:r>
          </a:p>
          <a:p>
            <a:pPr marL="457200" lvl="1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(3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raději – se slovesy mít a cestovat (2)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ejraději – se slovesem mít (2)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https://screenshotscdn.firefoxusercontent.com/images/71147098-19a1-46f0-8bfd-bfeb88568cd4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84784"/>
            <a:ext cx="5112568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87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Úroveň B2 – </a:t>
            </a: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příklady chyb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rád hledat peníze z metalodetektorem.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Ráda, že nekdo známý přijde ke mně na návštěvu.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 rád podzim na Kypre.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Ráda, že bydlím tady.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Protože mám rád poslouchat moderní hůdbu. 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Lidé mají rádi cestují.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Mám ráda dostávat krásné pohlednice k svátkům.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 jsme rády odpočívat doma v klidu. 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566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699</TotalTime>
  <Words>758</Words>
  <Application>Microsoft Office PowerPoint</Application>
  <PresentationFormat>Předvádění na obrazovce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Být rád – mít rád – rád </vt:lpstr>
      <vt:lpstr>cíle</vt:lpstr>
      <vt:lpstr>postup</vt:lpstr>
      <vt:lpstr>Úroveň A2</vt:lpstr>
      <vt:lpstr>Úroveň A2 – příklady chyb</vt:lpstr>
      <vt:lpstr>Úroveň B1</vt:lpstr>
      <vt:lpstr>Úroveň B1 – příklady chyb</vt:lpstr>
      <vt:lpstr>Úroveň B2</vt:lpstr>
      <vt:lpstr>Úroveň B2 – příklady chyb</vt:lpstr>
      <vt:lpstr>Úroveň C1</vt:lpstr>
      <vt:lpstr>závěr</vt:lpstr>
      <vt:lpstr>vysvětlení</vt:lpstr>
      <vt:lpstr>Jaké zkušenosti máte vy?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Být rád – mít rád – rád</dc:title>
  <dc:creator>Kacenka</dc:creator>
  <cp:lastModifiedBy>Kacenka</cp:lastModifiedBy>
  <cp:revision>33</cp:revision>
  <dcterms:created xsi:type="dcterms:W3CDTF">2018-12-01T22:05:10Z</dcterms:created>
  <dcterms:modified xsi:type="dcterms:W3CDTF">2018-12-04T23:16:06Z</dcterms:modified>
</cp:coreProperties>
</file>