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104C-90AD-4428-A4F5-B02B13687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m</a:t>
            </a:r>
            <a:r>
              <a:rPr lang="cs-CZ" dirty="0" err="1"/>
              <a:t>ůžeme</a:t>
            </a:r>
            <a:r>
              <a:rPr lang="cs-CZ" dirty="0"/>
              <a:t> pomoct studentům s psaním čárek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3A174-B7CE-458D-AAB2-AC24EE22E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Čeština nerodilých mluvčích, Alena Postnikova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6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045D-6015-4FAB-8E1F-AEA740D8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8" y="415485"/>
            <a:ext cx="9844487" cy="5723424"/>
          </a:xfrm>
        </p:spPr>
        <p:txBody>
          <a:bodyPr>
            <a:normAutofit/>
          </a:bodyPr>
          <a:lstStyle/>
          <a:p>
            <a:r>
              <a:rPr lang="cs-CZ" sz="2400" dirty="0"/>
              <a:t>Studenti dostanou PL, kde do příslušného sloupce zapíšou slova s délkou v první slabice, druhé a třetí.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Banán rybíz salát špenát hrášek řízek hovězí vepřové mléko máslo hermelín parmazán rýže bramborák knedlík víno</a:t>
            </a:r>
            <a:br>
              <a:rPr lang="cs-CZ" sz="2400" dirty="0"/>
            </a:br>
            <a:br>
              <a:rPr lang="cs-CZ" sz="2400" dirty="0"/>
            </a:b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3C750C-55C2-4680-BE54-2E4835971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91930"/>
              </p:ext>
            </p:extLst>
          </p:nvPr>
        </p:nvGraphicFramePr>
        <p:xfrm>
          <a:off x="1864311" y="3018408"/>
          <a:ext cx="8295688" cy="2170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922">
                  <a:extLst>
                    <a:ext uri="{9D8B030D-6E8A-4147-A177-3AD203B41FA5}">
                      <a16:colId xmlns:a16="http://schemas.microsoft.com/office/drawing/2014/main" val="3461852132"/>
                    </a:ext>
                  </a:extLst>
                </a:gridCol>
                <a:gridCol w="2073922">
                  <a:extLst>
                    <a:ext uri="{9D8B030D-6E8A-4147-A177-3AD203B41FA5}">
                      <a16:colId xmlns:a16="http://schemas.microsoft.com/office/drawing/2014/main" val="2695674632"/>
                    </a:ext>
                  </a:extLst>
                </a:gridCol>
                <a:gridCol w="2073922">
                  <a:extLst>
                    <a:ext uri="{9D8B030D-6E8A-4147-A177-3AD203B41FA5}">
                      <a16:colId xmlns:a16="http://schemas.microsoft.com/office/drawing/2014/main" val="3766673357"/>
                    </a:ext>
                  </a:extLst>
                </a:gridCol>
                <a:gridCol w="2073922">
                  <a:extLst>
                    <a:ext uri="{9D8B030D-6E8A-4147-A177-3AD203B41FA5}">
                      <a16:colId xmlns:a16="http://schemas.microsoft.com/office/drawing/2014/main" val="3757242220"/>
                    </a:ext>
                  </a:extLst>
                </a:gridCol>
              </a:tblGrid>
              <a:tr h="861134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/>
                        <a:t>/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/>
                        <a:t>- /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/>
                        <a:t>- - /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54655"/>
                  </a:ext>
                </a:extLst>
              </a:tr>
              <a:tr h="13094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6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73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C3EA-31C6-461A-B746-F426A218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4" y="624110"/>
            <a:ext cx="9800098" cy="5288418"/>
          </a:xfrm>
        </p:spPr>
        <p:txBody>
          <a:bodyPr/>
          <a:lstStyle/>
          <a:p>
            <a:r>
              <a:rPr lang="cs-CZ" sz="2800" dirty="0"/>
              <a:t>Diktát na doplnění pádových koncovek přídavných jmen</a:t>
            </a:r>
            <a:br>
              <a:rPr lang="cs-CZ" dirty="0"/>
            </a:br>
            <a:br>
              <a:rPr lang="cs-CZ" dirty="0"/>
            </a:br>
            <a:r>
              <a:rPr lang="cs-CZ" sz="2400" b="1" dirty="0"/>
              <a:t>Sousloví</a:t>
            </a:r>
            <a:r>
              <a:rPr lang="cs-CZ" sz="2400" dirty="0"/>
              <a:t>: zl… pes, </a:t>
            </a:r>
            <a:r>
              <a:rPr lang="cs-CZ" sz="2400" dirty="0" err="1"/>
              <a:t>světl</a:t>
            </a:r>
            <a:r>
              <a:rPr lang="cs-CZ" sz="2400" dirty="0"/>
              <a:t>… pokoj, s mil…m přítelem, se znám…m spisovatelem, do </a:t>
            </a:r>
            <a:r>
              <a:rPr lang="cs-CZ" sz="2400" dirty="0" err="1"/>
              <a:t>Vladislavov</a:t>
            </a:r>
            <a:r>
              <a:rPr lang="cs-CZ" sz="2400" dirty="0"/>
              <a:t>… ulice, nov…m… </a:t>
            </a:r>
            <a:r>
              <a:rPr lang="cs-CZ" sz="2400" dirty="0" err="1"/>
              <a:t>autobusov</a:t>
            </a:r>
            <a:r>
              <a:rPr lang="cs-CZ" sz="2400" dirty="0"/>
              <a:t>…mi linkami</a:t>
            </a:r>
            <a:br>
              <a:rPr lang="cs-CZ" sz="2400" dirty="0"/>
            </a:br>
            <a:r>
              <a:rPr lang="cs-CZ" sz="2400" b="1" dirty="0"/>
              <a:t>Věty</a:t>
            </a:r>
            <a:r>
              <a:rPr lang="cs-CZ" sz="2400" dirty="0"/>
              <a:t>: Hladov… psi </a:t>
            </a:r>
            <a:r>
              <a:rPr lang="cs-CZ" sz="2400" dirty="0" err="1"/>
              <a:t>bývyjí</a:t>
            </a:r>
            <a:r>
              <a:rPr lang="cs-CZ" sz="2400" dirty="0"/>
              <a:t> zl… a </a:t>
            </a:r>
            <a:r>
              <a:rPr lang="cs-CZ" sz="2400" dirty="0" err="1"/>
              <a:t>nebezpečn</a:t>
            </a:r>
            <a:r>
              <a:rPr lang="cs-CZ" sz="2400" dirty="0"/>
              <a:t>… V </a:t>
            </a:r>
            <a:r>
              <a:rPr lang="cs-CZ" sz="2400" dirty="0" err="1"/>
              <a:t>podivn</a:t>
            </a:r>
            <a:r>
              <a:rPr lang="cs-CZ" sz="2400" dirty="0"/>
              <a:t>… budově s </a:t>
            </a:r>
            <a:r>
              <a:rPr lang="cs-CZ" sz="2400" dirty="0" err="1"/>
              <a:t>dubov</a:t>
            </a:r>
            <a:r>
              <a:rPr lang="cs-CZ" sz="2400" dirty="0"/>
              <a:t>…m… vraty žil zl… osaměl… kouzelník.</a:t>
            </a:r>
            <a:br>
              <a:rPr lang="cs-CZ" sz="2400" dirty="0"/>
            </a:br>
            <a:r>
              <a:rPr lang="cs-CZ" sz="2400" b="1" dirty="0"/>
              <a:t>Texty</a:t>
            </a:r>
            <a:r>
              <a:rPr lang="cs-CZ" sz="2400" dirty="0"/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0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762B-24B0-445E-B039-1AE3315F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6" y="168675"/>
            <a:ext cx="10803275" cy="6427433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Diktát na doplnění koncovek sloves v přítomném čase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a) Kdo to v…, hlas…se. Mluv…š skutečně pravdu? Někteří lidé si myslí, že všemu rozum…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b) Kdo sprav… kalhoty?</a:t>
            </a:r>
            <a:br>
              <a:rPr lang="cs-CZ" sz="2800" dirty="0"/>
            </a:br>
            <a:r>
              <a:rPr lang="cs-CZ" sz="2800" dirty="0"/>
              <a:t>Peťa nos… báječné kalhoty. Jsou zelené a Péťa je má rád. Stále se chlub…, že má kalhoty jako voják. Jednou Péťa lezl přes plot, zachytil za hřebík a najednou kus těch báječných kalhot vis.. na plotě. Péťu to tak mrz…, ze se rozpláče. Honem utíká domů a pros… maminku, aby mu kalhoty zašila. Ale maminka se zlob…, že si kalhoty roztrhl, a prav…, ať si je Péťa zašije sám. Péťa se brání, že to neum… . Maminka nepovol…a </a:t>
            </a:r>
            <a:r>
              <a:rPr lang="cs-CZ" sz="2800" dirty="0" err="1"/>
              <a:t>odpov</a:t>
            </a:r>
            <a:r>
              <a:rPr lang="cs-CZ" sz="2800" dirty="0"/>
              <a:t>…mu, že když si um…kalhoty roztrhnout, </a:t>
            </a:r>
            <a:r>
              <a:rPr lang="cs-CZ" sz="2800" dirty="0" err="1"/>
              <a:t>mus</a:t>
            </a:r>
            <a:r>
              <a:rPr lang="cs-CZ" sz="2800" dirty="0"/>
              <a:t>… si je také umět zašít. </a:t>
            </a:r>
            <a:br>
              <a:rPr lang="cs-CZ" sz="2800" dirty="0"/>
            </a:br>
            <a:r>
              <a:rPr lang="cs-CZ" sz="2800" dirty="0"/>
              <a:t>(podle N. Nosova)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731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5ACB-A483-4D62-B3A7-F9151080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92" y="624110"/>
            <a:ext cx="9871120" cy="5679036"/>
          </a:xfrm>
        </p:spPr>
        <p:txBody>
          <a:bodyPr/>
          <a:lstStyle/>
          <a:p>
            <a:r>
              <a:rPr lang="cs-CZ" dirty="0"/>
              <a:t>Diktáty na </a:t>
            </a:r>
            <a:br>
              <a:rPr lang="cs-CZ" dirty="0"/>
            </a:br>
            <a:r>
              <a:rPr lang="cs-CZ" dirty="0"/>
              <a:t>doplňování</a:t>
            </a: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E3FAD-B695-48C2-8600-15983E91F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16808"/>
            <a:ext cx="6667499" cy="6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AB9C-F95B-4D82-A4EE-FCB63549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390" y="594805"/>
            <a:ext cx="9791221" cy="5610686"/>
          </a:xfrm>
        </p:spPr>
        <p:txBody>
          <a:bodyPr>
            <a:normAutofit/>
          </a:bodyPr>
          <a:lstStyle/>
          <a:p>
            <a:r>
              <a:rPr lang="cs-CZ" dirty="0"/>
              <a:t>Inspirace:</a:t>
            </a:r>
            <a:br>
              <a:rPr lang="cs-CZ" dirty="0"/>
            </a:br>
            <a:r>
              <a:rPr lang="cs-CZ" dirty="0"/>
              <a:t>1) </a:t>
            </a:r>
            <a:r>
              <a:rPr lang="cs-CZ" sz="3100" dirty="0"/>
              <a:t>https://clanky.rvp.cz/clanek/c/s/19947/ROZLISOVANI-KRATKYCH-A-DLOUHYCH-SAMOHLASEK-I.html/</a:t>
            </a:r>
            <a:br>
              <a:rPr lang="cs-CZ" sz="3100" dirty="0"/>
            </a:br>
            <a:br>
              <a:rPr lang="cs-CZ" sz="3100" dirty="0"/>
            </a:br>
            <a:r>
              <a:rPr lang="cs-CZ" sz="3100" dirty="0"/>
              <a:t>2) Kontrolní diktáty a pravopisná cvičení pro 2.3.4. a 5. ročník ZŠ</a:t>
            </a:r>
            <a:br>
              <a:rPr lang="cs-CZ" sz="3100" dirty="0"/>
            </a:br>
            <a:br>
              <a:rPr lang="cs-CZ" sz="3100" dirty="0"/>
            </a:br>
            <a:r>
              <a:rPr lang="cs-CZ" sz="3100" dirty="0"/>
              <a:t>3) Pravopis nejen pro školu I. F. Kalandra, H. Straková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0502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1D4F-F047-4F4F-BEA8-B82095FF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9" y="4434110"/>
            <a:ext cx="8911687" cy="1280890"/>
          </a:xfrm>
        </p:spPr>
        <p:txBody>
          <a:bodyPr/>
          <a:lstStyle/>
          <a:p>
            <a:r>
              <a:rPr lang="cs-CZ" dirty="0"/>
              <a:t>Děkují za 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2B6F-8E6F-4C85-A2D8-CB966A53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ÚROVEŇ A1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4A1757-55F6-4CAF-A248-2E6AA34B9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419225"/>
            <a:ext cx="9210675" cy="5200649"/>
          </a:xfrm>
        </p:spPr>
      </p:pic>
    </p:spTree>
    <p:extLst>
      <p:ext uri="{BB962C8B-B14F-4D97-AF65-F5344CB8AC3E}">
        <p14:creationId xmlns:p14="http://schemas.microsoft.com/office/powerpoint/2010/main" val="277283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E420-8D41-4226-82B9-B92A5E32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04776"/>
            <a:ext cx="11047412" cy="742950"/>
          </a:xfrm>
        </p:spPr>
        <p:txBody>
          <a:bodyPr/>
          <a:lstStyle/>
          <a:p>
            <a:r>
              <a:rPr lang="cs-CZ" dirty="0"/>
              <a:t>ÚROVEŇ A2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8EAF6-1521-4F1A-9A49-232B1F46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847726"/>
            <a:ext cx="7658099" cy="5905498"/>
          </a:xfrm>
        </p:spPr>
      </p:pic>
    </p:spTree>
    <p:extLst>
      <p:ext uri="{BB962C8B-B14F-4D97-AF65-F5344CB8AC3E}">
        <p14:creationId xmlns:p14="http://schemas.microsoft.com/office/powerpoint/2010/main" val="139296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1E09-FA01-4B38-A5C3-5116563C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ÚROVEŇ B1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063AA7-4FBE-4FAB-9711-833C31D04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433" y="2524125"/>
            <a:ext cx="8427148" cy="1969188"/>
          </a:xfrm>
        </p:spPr>
      </p:pic>
    </p:spTree>
    <p:extLst>
      <p:ext uri="{BB962C8B-B14F-4D97-AF65-F5344CB8AC3E}">
        <p14:creationId xmlns:p14="http://schemas.microsoft.com/office/powerpoint/2010/main" val="96172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C647-0459-4428-9514-77AC4551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ÚROVEŇ B2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B4B86-E035-43D0-A4BB-F27353F73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063" y="1343025"/>
            <a:ext cx="9709166" cy="5276849"/>
          </a:xfrm>
        </p:spPr>
      </p:pic>
    </p:spTree>
    <p:extLst>
      <p:ext uri="{BB962C8B-B14F-4D97-AF65-F5344CB8AC3E}">
        <p14:creationId xmlns:p14="http://schemas.microsoft.com/office/powerpoint/2010/main" val="339141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C965-EBB6-472E-A65B-3139BE1A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dá </a:t>
            </a:r>
            <a:r>
              <a:rPr lang="cs-CZ" dirty="0" err="1"/>
              <a:t>zachýtít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A9BE-4D3A-45E1-9C33-AACCEDD9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Koncovky u sloves A </a:t>
            </a:r>
            <a:r>
              <a:rPr lang="cs-CZ" dirty="0" err="1"/>
              <a:t>a</a:t>
            </a:r>
            <a:r>
              <a:rPr lang="cs-CZ" dirty="0"/>
              <a:t> I typu (mluvím, mám, myslím si, doufám…)</a:t>
            </a:r>
          </a:p>
          <a:p>
            <a:r>
              <a:rPr lang="cs-CZ" dirty="0"/>
              <a:t>Koncovky u přídavných jmen (hezký, mladého, chytrému…)</a:t>
            </a:r>
          </a:p>
          <a:p>
            <a:r>
              <a:rPr lang="cs-CZ" dirty="0"/>
              <a:t>Ú na začátku slov (úřad, únor, úplatek…)</a:t>
            </a:r>
          </a:p>
          <a:p>
            <a:r>
              <a:rPr lang="cs-CZ" dirty="0"/>
              <a:t>Slova, která končí na –ÁNÍ nebo –NÍ (malování, kreslení, běhání, plavání…)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A6-082E-4BB2-932F-FD9A2561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103" y="363985"/>
            <a:ext cx="9915508" cy="5850384"/>
          </a:xfrm>
        </p:spPr>
        <p:txBody>
          <a:bodyPr>
            <a:normAutofit fontScale="90000"/>
          </a:bodyPr>
          <a:lstStyle/>
          <a:p>
            <a:r>
              <a:rPr lang="cs-CZ" sz="2000" dirty="0"/>
              <a:t>Studenty</a:t>
            </a:r>
            <a:r>
              <a:rPr lang="en-US" sz="2000" dirty="0"/>
              <a:t> </a:t>
            </a:r>
            <a:r>
              <a:rPr lang="en-US" sz="2000" dirty="0" err="1"/>
              <a:t>pracují</a:t>
            </a:r>
            <a:r>
              <a:rPr lang="en-US" sz="2000" dirty="0"/>
              <a:t> s </a:t>
            </a:r>
            <a:r>
              <a:rPr lang="en-US" sz="2000" dirty="0" err="1"/>
              <a:t>učitelem</a:t>
            </a:r>
            <a:r>
              <a:rPr lang="en-US" sz="2000" dirty="0"/>
              <a:t> v </a:t>
            </a:r>
            <a:r>
              <a:rPr lang="en-US" sz="2000" dirty="0" err="1"/>
              <a:t>kruhu</a:t>
            </a:r>
            <a:r>
              <a:rPr lang="en-US" sz="2000" dirty="0"/>
              <a:t> v </a:t>
            </a:r>
            <a:r>
              <a:rPr lang="en-US" sz="2000" dirty="0" err="1"/>
              <a:t>menší</a:t>
            </a:r>
            <a:r>
              <a:rPr lang="en-US" sz="2000" dirty="0"/>
              <a:t> </a:t>
            </a:r>
            <a:r>
              <a:rPr lang="en-US" sz="2000" dirty="0" err="1"/>
              <a:t>skupině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 err="1"/>
              <a:t>Učitel</a:t>
            </a:r>
            <a:r>
              <a:rPr lang="en-US" sz="2000" dirty="0"/>
              <a:t> </a:t>
            </a:r>
            <a:r>
              <a:rPr lang="en-US" sz="2000" dirty="0" err="1"/>
              <a:t>předříkává</a:t>
            </a:r>
            <a:r>
              <a:rPr lang="en-US" sz="2000" dirty="0"/>
              <a:t> </a:t>
            </a:r>
            <a:r>
              <a:rPr lang="en-US" sz="2000" dirty="0" err="1"/>
              <a:t>dvojice</a:t>
            </a:r>
            <a:r>
              <a:rPr lang="en-US" sz="2000" dirty="0"/>
              <a:t> </a:t>
            </a:r>
            <a:r>
              <a:rPr lang="en-US" sz="2000" dirty="0" err="1"/>
              <a:t>slov</a:t>
            </a:r>
            <a:r>
              <a:rPr lang="en-US" sz="2000" dirty="0"/>
              <a:t> (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nesmyslných</a:t>
            </a:r>
            <a:r>
              <a:rPr lang="en-US" sz="2000" dirty="0"/>
              <a:t>), </a:t>
            </a:r>
            <a:r>
              <a:rPr lang="en-US" sz="2000" dirty="0" err="1"/>
              <a:t>které</a:t>
            </a:r>
            <a:r>
              <a:rPr lang="en-US" sz="2000" dirty="0"/>
              <a:t> se </a:t>
            </a:r>
            <a:r>
              <a:rPr lang="en-US" sz="2000" dirty="0" err="1"/>
              <a:t>liší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délkou</a:t>
            </a:r>
            <a:r>
              <a:rPr lang="en-US" sz="2000" dirty="0"/>
              <a:t> </a:t>
            </a:r>
            <a:r>
              <a:rPr lang="en-US" sz="2000" dirty="0" err="1"/>
              <a:t>samohlásek</a:t>
            </a:r>
            <a:r>
              <a:rPr lang="en-US" sz="2000" dirty="0"/>
              <a:t>. </a:t>
            </a:r>
            <a:r>
              <a:rPr lang="en-US" sz="2000" dirty="0" err="1"/>
              <a:t>Např</a:t>
            </a:r>
            <a:r>
              <a:rPr lang="en-US" sz="2000" dirty="0"/>
              <a:t>. „</a:t>
            </a:r>
            <a:r>
              <a:rPr lang="en-US" sz="2000" dirty="0" err="1"/>
              <a:t>pís</a:t>
            </a:r>
            <a:r>
              <a:rPr lang="en-US" sz="2000" dirty="0"/>
              <a:t> – </a:t>
            </a:r>
            <a:r>
              <a:rPr lang="en-US" sz="2000" dirty="0" err="1"/>
              <a:t>pis</a:t>
            </a:r>
            <a:r>
              <a:rPr lang="en-US" sz="2000" dirty="0"/>
              <a:t>“. </a:t>
            </a:r>
            <a:r>
              <a:rPr lang="en-US" sz="2000" dirty="0" err="1"/>
              <a:t>Žák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rozpoznat</a:t>
            </a:r>
            <a:r>
              <a:rPr lang="en-US" sz="2000" dirty="0"/>
              <a:t>, </a:t>
            </a:r>
            <a:r>
              <a:rPr lang="en-US" sz="2000" dirty="0" err="1"/>
              <a:t>zda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slova</a:t>
            </a:r>
            <a:r>
              <a:rPr lang="en-US" sz="2000" dirty="0"/>
              <a:t> </a:t>
            </a:r>
            <a:r>
              <a:rPr lang="en-US" sz="2000" dirty="0" err="1"/>
              <a:t>stejná</a:t>
            </a:r>
            <a:r>
              <a:rPr lang="en-US" sz="2000" dirty="0"/>
              <a:t>,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nejsou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/>
              <a:t>Poté</a:t>
            </a:r>
            <a:r>
              <a:rPr lang="en-US" sz="2000" dirty="0"/>
              <a:t> </a:t>
            </a:r>
            <a:r>
              <a:rPr lang="en-US" sz="2000" dirty="0" err="1"/>
              <a:t>učitel</a:t>
            </a:r>
            <a:r>
              <a:rPr lang="en-US" sz="2000" dirty="0"/>
              <a:t> </a:t>
            </a:r>
            <a:r>
              <a:rPr lang="en-US" sz="2000" dirty="0" err="1"/>
              <a:t>předloží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s </a:t>
            </a:r>
            <a:r>
              <a:rPr lang="en-US" sz="2000" dirty="0" err="1"/>
              <a:t>nadepsanou</a:t>
            </a:r>
            <a:r>
              <a:rPr lang="en-US" sz="2000" dirty="0"/>
              <a:t> </a:t>
            </a:r>
            <a:r>
              <a:rPr lang="en-US" sz="2000" dirty="0" err="1"/>
              <a:t>dvojicí</a:t>
            </a:r>
            <a:r>
              <a:rPr lang="en-US" sz="2000" dirty="0"/>
              <a:t> </a:t>
            </a:r>
            <a:r>
              <a:rPr lang="en-US" sz="2000" dirty="0" err="1"/>
              <a:t>slov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. 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7F8232-9E12-4B13-8F13-ADF9F123C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31317"/>
              </p:ext>
            </p:extLst>
          </p:nvPr>
        </p:nvGraphicFramePr>
        <p:xfrm>
          <a:off x="1748901" y="1787944"/>
          <a:ext cx="8327253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5147">
                  <a:extLst>
                    <a:ext uri="{9D8B030D-6E8A-4147-A177-3AD203B41FA5}">
                      <a16:colId xmlns:a16="http://schemas.microsoft.com/office/drawing/2014/main" val="2153927151"/>
                    </a:ext>
                  </a:extLst>
                </a:gridCol>
                <a:gridCol w="2776053">
                  <a:extLst>
                    <a:ext uri="{9D8B030D-6E8A-4147-A177-3AD203B41FA5}">
                      <a16:colId xmlns:a16="http://schemas.microsoft.com/office/drawing/2014/main" val="2888985891"/>
                    </a:ext>
                  </a:extLst>
                </a:gridCol>
                <a:gridCol w="2776053">
                  <a:extLst>
                    <a:ext uri="{9D8B030D-6E8A-4147-A177-3AD203B41FA5}">
                      <a16:colId xmlns:a16="http://schemas.microsoft.com/office/drawing/2014/main" val="1334521610"/>
                    </a:ext>
                  </a:extLst>
                </a:gridCol>
              </a:tblGrid>
              <a:tr h="755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bič – bíč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kos - kos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pés – pes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74091648"/>
                  </a:ext>
                </a:extLst>
              </a:tr>
              <a:tr h="755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kosa – kosa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koza – </a:t>
                      </a:r>
                      <a:r>
                        <a:rPr lang="cs-CZ" sz="2000" dirty="0" err="1">
                          <a:effectLst/>
                        </a:rPr>
                        <a:t>kóza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vosa – vosa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41766126"/>
                  </a:ext>
                </a:extLst>
              </a:tr>
              <a:tr h="755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drak – drák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mrák – mrak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vrak – vrak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51216523"/>
                  </a:ext>
                </a:extLst>
              </a:tr>
              <a:tr h="755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ulice – ulice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čepíce – čepice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neděle – </a:t>
                      </a:r>
                      <a:r>
                        <a:rPr lang="cs-CZ" sz="2000" dirty="0" err="1">
                          <a:effectLst/>
                        </a:rPr>
                        <a:t>néděle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9725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7374-C7E0-43E5-9836-06EE190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4" y="519334"/>
            <a:ext cx="7324725" cy="5306173"/>
          </a:xfrm>
        </p:spPr>
        <p:txBody>
          <a:bodyPr>
            <a:normAutofit/>
          </a:bodyPr>
          <a:lstStyle/>
          <a:p>
            <a:r>
              <a:rPr lang="cs-CZ" sz="2200" dirty="0"/>
              <a:t>Studenty</a:t>
            </a:r>
            <a:r>
              <a:rPr lang="en-US" sz="2200" dirty="0"/>
              <a:t> </a:t>
            </a:r>
            <a:r>
              <a:rPr lang="en-US" sz="2200" dirty="0" err="1"/>
              <a:t>pracují</a:t>
            </a:r>
            <a:r>
              <a:rPr lang="en-US" sz="2200" dirty="0"/>
              <a:t> </a:t>
            </a:r>
            <a:r>
              <a:rPr lang="en-US" sz="2200" dirty="0" err="1"/>
              <a:t>individuálně</a:t>
            </a:r>
            <a:r>
              <a:rPr lang="en-US" sz="2200" dirty="0"/>
              <a:t>,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dvojici</a:t>
            </a:r>
            <a:r>
              <a:rPr lang="en-US" sz="2200" dirty="0"/>
              <a:t> </a:t>
            </a:r>
            <a:r>
              <a:rPr lang="en-US" sz="2200" dirty="0" err="1"/>
              <a:t>či</a:t>
            </a:r>
            <a:r>
              <a:rPr lang="en-US" sz="2200" dirty="0"/>
              <a:t> </a:t>
            </a:r>
            <a:r>
              <a:rPr lang="en-US" sz="2200" dirty="0" err="1"/>
              <a:t>skupině</a:t>
            </a:r>
            <a:r>
              <a:rPr lang="en-US" sz="2200" dirty="0"/>
              <a:t>. 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Studenty dostanou kartičky se slovy. </a:t>
            </a:r>
            <a:r>
              <a:rPr lang="en-US" sz="2200" dirty="0" err="1"/>
              <a:t>Délku</a:t>
            </a:r>
            <a:r>
              <a:rPr lang="en-US" sz="2200" dirty="0"/>
              <a:t> </a:t>
            </a:r>
            <a:r>
              <a:rPr lang="en-US" sz="2200" dirty="0" err="1"/>
              <a:t>slabik</a:t>
            </a:r>
            <a:r>
              <a:rPr lang="en-US" sz="2200" dirty="0"/>
              <a:t> </a:t>
            </a:r>
            <a:r>
              <a:rPr lang="en-US" sz="2200" dirty="0" err="1"/>
              <a:t>daného</a:t>
            </a:r>
            <a:r>
              <a:rPr lang="en-US" sz="2200" dirty="0"/>
              <a:t> </a:t>
            </a:r>
            <a:r>
              <a:rPr lang="en-US" sz="2200" dirty="0" err="1"/>
              <a:t>slova</a:t>
            </a:r>
            <a:r>
              <a:rPr lang="en-US" sz="2200" dirty="0"/>
              <a:t> </a:t>
            </a:r>
            <a:r>
              <a:rPr lang="en-US" sz="2200" dirty="0" err="1"/>
              <a:t>graficky</a:t>
            </a:r>
            <a:r>
              <a:rPr lang="en-US" sz="2200" dirty="0"/>
              <a:t> </a:t>
            </a:r>
            <a:r>
              <a:rPr lang="en-US" sz="2200" dirty="0" err="1"/>
              <a:t>znázorní</a:t>
            </a:r>
            <a:r>
              <a:rPr lang="en-US" sz="2200" dirty="0"/>
              <a:t> </a:t>
            </a:r>
            <a:r>
              <a:rPr lang="en-US" sz="2200" dirty="0" err="1"/>
              <a:t>např</a:t>
            </a:r>
            <a:r>
              <a:rPr lang="en-US" sz="2200" dirty="0"/>
              <a:t>. </a:t>
            </a:r>
            <a:r>
              <a:rPr lang="en-US" sz="2200" dirty="0" err="1"/>
              <a:t>pomocí</a:t>
            </a:r>
            <a:r>
              <a:rPr lang="en-US" sz="2200" dirty="0"/>
              <a:t> </a:t>
            </a:r>
            <a:r>
              <a:rPr lang="en-US" sz="2200" dirty="0" err="1"/>
              <a:t>kostek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víček</a:t>
            </a:r>
            <a:r>
              <a:rPr lang="en-US" sz="2200" dirty="0"/>
              <a:t> od PET </a:t>
            </a:r>
            <a:r>
              <a:rPr lang="en-US" sz="2200" dirty="0" err="1"/>
              <a:t>lahví</a:t>
            </a:r>
            <a:r>
              <a:rPr lang="en-US" sz="2200" dirty="0"/>
              <a:t> a </a:t>
            </a:r>
            <a:r>
              <a:rPr lang="en-US" sz="2200" dirty="0" err="1"/>
              <a:t>brček</a:t>
            </a:r>
            <a:r>
              <a:rPr lang="en-US" sz="2200" dirty="0"/>
              <a:t>. </a:t>
            </a:r>
            <a:r>
              <a:rPr lang="en-US" sz="2200" dirty="0" err="1"/>
              <a:t>Dlouhou</a:t>
            </a:r>
            <a:r>
              <a:rPr lang="en-US" sz="2200" dirty="0"/>
              <a:t> </a:t>
            </a:r>
            <a:r>
              <a:rPr lang="en-US" sz="2200" dirty="0" err="1"/>
              <a:t>samohlásku</a:t>
            </a:r>
            <a:r>
              <a:rPr lang="en-US" sz="2200" dirty="0"/>
              <a:t>/</a:t>
            </a:r>
            <a:r>
              <a:rPr lang="en-US" sz="2200" dirty="0" err="1"/>
              <a:t>slabiku</a:t>
            </a:r>
            <a:r>
              <a:rPr lang="en-US" sz="2200" dirty="0"/>
              <a:t> </a:t>
            </a:r>
            <a:r>
              <a:rPr lang="en-US" sz="2200" dirty="0" err="1"/>
              <a:t>vyznačí</a:t>
            </a:r>
            <a:r>
              <a:rPr lang="en-US" sz="2200" dirty="0"/>
              <a:t> </a:t>
            </a:r>
            <a:r>
              <a:rPr lang="en-US" sz="2200" dirty="0" err="1"/>
              <a:t>dlouhým</a:t>
            </a:r>
            <a:r>
              <a:rPr lang="en-US" sz="2200" dirty="0"/>
              <a:t> </a:t>
            </a:r>
            <a:r>
              <a:rPr lang="en-US" sz="2200" dirty="0" err="1"/>
              <a:t>tvarem</a:t>
            </a:r>
            <a:r>
              <a:rPr lang="en-US" sz="2200" dirty="0"/>
              <a:t> a </a:t>
            </a:r>
            <a:r>
              <a:rPr lang="en-US" sz="2200" dirty="0" err="1"/>
              <a:t>krátkou</a:t>
            </a:r>
            <a:r>
              <a:rPr lang="en-US" sz="2200" dirty="0"/>
              <a:t> </a:t>
            </a:r>
            <a:r>
              <a:rPr lang="en-US" sz="2200" dirty="0" err="1"/>
              <a:t>samohlásku</a:t>
            </a:r>
            <a:r>
              <a:rPr lang="en-US" sz="2200" dirty="0"/>
              <a:t>/</a:t>
            </a:r>
            <a:r>
              <a:rPr lang="en-US" sz="2200" dirty="0" err="1"/>
              <a:t>slabiku</a:t>
            </a:r>
            <a:r>
              <a:rPr lang="en-US" sz="2200" dirty="0"/>
              <a:t> </a:t>
            </a:r>
            <a:r>
              <a:rPr lang="en-US" sz="2200" dirty="0" err="1"/>
              <a:t>krátkým</a:t>
            </a:r>
            <a:r>
              <a:rPr lang="en-US" sz="2200" dirty="0"/>
              <a:t> </a:t>
            </a:r>
            <a:r>
              <a:rPr lang="en-US" sz="2200" dirty="0" err="1"/>
              <a:t>tvarem</a:t>
            </a:r>
            <a:r>
              <a:rPr lang="en-US" sz="2200" dirty="0"/>
              <a:t>.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N</a:t>
            </a:r>
            <a:r>
              <a:rPr lang="en-US" sz="2200" dirty="0" err="1"/>
              <a:t>ejdříve</a:t>
            </a:r>
            <a:r>
              <a:rPr lang="en-US" sz="2200" dirty="0"/>
              <a:t> </a:t>
            </a:r>
            <a:r>
              <a:rPr lang="cs-CZ" sz="2200" dirty="0"/>
              <a:t>jsou </a:t>
            </a:r>
            <a:r>
              <a:rPr lang="en-US" sz="2200" dirty="0" err="1"/>
              <a:t>voleny</a:t>
            </a:r>
            <a:r>
              <a:rPr lang="en-US" sz="2200" dirty="0"/>
              <a:t> </a:t>
            </a:r>
            <a:r>
              <a:rPr lang="en-US" sz="2200" dirty="0" err="1"/>
              <a:t>pouze</a:t>
            </a:r>
            <a:r>
              <a:rPr lang="en-US" sz="2200" dirty="0"/>
              <a:t> </a:t>
            </a:r>
            <a:r>
              <a:rPr lang="en-US" sz="2200" dirty="0" err="1"/>
              <a:t>slabiky</a:t>
            </a:r>
            <a:r>
              <a:rPr lang="en-US" sz="2200" dirty="0"/>
              <a:t>, </a:t>
            </a:r>
            <a:r>
              <a:rPr lang="en-US" sz="2200" dirty="0" err="1"/>
              <a:t>poté</a:t>
            </a:r>
            <a:r>
              <a:rPr lang="en-US" sz="2200" dirty="0"/>
              <a:t> </a:t>
            </a:r>
            <a:r>
              <a:rPr lang="en-US" sz="2200" dirty="0" err="1"/>
              <a:t>slova</a:t>
            </a:r>
            <a:r>
              <a:rPr lang="en-US" sz="2200" dirty="0"/>
              <a:t> </a:t>
            </a:r>
            <a:r>
              <a:rPr lang="en-US" sz="2200" dirty="0" err="1"/>
              <a:t>jednoslabičná</a:t>
            </a:r>
            <a:r>
              <a:rPr lang="en-US" sz="2200" dirty="0"/>
              <a:t>, </a:t>
            </a:r>
            <a:r>
              <a:rPr lang="en-US" sz="2200" dirty="0" err="1"/>
              <a:t>dvouslabičná</a:t>
            </a:r>
            <a:r>
              <a:rPr lang="en-US" sz="2200" dirty="0"/>
              <a:t>, </a:t>
            </a:r>
            <a:r>
              <a:rPr lang="en-US" sz="2200" dirty="0" err="1"/>
              <a:t>tříslabičná</a:t>
            </a:r>
            <a:r>
              <a:rPr lang="en-US" sz="2200" dirty="0"/>
              <a:t>, </a:t>
            </a:r>
            <a:r>
              <a:rPr lang="en-US" sz="2200" dirty="0" err="1"/>
              <a:t>čtyřslabičná</a:t>
            </a:r>
            <a:r>
              <a:rPr lang="en-US" sz="2200" dirty="0"/>
              <a:t> a </a:t>
            </a:r>
            <a:r>
              <a:rPr lang="en-US" sz="2200" dirty="0" err="1"/>
              <a:t>pětislabičná</a:t>
            </a:r>
            <a:r>
              <a:rPr lang="en-US" sz="2200" dirty="0"/>
              <a:t>. </a:t>
            </a:r>
            <a:br>
              <a:rPr lang="cs-CZ" sz="22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6E87F-0695-41AE-A98B-24252C26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2" t="775" r="3586" b="6024"/>
          <a:stretch/>
        </p:blipFill>
        <p:spPr>
          <a:xfrm>
            <a:off x="123825" y="2710083"/>
            <a:ext cx="4781549" cy="41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C4AA-57F5-401F-A301-7C9BEAE4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6" y="624109"/>
            <a:ext cx="9894886" cy="5519515"/>
          </a:xfrm>
        </p:spPr>
        <p:txBody>
          <a:bodyPr>
            <a:normAutofit/>
          </a:bodyPr>
          <a:lstStyle/>
          <a:p>
            <a:r>
              <a:rPr lang="cs-CZ" sz="2200" dirty="0"/>
              <a:t>Studenti dostanou </a:t>
            </a:r>
            <a:r>
              <a:rPr lang="cs-CZ" sz="2200" dirty="0" err="1"/>
              <a:t>roztřiháné</a:t>
            </a:r>
            <a:r>
              <a:rPr lang="cs-CZ" sz="2200" dirty="0"/>
              <a:t> kartičky, kde mají </a:t>
            </a:r>
            <a:r>
              <a:rPr lang="cs-CZ" sz="2200" dirty="0" err="1"/>
              <a:t>spojít</a:t>
            </a:r>
            <a:r>
              <a:rPr lang="cs-CZ" sz="2200" dirty="0"/>
              <a:t> </a:t>
            </a:r>
            <a:r>
              <a:rPr lang="en-US" sz="2200" dirty="0" err="1"/>
              <a:t>slovo</a:t>
            </a:r>
            <a:r>
              <a:rPr lang="en-US" sz="2200" dirty="0"/>
              <a:t> a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grafický</a:t>
            </a:r>
            <a:r>
              <a:rPr lang="en-US" sz="2200" dirty="0"/>
              <a:t> </a:t>
            </a:r>
            <a:r>
              <a:rPr lang="en-US" sz="2200" dirty="0" err="1"/>
              <a:t>zápis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799E34-06F6-4396-94DA-968EBAC0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96327"/>
              </p:ext>
            </p:extLst>
          </p:nvPr>
        </p:nvGraphicFramePr>
        <p:xfrm>
          <a:off x="2325950" y="2065019"/>
          <a:ext cx="696897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673">
                  <a:extLst>
                    <a:ext uri="{9D8B030D-6E8A-4147-A177-3AD203B41FA5}">
                      <a16:colId xmlns:a16="http://schemas.microsoft.com/office/drawing/2014/main" val="200587024"/>
                    </a:ext>
                  </a:extLst>
                </a:gridCol>
                <a:gridCol w="911595">
                  <a:extLst>
                    <a:ext uri="{9D8B030D-6E8A-4147-A177-3AD203B41FA5}">
                      <a16:colId xmlns:a16="http://schemas.microsoft.com/office/drawing/2014/main" val="609360485"/>
                    </a:ext>
                  </a:extLst>
                </a:gridCol>
                <a:gridCol w="1539498">
                  <a:extLst>
                    <a:ext uri="{9D8B030D-6E8A-4147-A177-3AD203B41FA5}">
                      <a16:colId xmlns:a16="http://schemas.microsoft.com/office/drawing/2014/main" val="3899486640"/>
                    </a:ext>
                  </a:extLst>
                </a:gridCol>
                <a:gridCol w="805683">
                  <a:extLst>
                    <a:ext uri="{9D8B030D-6E8A-4147-A177-3AD203B41FA5}">
                      <a16:colId xmlns:a16="http://schemas.microsoft.com/office/drawing/2014/main" val="394952294"/>
                    </a:ext>
                  </a:extLst>
                </a:gridCol>
                <a:gridCol w="1509238">
                  <a:extLst>
                    <a:ext uri="{9D8B030D-6E8A-4147-A177-3AD203B41FA5}">
                      <a16:colId xmlns:a16="http://schemas.microsoft.com/office/drawing/2014/main" val="2337909359"/>
                    </a:ext>
                  </a:extLst>
                </a:gridCol>
                <a:gridCol w="788283">
                  <a:extLst>
                    <a:ext uri="{9D8B030D-6E8A-4147-A177-3AD203B41FA5}">
                      <a16:colId xmlns:a16="http://schemas.microsoft.com/office/drawing/2014/main" val="3644047876"/>
                    </a:ext>
                  </a:extLst>
                </a:gridCol>
              </a:tblGrid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/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3197610526"/>
                  </a:ext>
                </a:extLst>
              </a:tr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pás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713317209"/>
                  </a:ext>
                </a:extLst>
              </a:tr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4047941399"/>
                  </a:ext>
                </a:extLst>
              </a:tr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kotě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hýká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//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leží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./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1408075526"/>
                  </a:ext>
                </a:extLst>
              </a:tr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pondělí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../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úterý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/./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sobota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2704679495"/>
                  </a:ext>
                </a:extLst>
              </a:tr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kolébka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./.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kalhoty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…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králíci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//.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3139945826"/>
                  </a:ext>
                </a:extLst>
              </a:tr>
              <a:tr h="545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papírnictví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././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slunečnice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….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umývárna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.//.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38" marR="26238" marT="0" marB="0"/>
                </a:tc>
                <a:extLst>
                  <a:ext uri="{0D108BD9-81ED-4DB2-BD59-A6C34878D82A}">
                    <a16:rowId xmlns:a16="http://schemas.microsoft.com/office/drawing/2014/main" val="354288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6305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703</TotalTime>
  <Words>244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Wisp</vt:lpstr>
      <vt:lpstr>Jak můžeme pomoct studentům s psaním čárek</vt:lpstr>
      <vt:lpstr>ÚROVEŇ A1</vt:lpstr>
      <vt:lpstr>ÚROVEŇ A2</vt:lpstr>
      <vt:lpstr>ÚROVEŇ B1</vt:lpstr>
      <vt:lpstr>ÚROVEŇ B2</vt:lpstr>
      <vt:lpstr>Co se dá zachýtít</vt:lpstr>
      <vt:lpstr>Studenty pracují s učitelem v kruhu v menší skupině.  Učitel předříkává dvojice slov (i nesmyslných), které se liší pouze délkou samohlásek. Např. „pís – pis“. Žák má rozpoznat, zda jsou slova stejná, či nejsou. Poté učitel předloží kartu s nadepsanou dvojicí slov jako kontrolu.                   </vt:lpstr>
      <vt:lpstr>Studenty pracují individuálně, ve dvojici či skupině.   Studenty dostanou kartičky se slovy. Délku slabik daného slova graficky znázorní např. pomocí kostek nebo víček od PET lahví a brček. Dlouhou samohlásku/slabiku vyznačí dlouhým tvarem a krátkou samohlásku/slabiku krátkým tvarem.  Nejdříve jsou voleny pouze slabiky, poté slova jednoslabičná, dvouslabičná, tříslabičná, čtyřslabičná a pětislabičná.  </vt:lpstr>
      <vt:lpstr>Studenti dostanou roztřiháné kartičky, kde mají spojít slovo a jeho grafický zápis. </vt:lpstr>
      <vt:lpstr>Studenti dostanou PL, kde do příslušného sloupce zapíšou slova s délkou v první slabice, druhé a třetí.   Banán rybíz salát špenát hrášek řízek hovězí vepřové mléko máslo hermelín parmazán rýže bramborák knedlík víno  </vt:lpstr>
      <vt:lpstr>Diktát na doplnění pádových koncovek přídavných jmen  Sousloví: zl… pes, světl… pokoj, s mil…m přítelem, se znám…m spisovatelem, do Vladislavov… ulice, nov…m… autobusov…mi linkami Věty: Hladov… psi bývyjí zl… a nebezpečn… V podivn… budově s dubov…m… vraty žil zl… osaměl… kouzelník. Texty: </vt:lpstr>
      <vt:lpstr>Diktát na doplnění koncovek sloves v přítomném čase  a) Kdo to v…, hlas…se. Mluv…š skutečně pravdu? Někteří lidé si myslí, že všemu rozum…  b) Kdo sprav… kalhoty? Peťa nos… báječné kalhoty. Jsou zelené a Péťa je má rád. Stále se chlub…, že má kalhoty jako voják. Jednou Péťa lezl přes plot, zachytil za hřebík a najednou kus těch báječných kalhot vis.. na plotě. Péťu to tak mrz…, ze se rozpláče. Honem utíká domů a pros… maminku, aby mu kalhoty zašila. Ale maminka se zlob…, že si kalhoty roztrhl, a prav…, ať si je Péťa zašije sám. Péťa se brání, že to neum… . Maminka nepovol…a odpov…mu, že když si um…kalhoty roztrhnout, mus… si je také umět zašít.  (podle N. Nosova)</vt:lpstr>
      <vt:lpstr>Diktáty na  doplňování  </vt:lpstr>
      <vt:lpstr>Inspirace: 1) https://clanky.rvp.cz/clanek/c/s/19947/ROZLISOVANI-KRATKYCH-A-DLOUHYCH-SAMOHLASEK-I.html/  2) Kontrolní diktáty a pravopisná cvičení pro 2.3.4. a 5. ročník ZŠ  3) Pravopis nejen pro školu I. F. Kalandra, H. Straková</vt:lpstr>
      <vt:lpstr>Děkují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můžeme pomoct studentům s psaním čárek</dc:title>
  <dc:creator>Alena Postnikova</dc:creator>
  <cp:lastModifiedBy>Alena Postnikova</cp:lastModifiedBy>
  <cp:revision>14</cp:revision>
  <dcterms:created xsi:type="dcterms:W3CDTF">2018-12-09T08:41:04Z</dcterms:created>
  <dcterms:modified xsi:type="dcterms:W3CDTF">2018-12-10T11:28:42Z</dcterms:modified>
</cp:coreProperties>
</file>