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496" r:id="rId3"/>
    <p:sldId id="495" r:id="rId4"/>
    <p:sldId id="487" r:id="rId5"/>
    <p:sldId id="497" r:id="rId6"/>
    <p:sldId id="489" r:id="rId7"/>
    <p:sldId id="498" r:id="rId8"/>
    <p:sldId id="504" r:id="rId9"/>
    <p:sldId id="505" r:id="rId10"/>
    <p:sldId id="506" r:id="rId11"/>
    <p:sldId id="503" r:id="rId12"/>
    <p:sldId id="26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-22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97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83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892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3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3957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07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87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949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20676"/>
            <a:ext cx="9956800" cy="14319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927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5600" y="1981200"/>
            <a:ext cx="4927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59EA-3E6F-48D2-833F-414AF2F999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9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74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1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42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51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15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86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97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20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59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Israel%20agriculture%20technology:%20Desert%20Agriculture%20technology%20in%20ISRAEL" TargetMode="External"/><Relationship Id="rId7" Type="http://schemas.openxmlformats.org/officeDocument/2006/relationships/image" Target="../media/image23.jpeg"/><Relationship Id="rId2" Type="http://schemas.openxmlformats.org/officeDocument/2006/relationships/hyperlink" Target="https://www.ceskatelevize.cz/porady/1185966822-na-ceste/207562260120030-na-ceste-po-jiznim-izrael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www.ceskatelevize.cz/porady/10262550261-sumne-stopy/212522162350006-izrael-bauhaus/video/262761" TargetMode="External"/><Relationship Id="rId4" Type="http://schemas.openxmlformats.org/officeDocument/2006/relationships/hyperlink" Target="https://www.youtube.com/watch?v=bQPxkeQwn4g" TargetMode="Externa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s.wikipedia.org/wiki/Atacam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novinky.cz/cestovani/exotika-amerika/406355-tisicilete-kvetiny-rostou-uprostred-pouste-v-sossusvlei-se-zastavil-ca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nqjkGkKlpk0&amp;list=PLqCd4zmI_daW1xs_5UxBD9YxdHyw98Hh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E8895-80DA-42B3-8E4F-AF092D9B0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ekologie a environmentalistiky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195CE35B-82D7-432A-A45C-8ED7480B0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68613"/>
          </a:xfrm>
        </p:spPr>
        <p:txBody>
          <a:bodyPr>
            <a:normAutofit/>
          </a:bodyPr>
          <a:lstStyle/>
          <a:p>
            <a:r>
              <a:rPr lang="cs-CZ" dirty="0"/>
              <a:t>PhDr. Kateřina Jančaříková, Ph.D.</a:t>
            </a:r>
          </a:p>
          <a:p>
            <a:r>
              <a:rPr lang="cs-CZ" dirty="0"/>
              <a:t>Katedra biologie a environmentálních studií</a:t>
            </a:r>
          </a:p>
          <a:p>
            <a:r>
              <a:rPr lang="cs-CZ" dirty="0"/>
              <a:t>Centrum environmentálního vzdělávání a výchovy </a:t>
            </a:r>
          </a:p>
          <a:p>
            <a:r>
              <a:rPr lang="cs-CZ" dirty="0"/>
              <a:t>Pedagogické fakulty Univerzity Karlovy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894BAAC2-F580-46CD-9888-C6369D185EA2}"/>
              </a:ext>
            </a:extLst>
          </p:cNvPr>
          <p:cNvSpPr/>
          <p:nvPr/>
        </p:nvSpPr>
        <p:spPr>
          <a:xfrm>
            <a:off x="689317" y="738554"/>
            <a:ext cx="91158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Pouště a polopouště</a:t>
            </a:r>
            <a:endParaRPr lang="cs-CZ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49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Zúrodňování pouští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0264" y="2573383"/>
            <a:ext cx="7380514" cy="4088674"/>
          </a:xfrm>
        </p:spPr>
        <p:txBody>
          <a:bodyPr>
            <a:normAutofit/>
          </a:bodyPr>
          <a:lstStyle/>
          <a:p>
            <a:r>
              <a:rPr lang="cs-CZ" dirty="0" smtClean="0"/>
              <a:t>Izraelci zúrodnili </a:t>
            </a:r>
            <a:r>
              <a:rPr lang="cs-CZ" dirty="0"/>
              <a:t>na 56 tisíc hektarů nehostinné půdy. </a:t>
            </a:r>
          </a:p>
          <a:p>
            <a:r>
              <a:rPr lang="cs-CZ" dirty="0"/>
              <a:t>Na mnoha místech Izraele byla a je poušť. Arabové ji nedokázali </a:t>
            </a:r>
            <a:r>
              <a:rPr lang="cs-CZ" dirty="0" smtClean="0"/>
              <a:t>obhospodařovat, </a:t>
            </a:r>
            <a:r>
              <a:rPr lang="cs-CZ" dirty="0"/>
              <a:t>a tak ji prodávali židovským imigrantům. Mysleli si, že se zbavují něčeho, co jim nepřináší žádný užitek, a radovali se z toho, jak na těchto obchodech vydělávali. </a:t>
            </a:r>
            <a:endParaRPr lang="cs-CZ" dirty="0" smtClean="0"/>
          </a:p>
          <a:p>
            <a:r>
              <a:rPr lang="cs-CZ" dirty="0" smtClean="0">
                <a:hlinkClick r:id="rId2"/>
              </a:rPr>
              <a:t>Na cestě – Negevská poušť</a:t>
            </a:r>
            <a:endParaRPr lang="cs-CZ" dirty="0" smtClean="0"/>
          </a:p>
          <a:p>
            <a:r>
              <a:rPr lang="en-US" dirty="0">
                <a:hlinkClick r:id="rId3"/>
              </a:rPr>
              <a:t>Israel agriculture technology: Desert Agriculture technology in </a:t>
            </a:r>
            <a:r>
              <a:rPr lang="en-US" dirty="0" smtClean="0">
                <a:hlinkClick r:id="rId3"/>
              </a:rPr>
              <a:t>ISRAEL</a:t>
            </a:r>
            <a:r>
              <a:rPr lang="cs-CZ" dirty="0" smtClean="0">
                <a:hlinkClick r:id="rId3"/>
              </a:rPr>
              <a:t> </a:t>
            </a:r>
            <a:endParaRPr lang="cs-CZ" dirty="0" smtClean="0"/>
          </a:p>
          <a:p>
            <a:r>
              <a:rPr lang="cs-CZ" dirty="0"/>
              <a:t> </a:t>
            </a:r>
            <a:r>
              <a:rPr lang="cs-CZ" dirty="0" err="1">
                <a:hlinkClick r:id="rId4"/>
              </a:rPr>
              <a:t>Agriculture</a:t>
            </a:r>
            <a:r>
              <a:rPr lang="cs-CZ" dirty="0">
                <a:hlinkClick r:id="rId4"/>
              </a:rPr>
              <a:t> in </a:t>
            </a:r>
            <a:r>
              <a:rPr lang="cs-CZ" dirty="0" err="1">
                <a:hlinkClick r:id="rId4"/>
              </a:rPr>
              <a:t>the</a:t>
            </a:r>
            <a:r>
              <a:rPr lang="cs-CZ" dirty="0">
                <a:hlinkClick r:id="rId4"/>
              </a:rPr>
              <a:t> Desert</a:t>
            </a:r>
            <a:endParaRPr lang="cs-CZ" dirty="0"/>
          </a:p>
          <a:p>
            <a:r>
              <a:rPr lang="cs-CZ" dirty="0" smtClean="0">
                <a:hlinkClick r:id="rId5"/>
              </a:rPr>
              <a:t>Zalesňování Izraele – video v ČJ</a:t>
            </a:r>
            <a:endParaRPr lang="cs-CZ" dirty="0" smtClean="0"/>
          </a:p>
          <a:p>
            <a:r>
              <a:rPr lang="cs-CZ" dirty="0" smtClean="0"/>
              <a:t>Kapková závlaha. Unikátní hospodaření s vodou.</a:t>
            </a:r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18" y="4310742"/>
            <a:ext cx="3818396" cy="238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:\Users\User\AppData\Local\Microsoft\Windows\INetCache\IE\6JARBGAD\strawberry_fruit_red_dessert_red_fruits_sweet_summer_eat-1286777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6" y="1454330"/>
            <a:ext cx="1322615" cy="8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17" y="1105765"/>
            <a:ext cx="4151143" cy="27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80" y="159143"/>
            <a:ext cx="3265396" cy="217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16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Azonální</a:t>
            </a:r>
            <a:r>
              <a:rPr lang="cs-CZ" dirty="0" smtClean="0"/>
              <a:t> pouště v České republice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 smtClean="0"/>
              <a:t>Vlkovská</a:t>
            </a:r>
            <a:r>
              <a:rPr lang="cs-CZ" dirty="0" smtClean="0"/>
              <a:t> písečná duna</a:t>
            </a:r>
            <a:endParaRPr lang="cs-CZ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48" y="2886891"/>
            <a:ext cx="4894217" cy="36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2" y="2886891"/>
            <a:ext cx="5362929" cy="36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26571" y="1841863"/>
            <a:ext cx="559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Váté</a:t>
            </a:r>
            <a:r>
              <a:rPr lang="cs-CZ" dirty="0" smtClean="0"/>
              <a:t> písky u Nymburka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41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5473238-2367-4B25-BCF5-A3C112D2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D6DE1C89-2866-416D-92EF-39D31B45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04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3" name="Rectangle 4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Times New Roman" charset="0"/>
              </a:rPr>
              <a:t>Největší </a:t>
            </a:r>
            <a:r>
              <a:rPr lang="cs-CZ" dirty="0">
                <a:latin typeface="Times New Roman" charset="0"/>
              </a:rPr>
              <a:t>světové pouště</a:t>
            </a:r>
            <a:br>
              <a:rPr lang="cs-CZ" dirty="0">
                <a:latin typeface="Times New Roman" charset="0"/>
              </a:rPr>
            </a:br>
            <a:endParaRPr lang="cs-CZ" dirty="0"/>
          </a:p>
        </p:txBody>
      </p:sp>
      <p:sp>
        <p:nvSpPr>
          <p:cNvPr id="215084" name="Rectangle 44"/>
          <p:cNvSpPr>
            <a:spLocks noGrp="1" noChangeArrowheads="1"/>
          </p:cNvSpPr>
          <p:nvPr>
            <p:ph type="body" idx="1"/>
          </p:nvPr>
        </p:nvSpPr>
        <p:spPr>
          <a:xfrm>
            <a:off x="406400" y="1371601"/>
            <a:ext cx="11176000" cy="5349876"/>
          </a:xfrm>
        </p:spPr>
        <p:txBody>
          <a:bodyPr>
            <a:noAutofit/>
          </a:bodyPr>
          <a:lstStyle/>
          <a:p>
            <a:r>
              <a:rPr lang="cs-CZ" sz="2000" dirty="0" smtClean="0">
                <a:latin typeface="Times New Roman" charset="0"/>
              </a:rPr>
              <a:t>Sahara </a:t>
            </a:r>
            <a:r>
              <a:rPr lang="cs-CZ" sz="2000" dirty="0">
                <a:latin typeface="Times New Roman" charset="0"/>
              </a:rPr>
              <a:t>(Afrika)</a:t>
            </a:r>
          </a:p>
          <a:p>
            <a:r>
              <a:rPr lang="cs-CZ" sz="2000" dirty="0">
                <a:latin typeface="Times New Roman" charset="0"/>
              </a:rPr>
              <a:t>Arabská poušť (Afrika)</a:t>
            </a:r>
          </a:p>
          <a:p>
            <a:r>
              <a:rPr lang="cs-CZ" sz="2000" dirty="0">
                <a:latin typeface="Times New Roman" charset="0"/>
              </a:rPr>
              <a:t>Gobi (Asie)</a:t>
            </a:r>
          </a:p>
          <a:p>
            <a:r>
              <a:rPr lang="cs-CZ" sz="2000" dirty="0">
                <a:latin typeface="Times New Roman" charset="0"/>
              </a:rPr>
              <a:t>Patagonská poušť (Jižní </a:t>
            </a:r>
            <a:r>
              <a:rPr lang="cs-CZ" sz="2000" dirty="0" smtClean="0">
                <a:latin typeface="Times New Roman" charset="0"/>
              </a:rPr>
              <a:t>Amerika)</a:t>
            </a:r>
          </a:p>
          <a:p>
            <a:r>
              <a:rPr lang="cs-CZ" sz="2000" dirty="0" smtClean="0">
                <a:latin typeface="Times New Roman" charset="0"/>
              </a:rPr>
              <a:t>Great </a:t>
            </a:r>
            <a:r>
              <a:rPr lang="cs-CZ" sz="2000" dirty="0" err="1">
                <a:latin typeface="Times New Roman" charset="0"/>
              </a:rPr>
              <a:t>Basin</a:t>
            </a:r>
            <a:r>
              <a:rPr lang="cs-CZ" sz="2000" dirty="0">
                <a:latin typeface="Times New Roman" charset="0"/>
              </a:rPr>
              <a:t> (Severní </a:t>
            </a:r>
            <a:r>
              <a:rPr lang="cs-CZ" sz="2000" dirty="0" smtClean="0">
                <a:latin typeface="Times New Roman" charset="0"/>
              </a:rPr>
              <a:t>Amerika)</a:t>
            </a:r>
          </a:p>
          <a:p>
            <a:r>
              <a:rPr lang="cs-CZ" sz="2000" dirty="0" err="1" smtClean="0">
                <a:latin typeface="Times New Roman" charset="0"/>
              </a:rPr>
              <a:t>Chihuahuan</a:t>
            </a:r>
            <a:r>
              <a:rPr lang="cs-CZ" sz="2000" dirty="0" smtClean="0">
                <a:latin typeface="Times New Roman" charset="0"/>
              </a:rPr>
              <a:t> </a:t>
            </a:r>
            <a:r>
              <a:rPr lang="cs-CZ" sz="2000" dirty="0">
                <a:latin typeface="Times New Roman" charset="0"/>
              </a:rPr>
              <a:t>(Severní </a:t>
            </a:r>
            <a:r>
              <a:rPr lang="cs-CZ" sz="2000" dirty="0" smtClean="0">
                <a:latin typeface="Times New Roman" charset="0"/>
              </a:rPr>
              <a:t>Amerika)</a:t>
            </a:r>
          </a:p>
          <a:p>
            <a:r>
              <a:rPr lang="cs-CZ" sz="2000" dirty="0" smtClean="0">
                <a:latin typeface="Times New Roman" charset="0"/>
              </a:rPr>
              <a:t>Velká </a:t>
            </a:r>
            <a:r>
              <a:rPr lang="cs-CZ" sz="2000" dirty="0">
                <a:latin typeface="Times New Roman" charset="0"/>
              </a:rPr>
              <a:t>písečná poušť (</a:t>
            </a:r>
            <a:r>
              <a:rPr lang="cs-CZ" sz="2000" dirty="0" smtClean="0">
                <a:latin typeface="Times New Roman" charset="0"/>
              </a:rPr>
              <a:t>Austrálie)</a:t>
            </a:r>
          </a:p>
          <a:p>
            <a:r>
              <a:rPr lang="cs-CZ" sz="2000" dirty="0" smtClean="0">
                <a:latin typeface="Times New Roman" charset="0"/>
              </a:rPr>
              <a:t>Karakum </a:t>
            </a:r>
            <a:r>
              <a:rPr lang="cs-CZ" sz="2000" dirty="0">
                <a:latin typeface="Times New Roman" charset="0"/>
              </a:rPr>
              <a:t>(</a:t>
            </a:r>
            <a:r>
              <a:rPr lang="cs-CZ" sz="2000" dirty="0" smtClean="0">
                <a:latin typeface="Times New Roman" charset="0"/>
              </a:rPr>
              <a:t>Asie)</a:t>
            </a:r>
          </a:p>
          <a:p>
            <a:r>
              <a:rPr lang="cs-CZ" sz="2000" dirty="0" err="1" smtClean="0">
                <a:latin typeface="Times New Roman" charset="0"/>
              </a:rPr>
              <a:t>Kyzyl</a:t>
            </a:r>
            <a:r>
              <a:rPr lang="cs-CZ" sz="2000" dirty="0" smtClean="0">
                <a:latin typeface="Times New Roman" charset="0"/>
              </a:rPr>
              <a:t> </a:t>
            </a:r>
            <a:r>
              <a:rPr lang="cs-CZ" sz="2000" dirty="0" err="1">
                <a:latin typeface="Times New Roman" charset="0"/>
              </a:rPr>
              <a:t>Kum</a:t>
            </a:r>
            <a:r>
              <a:rPr lang="cs-CZ" sz="2000" dirty="0">
                <a:latin typeface="Times New Roman" charset="0"/>
              </a:rPr>
              <a:t> (</a:t>
            </a:r>
            <a:r>
              <a:rPr lang="cs-CZ" sz="2000" dirty="0" smtClean="0">
                <a:latin typeface="Times New Roman" charset="0"/>
              </a:rPr>
              <a:t>Asie)</a:t>
            </a:r>
          </a:p>
          <a:p>
            <a:r>
              <a:rPr lang="cs-CZ" sz="2000" dirty="0" smtClean="0">
                <a:latin typeface="Times New Roman" charset="0"/>
              </a:rPr>
              <a:t>Taklamakan </a:t>
            </a:r>
            <a:r>
              <a:rPr lang="cs-CZ" sz="2000" dirty="0">
                <a:latin typeface="Times New Roman" charset="0"/>
              </a:rPr>
              <a:t>(Asie) </a:t>
            </a:r>
            <a:r>
              <a:rPr lang="cs-CZ" sz="2000" dirty="0" smtClean="0">
                <a:latin typeface="Times New Roman" charset="0"/>
              </a:rPr>
              <a:t>                          </a:t>
            </a:r>
            <a:r>
              <a:rPr lang="cs-CZ" sz="3200" dirty="0" err="1" smtClean="0">
                <a:latin typeface="Times New Roman" charset="0"/>
                <a:hlinkClick r:id="rId2"/>
              </a:rPr>
              <a:t>Atakama</a:t>
            </a:r>
            <a:r>
              <a:rPr lang="cs-CZ" sz="3200" dirty="0" smtClean="0">
                <a:latin typeface="Times New Roman" charset="0"/>
                <a:hlinkClick r:id="rId2"/>
              </a:rPr>
              <a:t> (Chile) – nejméně srážek</a:t>
            </a:r>
            <a:r>
              <a:rPr lang="cs-CZ" sz="2000" dirty="0" smtClean="0">
                <a:latin typeface="Times New Roman" charset="0"/>
              </a:rPr>
              <a:t>.</a:t>
            </a:r>
          </a:p>
          <a:p>
            <a:r>
              <a:rPr lang="cs-CZ" sz="2000" dirty="0" smtClean="0">
                <a:latin typeface="Times New Roman" charset="0"/>
              </a:rPr>
              <a:t>Kalahari </a:t>
            </a:r>
            <a:r>
              <a:rPr lang="cs-CZ" sz="2000" dirty="0">
                <a:latin typeface="Times New Roman" charset="0"/>
              </a:rPr>
              <a:t>(j. Afrika</a:t>
            </a:r>
            <a:r>
              <a:rPr lang="cs-CZ" sz="2000" dirty="0" smtClean="0">
                <a:latin typeface="Times New Roman" charset="0"/>
              </a:rPr>
              <a:t>)</a:t>
            </a:r>
            <a:endParaRPr lang="cs-CZ" sz="2000" dirty="0"/>
          </a:p>
        </p:txBody>
      </p:sp>
      <p:sp>
        <p:nvSpPr>
          <p:cNvPr id="215085" name="Rectangle 45"/>
          <p:cNvSpPr>
            <a:spLocks noChangeArrowheads="1"/>
          </p:cNvSpPr>
          <p:nvPr/>
        </p:nvSpPr>
        <p:spPr bwMode="auto">
          <a:xfrm>
            <a:off x="406400" y="6324601"/>
            <a:ext cx="944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SzPct val="90000"/>
              <a:buFontTx/>
              <a:buBlip>
                <a:blip r:embed="rId3"/>
              </a:buBlip>
            </a:pPr>
            <a:r>
              <a:rPr kumimoji="0" lang="cs-CZ" sz="2000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41" y="254726"/>
            <a:ext cx="605313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963886" y="4441372"/>
            <a:ext cx="70431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Pouště zaujímají 25% souše!</a:t>
            </a:r>
          </a:p>
          <a:p>
            <a:pPr algn="ctr"/>
            <a:endParaRPr lang="cs-CZ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84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Charakteristiky pouště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5697"/>
            <a:ext cx="7746274" cy="5003074"/>
          </a:xfrm>
        </p:spPr>
        <p:txBody>
          <a:bodyPr>
            <a:normAutofit fontScale="40000" lnSpcReduction="20000"/>
          </a:bodyPr>
          <a:lstStyle/>
          <a:p>
            <a:r>
              <a:rPr lang="cs-CZ" sz="5100" b="1" dirty="0"/>
              <a:t>Srážek pod 250 mm/rok. </a:t>
            </a:r>
            <a:r>
              <a:rPr lang="cs-CZ" sz="5100" b="1" dirty="0" smtClean="0"/>
              <a:t>Vegetace </a:t>
            </a:r>
            <a:r>
              <a:rPr lang="cs-CZ" sz="5100" b="1" dirty="0"/>
              <a:t>pod 25%.</a:t>
            </a:r>
          </a:p>
          <a:p>
            <a:r>
              <a:rPr lang="cs-CZ" sz="5100" dirty="0"/>
              <a:t>Může být tropická, subtropická, </a:t>
            </a:r>
            <a:r>
              <a:rPr lang="cs-CZ" sz="5100" dirty="0" smtClean="0"/>
              <a:t>mírná, chladná</a:t>
            </a:r>
            <a:r>
              <a:rPr lang="cs-CZ" sz="5100" dirty="0"/>
              <a:t>.</a:t>
            </a:r>
          </a:p>
          <a:p>
            <a:r>
              <a:rPr lang="cs-CZ" sz="5100" dirty="0"/>
              <a:t>Může být písčitá, kamenitá.</a:t>
            </a:r>
          </a:p>
          <a:p>
            <a:r>
              <a:rPr lang="cs-CZ" sz="5100" dirty="0"/>
              <a:t>Prachové bouře.</a:t>
            </a:r>
          </a:p>
          <a:p>
            <a:r>
              <a:rPr lang="cs-CZ" sz="5100" dirty="0"/>
              <a:t>Problémy s orientačními body.</a:t>
            </a:r>
          </a:p>
          <a:p>
            <a:r>
              <a:rPr lang="cs-CZ" sz="5100" dirty="0"/>
              <a:t>Fata morgana.</a:t>
            </a:r>
          </a:p>
          <a:p>
            <a:r>
              <a:rPr lang="cs-CZ" sz="5100" dirty="0"/>
              <a:t>Oázy – úrodné místo v </a:t>
            </a:r>
            <a:r>
              <a:rPr lang="cs-CZ" sz="5100" dirty="0" smtClean="0"/>
              <a:t>poušti (pěstování palmy datlové).</a:t>
            </a:r>
            <a:endParaRPr lang="cs-CZ" sz="5100" dirty="0"/>
          </a:p>
          <a:p>
            <a:r>
              <a:rPr lang="cs-CZ" sz="5100" dirty="0"/>
              <a:t>Vádí – údolí vzniklé erozí občasného toku řeky. </a:t>
            </a:r>
          </a:p>
          <a:p>
            <a:r>
              <a:rPr lang="cs-CZ" sz="5100" dirty="0"/>
              <a:t>Artéské studně.</a:t>
            </a:r>
          </a:p>
          <a:p>
            <a:r>
              <a:rPr lang="cs-CZ" sz="5100" dirty="0"/>
              <a:t>Zonální biom POUŠŤ se </a:t>
            </a:r>
            <a:r>
              <a:rPr lang="cs-CZ" sz="5100" b="1" dirty="0"/>
              <a:t>rozkládá mezi 15</a:t>
            </a:r>
            <a:r>
              <a:rPr lang="cs-CZ" sz="5100" b="1" baseline="30000" dirty="0"/>
              <a:t>o</a:t>
            </a:r>
            <a:r>
              <a:rPr lang="cs-CZ" sz="5100" b="1" dirty="0"/>
              <a:t> a 35</a:t>
            </a:r>
            <a:r>
              <a:rPr lang="cs-CZ" sz="5100" b="1" baseline="30000" dirty="0"/>
              <a:t>o</a:t>
            </a:r>
            <a:r>
              <a:rPr lang="cs-CZ" sz="5100" b="1" dirty="0"/>
              <a:t> </a:t>
            </a:r>
            <a:r>
              <a:rPr lang="cs-CZ" sz="5100" b="1" dirty="0" err="1" smtClean="0"/>
              <a:t>z.š</a:t>
            </a:r>
            <a:r>
              <a:rPr lang="cs-CZ" sz="5100" b="1" dirty="0" smtClean="0"/>
              <a:t>. </a:t>
            </a:r>
            <a:endParaRPr lang="cs-CZ" sz="5100" dirty="0"/>
          </a:p>
          <a:p>
            <a:endParaRPr lang="cs-CZ" sz="5100" dirty="0"/>
          </a:p>
          <a:p>
            <a:pPr marL="0" indent="0">
              <a:buNone/>
            </a:pPr>
            <a:r>
              <a:rPr lang="cs-CZ" sz="5100" dirty="0" smtClean="0"/>
              <a:t>      </a:t>
            </a:r>
            <a:r>
              <a:rPr lang="en-US" sz="5100" dirty="0" err="1" smtClean="0"/>
              <a:t>Existují</a:t>
            </a:r>
            <a:r>
              <a:rPr lang="en-US" sz="5100" dirty="0" smtClean="0"/>
              <a:t> </a:t>
            </a:r>
            <a:r>
              <a:rPr lang="en-US" sz="5100" dirty="0" err="1"/>
              <a:t>doklady</a:t>
            </a:r>
            <a:r>
              <a:rPr lang="en-US" sz="5100" dirty="0"/>
              <a:t> o tom, </a:t>
            </a:r>
            <a:r>
              <a:rPr lang="en-US" sz="5100" dirty="0" err="1"/>
              <a:t>že</a:t>
            </a:r>
            <a:r>
              <a:rPr lang="en-US" sz="5100" dirty="0"/>
              <a:t> </a:t>
            </a:r>
            <a:r>
              <a:rPr lang="en-US" sz="5100" dirty="0" err="1"/>
              <a:t>na</a:t>
            </a:r>
            <a:r>
              <a:rPr lang="en-US" sz="5100" dirty="0"/>
              <a:t> </a:t>
            </a:r>
            <a:r>
              <a:rPr lang="en-US" sz="5100" dirty="0" err="1"/>
              <a:t>místě</a:t>
            </a:r>
            <a:r>
              <a:rPr lang="en-US" sz="5100" dirty="0"/>
              <a:t> </a:t>
            </a:r>
            <a:r>
              <a:rPr lang="en-US" sz="5100" dirty="0" err="1"/>
              <a:t>dnešních</a:t>
            </a:r>
            <a:r>
              <a:rPr lang="en-US" sz="5100" dirty="0"/>
              <a:t> </a:t>
            </a:r>
            <a:r>
              <a:rPr lang="en-US" sz="5100" dirty="0" err="1"/>
              <a:t>pouští</a:t>
            </a:r>
            <a:r>
              <a:rPr lang="en-US" sz="5100" dirty="0"/>
              <a:t> </a:t>
            </a:r>
            <a:r>
              <a:rPr lang="en-US" sz="5100" dirty="0" err="1"/>
              <a:t>byl</a:t>
            </a:r>
            <a:r>
              <a:rPr lang="en-US" sz="5100" dirty="0"/>
              <a:t> </a:t>
            </a:r>
            <a:r>
              <a:rPr lang="en-US" sz="5100" dirty="0" err="1" smtClean="0"/>
              <a:t>život</a:t>
            </a:r>
            <a:r>
              <a:rPr lang="cs-CZ" sz="5100" dirty="0" smtClean="0"/>
              <a:t>                                                    a </a:t>
            </a:r>
            <a:r>
              <a:rPr lang="en-US" sz="5100" dirty="0" smtClean="0"/>
              <a:t> </a:t>
            </a:r>
            <a:r>
              <a:rPr lang="en-US" sz="5100" dirty="0" err="1"/>
              <a:t>úrodná</a:t>
            </a:r>
            <a:r>
              <a:rPr lang="en-US" sz="5100" dirty="0"/>
              <a:t> </a:t>
            </a:r>
            <a:r>
              <a:rPr lang="cs-CZ" sz="5100" dirty="0" smtClean="0"/>
              <a:t>půda.</a:t>
            </a:r>
            <a:endParaRPr lang="en-US" sz="5100" dirty="0"/>
          </a:p>
          <a:p>
            <a:endParaRPr lang="en-US" sz="6000" dirty="0"/>
          </a:p>
        </p:txBody>
      </p:sp>
      <p:pic>
        <p:nvPicPr>
          <p:cNvPr id="3078" name="Picture 6" descr="C:\Users\User\AppData\Local\Microsoft\Windows\INetCache\IE\U5E6CMI6\1200px-Bayanzag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36" y="3931919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ser\AppData\Local\Microsoft\Windows\INetCache\IE\HRIPH60G\datl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6" y="843045"/>
            <a:ext cx="1907178" cy="12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AppData\Local\Microsoft\Windows\INetCache\IE\6JARBGAD\800px-Palma_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59" y="397492"/>
            <a:ext cx="3357154" cy="22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 flipH="1">
            <a:off x="9535885" y="3017520"/>
            <a:ext cx="2656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Shrnující </a:t>
            </a:r>
            <a:r>
              <a:rPr lang="cs-CZ" dirty="0">
                <a:solidFill>
                  <a:srgbClr val="FFFF00"/>
                </a:solidFill>
              </a:rPr>
              <a:t>video zde</a:t>
            </a:r>
          </a:p>
        </p:txBody>
      </p:sp>
    </p:spTree>
    <p:extLst>
      <p:ext uri="{BB962C8B-B14F-4D97-AF65-F5344CB8AC3E}">
        <p14:creationId xmlns:p14="http://schemas.microsoft.com/office/powerpoint/2010/main" val="30989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Ekologické stresy pouští a jak se s nimi rostliny vyrovnávají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944" y="2285999"/>
            <a:ext cx="7720148" cy="421930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Nedostatek vody. </a:t>
            </a:r>
            <a:r>
              <a:rPr lang="cs-CZ" dirty="0" smtClean="0">
                <a:solidFill>
                  <a:schemeClr val="tx1"/>
                </a:solidFill>
              </a:rPr>
              <a:t>Růst v okolí vodních toků a zdrojů. Sukulenty (kaktusy, pryšce). R strategie. </a:t>
            </a:r>
            <a:r>
              <a:rPr lang="cs-CZ" dirty="0" err="1" smtClean="0">
                <a:solidFill>
                  <a:schemeClr val="tx1"/>
                </a:solidFill>
              </a:rPr>
              <a:t>Geokryptofyty</a:t>
            </a:r>
            <a:r>
              <a:rPr lang="cs-CZ" dirty="0" smtClean="0">
                <a:solidFill>
                  <a:schemeClr val="tx1"/>
                </a:solidFill>
              </a:rPr>
              <a:t>. Též „migrace“ (pouštní běžec - </a:t>
            </a:r>
            <a:r>
              <a:rPr lang="cs-CZ" dirty="0" smtClean="0"/>
              <a:t>různé </a:t>
            </a:r>
            <a:r>
              <a:rPr lang="cs-CZ" dirty="0"/>
              <a:t>druhy např. máčky, katrán tatarský, </a:t>
            </a:r>
            <a:r>
              <a:rPr lang="cs-CZ" dirty="0" err="1"/>
              <a:t>šater</a:t>
            </a:r>
            <a:r>
              <a:rPr lang="cs-CZ" dirty="0"/>
              <a:t> latnatý</a:t>
            </a:r>
            <a:r>
              <a:rPr lang="cs-CZ" dirty="0" smtClean="0"/>
              <a:t>) - stará </a:t>
            </a:r>
            <a:r>
              <a:rPr lang="cs-CZ" dirty="0"/>
              <a:t>rostlina ve tvaru koule se ulomí a kutálí se větrem </a:t>
            </a:r>
            <a:r>
              <a:rPr lang="cs-CZ" dirty="0" smtClean="0"/>
              <a:t>a při </a:t>
            </a:r>
            <a:r>
              <a:rPr lang="cs-CZ" dirty="0"/>
              <a:t>tom trousí </a:t>
            </a:r>
            <a:r>
              <a:rPr lang="cs-CZ" dirty="0" smtClean="0"/>
              <a:t>semena… hořící </a:t>
            </a:r>
            <a:r>
              <a:rPr lang="cs-CZ" dirty="0"/>
              <a:t>keř pouštního běžce šíří požár</a:t>
            </a:r>
            <a:r>
              <a:rPr lang="cs-CZ" dirty="0" smtClean="0"/>
              <a:t>.</a:t>
            </a:r>
            <a:r>
              <a:rPr lang="cs-CZ" dirty="0">
                <a:solidFill>
                  <a:schemeClr val="tx1"/>
                </a:solidFill>
              </a:rPr>
              <a:t>). Žlábek v listu, který vede </a:t>
            </a:r>
            <a:r>
              <a:rPr lang="cs-CZ" dirty="0" smtClean="0">
                <a:solidFill>
                  <a:schemeClr val="tx1"/>
                </a:solidFill>
              </a:rPr>
              <a:t>vodu k dělivým pletivům. Dlouhé kořeny. 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Speciální listy, které jímají rosu (</a:t>
            </a:r>
            <a:r>
              <a:rPr lang="cs-CZ" dirty="0" err="1" smtClean="0">
                <a:solidFill>
                  <a:schemeClr val="tx1"/>
                </a:solidFill>
                <a:hlinkClick r:id="rId2"/>
              </a:rPr>
              <a:t>welwitschia</a:t>
            </a:r>
            <a:r>
              <a:rPr lang="cs-CZ" dirty="0" smtClean="0">
                <a:solidFill>
                  <a:schemeClr val="tx1"/>
                </a:solidFill>
              </a:rPr>
              <a:t>). </a:t>
            </a:r>
            <a:r>
              <a:rPr lang="cs-CZ" dirty="0" smtClean="0">
                <a:solidFill>
                  <a:srgbClr val="FFFF00"/>
                </a:solidFill>
              </a:rPr>
              <a:t>Prachové bouře. </a:t>
            </a:r>
            <a:r>
              <a:rPr lang="cs-CZ" dirty="0" smtClean="0">
                <a:solidFill>
                  <a:schemeClr val="tx1"/>
                </a:solidFill>
              </a:rPr>
              <a:t>Ochrana </a:t>
            </a:r>
            <a:r>
              <a:rPr lang="cs-CZ" dirty="0" err="1" smtClean="0">
                <a:solidFill>
                  <a:schemeClr val="tx1"/>
                </a:solidFill>
              </a:rPr>
              <a:t>trichomy</a:t>
            </a:r>
            <a:r>
              <a:rPr lang="cs-CZ" dirty="0" smtClean="0">
                <a:solidFill>
                  <a:schemeClr val="tx1"/>
                </a:solidFill>
              </a:rPr>
              <a:t> nebo sušinou. Růst v terénních prohlubních.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Okus. </a:t>
            </a:r>
            <a:r>
              <a:rPr lang="cs-CZ" dirty="0" smtClean="0">
                <a:solidFill>
                  <a:schemeClr val="tx1"/>
                </a:solidFill>
              </a:rPr>
              <a:t>Trny. Jedovaté hořké látky.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 smtClean="0">
              <a:solidFill>
                <a:srgbClr val="FFFF00"/>
              </a:solidFill>
            </a:endParaRPr>
          </a:p>
          <a:p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06" y="4153989"/>
            <a:ext cx="3494356" cy="262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06" y="1425391"/>
            <a:ext cx="3494356" cy="262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2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Konvergence – vysvětlení pojmu </a:t>
            </a:r>
            <a:endParaRPr lang="cs-CZ" dirty="0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77334" y="1685109"/>
            <a:ext cx="4184035" cy="4356252"/>
          </a:xfrm>
        </p:spPr>
        <p:txBody>
          <a:bodyPr/>
          <a:lstStyle/>
          <a:p>
            <a:r>
              <a:rPr lang="cs-CZ" dirty="0"/>
              <a:t>Nový svět</a:t>
            </a:r>
          </a:p>
          <a:p>
            <a:r>
              <a:rPr lang="cs-CZ" dirty="0"/>
              <a:t>Kaktusy </a:t>
            </a:r>
          </a:p>
          <a:p>
            <a:r>
              <a:rPr lang="cs-CZ" dirty="0"/>
              <a:t>(čel. Cactaceae)</a:t>
            </a:r>
          </a:p>
        </p:txBody>
      </p:sp>
      <p:sp>
        <p:nvSpPr>
          <p:cNvPr id="202759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089970" y="1645921"/>
            <a:ext cx="4184034" cy="4395442"/>
          </a:xfrm>
        </p:spPr>
        <p:txBody>
          <a:bodyPr/>
          <a:lstStyle/>
          <a:p>
            <a:r>
              <a:rPr lang="cs-CZ" dirty="0"/>
              <a:t>Afrika</a:t>
            </a:r>
          </a:p>
          <a:p>
            <a:r>
              <a:rPr lang="cs-CZ" dirty="0"/>
              <a:t>Sukulentní pryšce</a:t>
            </a:r>
          </a:p>
          <a:p>
            <a:r>
              <a:rPr lang="cs-CZ" dirty="0"/>
              <a:t>(čel. </a:t>
            </a:r>
            <a:r>
              <a:rPr lang="cs-CZ" dirty="0" err="1"/>
              <a:t>Euphorbiaceae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5" name="Picture 4" descr="cac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400" y="3276600"/>
            <a:ext cx="5588000" cy="3139440"/>
          </a:xfrm>
          <a:prstGeom prst="rect">
            <a:avLst/>
          </a:prstGeom>
        </p:spPr>
      </p:pic>
      <p:pic>
        <p:nvPicPr>
          <p:cNvPr id="7" name="Picture 6" descr="trnovákoru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6401" y="3213644"/>
            <a:ext cx="2905932" cy="32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Ekologické stresy a jak se s nimi živočichové vyrovnávají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Nedostatek vody. </a:t>
            </a:r>
            <a:r>
              <a:rPr lang="cs-CZ" dirty="0" smtClean="0">
                <a:solidFill>
                  <a:schemeClr val="tx1"/>
                </a:solidFill>
              </a:rPr>
              <a:t>Různé druhy chování u napajedla - typ žirafa, gazela, </a:t>
            </a:r>
            <a:r>
              <a:rPr lang="cs-CZ" dirty="0" err="1" smtClean="0">
                <a:solidFill>
                  <a:schemeClr val="tx1"/>
                </a:solidFill>
              </a:rPr>
              <a:t>adax</a:t>
            </a:r>
            <a:r>
              <a:rPr lang="cs-CZ" dirty="0" smtClean="0">
                <a:solidFill>
                  <a:schemeClr val="tx1"/>
                </a:solidFill>
              </a:rPr>
              <a:t>. Migrace. </a:t>
            </a:r>
            <a:r>
              <a:rPr lang="cs-CZ" dirty="0" err="1" smtClean="0">
                <a:solidFill>
                  <a:schemeClr val="tx1"/>
                </a:solidFill>
              </a:rPr>
              <a:t>Aestivace</a:t>
            </a:r>
            <a:r>
              <a:rPr lang="cs-CZ" dirty="0" smtClean="0">
                <a:solidFill>
                  <a:schemeClr val="tx1"/>
                </a:solidFill>
              </a:rPr>
              <a:t> (letní spánek). Obojživelníci mají problém. P</a:t>
            </a:r>
            <a:r>
              <a:rPr lang="cs-CZ" dirty="0" smtClean="0"/>
              <a:t>ulci </a:t>
            </a:r>
            <a:r>
              <a:rPr lang="cs-CZ" dirty="0"/>
              <a:t>blatnice </a:t>
            </a:r>
            <a:r>
              <a:rPr lang="cs-CZ" dirty="0" err="1"/>
              <a:t>Scaphiopus</a:t>
            </a:r>
            <a:r>
              <a:rPr lang="cs-CZ" dirty="0"/>
              <a:t>) přežívají ve vlastní tekutině v blátivém obalu apod</a:t>
            </a:r>
            <a:r>
              <a:rPr lang="cs-CZ" dirty="0" smtClean="0"/>
              <a:t>. Vyměšují velmi málo vody (proto je možné používat lejna jako palivo).</a:t>
            </a:r>
            <a:endParaRPr lang="cs-CZ" dirty="0"/>
          </a:p>
          <a:p>
            <a:r>
              <a:rPr lang="cs-CZ" dirty="0" smtClean="0">
                <a:solidFill>
                  <a:srgbClr val="FFFF00"/>
                </a:solidFill>
              </a:rPr>
              <a:t>Prachové </a:t>
            </a:r>
            <a:r>
              <a:rPr lang="cs-CZ" dirty="0">
                <a:solidFill>
                  <a:srgbClr val="FFFF00"/>
                </a:solidFill>
              </a:rPr>
              <a:t>bouře. </a:t>
            </a:r>
            <a:r>
              <a:rPr lang="cs-CZ" dirty="0">
                <a:solidFill>
                  <a:schemeClr val="tx1"/>
                </a:solidFill>
              </a:rPr>
              <a:t>Ochrana </a:t>
            </a:r>
            <a:r>
              <a:rPr lang="cs-CZ" dirty="0" smtClean="0">
                <a:solidFill>
                  <a:schemeClr val="tx1"/>
                </a:solidFill>
              </a:rPr>
              <a:t>očí řadami, víčky.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Nedostatek píce. </a:t>
            </a:r>
            <a:r>
              <a:rPr lang="cs-CZ" dirty="0" smtClean="0">
                <a:solidFill>
                  <a:schemeClr val="tx1"/>
                </a:solidFill>
              </a:rPr>
              <a:t>Migrace. Konkurence. Rozrůznění areálů výskytu.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Vysoké teploty. </a:t>
            </a:r>
            <a:r>
              <a:rPr lang="cs-CZ" dirty="0" smtClean="0">
                <a:solidFill>
                  <a:schemeClr val="tx1"/>
                </a:solidFill>
              </a:rPr>
              <a:t>Allenovo pravidlo – dlouhé uši, ocasy (fenek, ježek ušatý, bandikut </a:t>
            </a:r>
            <a:r>
              <a:rPr lang="cs-CZ" dirty="0" err="1" smtClean="0">
                <a:solidFill>
                  <a:schemeClr val="tx1"/>
                </a:solidFill>
              </a:rPr>
              <a:t>králíkovitý</a:t>
            </a:r>
            <a:r>
              <a:rPr lang="cs-CZ" dirty="0" smtClean="0">
                <a:solidFill>
                  <a:schemeClr val="tx1"/>
                </a:solidFill>
              </a:rPr>
              <a:t>).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Sluneční záření. </a:t>
            </a:r>
            <a:r>
              <a:rPr lang="cs-CZ" dirty="0" smtClean="0">
                <a:solidFill>
                  <a:schemeClr val="tx1"/>
                </a:solidFill>
              </a:rPr>
              <a:t>Srst na hřbetě jako ochrana (např. velbloud). Veverka kapská používá ocas jako ochranu. A především noční aktivita.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7170" name="Picture 2" descr="C:\Users\User\AppData\Local\Microsoft\Windows\INetCache\IE\ZNGHI7B4\Fennec_fox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0" y="156755"/>
            <a:ext cx="2570846" cy="19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0" y="2481944"/>
            <a:ext cx="2515809" cy="271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1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799" y="320676"/>
            <a:ext cx="10837817" cy="1431925"/>
          </a:xfrm>
        </p:spPr>
        <p:txBody>
          <a:bodyPr/>
          <a:lstStyle/>
          <a:p>
            <a:r>
              <a:rPr lang="cs-CZ" dirty="0"/>
              <a:t>Velbloud </a:t>
            </a:r>
            <a:r>
              <a:rPr lang="cs-CZ" dirty="0" smtClean="0"/>
              <a:t>dvouhrbý  a </a:t>
            </a:r>
            <a:r>
              <a:rPr lang="cs-CZ" dirty="0" err="1" smtClean="0"/>
              <a:t>adax</a:t>
            </a:r>
            <a:r>
              <a:rPr lang="cs-CZ" dirty="0" smtClean="0"/>
              <a:t> – konkurence o areály </a:t>
            </a:r>
            <a:endParaRPr lang="cs-CZ" dirty="0"/>
          </a:p>
        </p:txBody>
      </p:sp>
      <p:pic>
        <p:nvPicPr>
          <p:cNvPr id="185349" name="Picture 5" descr="C:\KATKA\NAše rodina 2004\A hlavně Naše rodinná kronika\2005\ZOO 2005\uvelbloudů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5234" y="1279628"/>
            <a:ext cx="4267128" cy="3016419"/>
          </a:xfrm>
          <a:noFill/>
          <a:ln/>
        </p:spPr>
      </p:pic>
      <p:sp>
        <p:nvSpPr>
          <p:cNvPr id="1853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1885" y="4676503"/>
            <a:ext cx="4558937" cy="202474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2800" dirty="0" smtClean="0"/>
              <a:t>Velbloud dvouhrbý</a:t>
            </a:r>
          </a:p>
          <a:p>
            <a:r>
              <a:rPr lang="cs-CZ" sz="2800" dirty="0" smtClean="0"/>
              <a:t>Schopnost </a:t>
            </a:r>
            <a:r>
              <a:rPr lang="cs-CZ" sz="2800" dirty="0"/>
              <a:t>vydržet dlouhou dobu bez vody a potravy.</a:t>
            </a:r>
          </a:p>
          <a:p>
            <a:r>
              <a:rPr lang="cs-CZ" sz="2800" dirty="0"/>
              <a:t>Zásoba tuku v hrbech.</a:t>
            </a:r>
          </a:p>
          <a:p>
            <a:r>
              <a:rPr lang="cs-CZ" sz="2800" dirty="0"/>
              <a:t>Srst (jen) na zádech.</a:t>
            </a:r>
          </a:p>
          <a:p>
            <a:r>
              <a:rPr lang="cs-CZ" sz="2800" dirty="0"/>
              <a:t>Uzavíratelné nozdry.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319350"/>
            <a:ext cx="3966728" cy="297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473826" y="4950823"/>
            <a:ext cx="4120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Vodu získává z potravy.</a:t>
            </a:r>
          </a:p>
          <a:p>
            <a:r>
              <a:rPr lang="cs-CZ" dirty="0"/>
              <a:t>Domácí zvíře starých  Egypťanů.</a:t>
            </a:r>
          </a:p>
          <a:p>
            <a:r>
              <a:rPr lang="cs-CZ" dirty="0"/>
              <a:t>Dnes ve volné přírodě jen cca 200 jedinců.</a:t>
            </a:r>
          </a:p>
        </p:txBody>
      </p:sp>
    </p:spTree>
    <p:extLst>
      <p:ext uri="{BB962C8B-B14F-4D97-AF65-F5344CB8AC3E}">
        <p14:creationId xmlns:p14="http://schemas.microsoft.com/office/powerpoint/2010/main" val="324295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Lidé pouští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6572" y="1890826"/>
            <a:ext cx="6753498" cy="4150536"/>
          </a:xfrm>
        </p:spPr>
        <p:txBody>
          <a:bodyPr/>
          <a:lstStyle/>
          <a:p>
            <a:r>
              <a:rPr lang="cs-CZ" dirty="0"/>
              <a:t>Tuarégové (Sahara), </a:t>
            </a:r>
            <a:r>
              <a:rPr lang="cs-CZ" dirty="0" err="1"/>
              <a:t>Sanové</a:t>
            </a:r>
            <a:r>
              <a:rPr lang="cs-CZ" dirty="0"/>
              <a:t> (Kalahari), </a:t>
            </a:r>
            <a:r>
              <a:rPr lang="cs-CZ" dirty="0" err="1"/>
              <a:t>Aborigenes</a:t>
            </a:r>
            <a:r>
              <a:rPr lang="cs-CZ" dirty="0"/>
              <a:t> (Austrálie):</a:t>
            </a:r>
          </a:p>
          <a:p>
            <a:r>
              <a:rPr lang="cs-CZ" dirty="0"/>
              <a:t>Výborní znalci rostlin a celé přírody.</a:t>
            </a:r>
          </a:p>
          <a:p>
            <a:r>
              <a:rPr lang="cs-CZ" dirty="0"/>
              <a:t>Fyziologické uzpůsobení (Sanům se tuk ukládá jen na hýždích). </a:t>
            </a:r>
            <a:endParaRPr lang="cs-CZ" dirty="0" smtClean="0"/>
          </a:p>
          <a:p>
            <a:r>
              <a:rPr lang="cs-CZ" dirty="0" smtClean="0"/>
              <a:t>Evropané se musí v poušti chránit .</a:t>
            </a:r>
            <a:endParaRPr lang="cs-CZ" dirty="0"/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186" y="31863"/>
            <a:ext cx="1560512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50" y="4905103"/>
            <a:ext cx="1603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58" y="4282803"/>
            <a:ext cx="36576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69" y="258218"/>
            <a:ext cx="2494189" cy="14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69" y="3570823"/>
            <a:ext cx="5408477" cy="316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69" y="213743"/>
            <a:ext cx="2770282" cy="290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Problémy ž.p.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891" y="1567543"/>
            <a:ext cx="8673111" cy="4473819"/>
          </a:xfrm>
        </p:spPr>
        <p:txBody>
          <a:bodyPr/>
          <a:lstStyle/>
          <a:p>
            <a:r>
              <a:rPr lang="cs-CZ" b="1" dirty="0"/>
              <a:t>Desertifikace</a:t>
            </a:r>
            <a:r>
              <a:rPr lang="cs-CZ" dirty="0"/>
              <a:t> – postup pouští. Obyvatelé ničí stromy a keře (na otop), vypásají trávu apod. – eroze půdy. </a:t>
            </a:r>
            <a:r>
              <a:rPr lang="cs-CZ" dirty="0" smtClean="0">
                <a:hlinkClick r:id="rId2"/>
              </a:rPr>
              <a:t>Boj proti desertifikaci v Maroku – video.</a:t>
            </a:r>
            <a:endParaRPr lang="cs-CZ" dirty="0"/>
          </a:p>
          <a:p>
            <a:r>
              <a:rPr lang="cs-CZ" b="1" dirty="0" smtClean="0"/>
              <a:t>Nedostatek vody, zvlášť pitné. Konflikty </a:t>
            </a:r>
            <a:r>
              <a:rPr lang="cs-CZ" b="1" dirty="0"/>
              <a:t>o vodu </a:t>
            </a:r>
            <a:r>
              <a:rPr lang="cs-CZ" dirty="0"/>
              <a:t>a další zdroje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336" y="3097258"/>
            <a:ext cx="2595487" cy="35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09" y="3439161"/>
            <a:ext cx="4795157" cy="31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7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955</TotalTime>
  <Words>686</Words>
  <Application>Microsoft Office PowerPoint</Application>
  <PresentationFormat>Vlastní</PresentationFormat>
  <Paragraphs>82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Fazeta</vt:lpstr>
      <vt:lpstr>Základy ekologie a environmentalistiky</vt:lpstr>
      <vt:lpstr>Největší světové pouště </vt:lpstr>
      <vt:lpstr>Charakteristiky pouště</vt:lpstr>
      <vt:lpstr>Ekologické stresy pouští a jak se s nimi rostliny vyrovnávají</vt:lpstr>
      <vt:lpstr>Konvergence – vysvětlení pojmu </vt:lpstr>
      <vt:lpstr>Ekologické stresy a jak se s nimi živočichové vyrovnávají</vt:lpstr>
      <vt:lpstr>Velbloud dvouhrbý  a adax – konkurence o areály </vt:lpstr>
      <vt:lpstr>Lidé pouští</vt:lpstr>
      <vt:lpstr>Problémy ž.p. </vt:lpstr>
      <vt:lpstr>Zúrodňování pouští</vt:lpstr>
      <vt:lpstr>Azonální pouště v České republice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ekologie a environmentalistiky</dc:title>
  <dc:creator>adimin</dc:creator>
  <cp:lastModifiedBy>Kateřina Jančaříková</cp:lastModifiedBy>
  <cp:revision>149</cp:revision>
  <dcterms:created xsi:type="dcterms:W3CDTF">2018-10-07T14:46:05Z</dcterms:created>
  <dcterms:modified xsi:type="dcterms:W3CDTF">2018-12-17T12:36:12Z</dcterms:modified>
</cp:coreProperties>
</file>