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502" r:id="rId3"/>
    <p:sldId id="507" r:id="rId4"/>
    <p:sldId id="508" r:id="rId5"/>
    <p:sldId id="499" r:id="rId6"/>
    <p:sldId id="510" r:id="rId7"/>
    <p:sldId id="500" r:id="rId8"/>
    <p:sldId id="513" r:id="rId9"/>
    <p:sldId id="501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-22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97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3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92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3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395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7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949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20676"/>
            <a:ext cx="9956800" cy="14319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5600" y="1981200"/>
            <a:ext cx="4927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59EA-3E6F-48D2-833F-414AF2F999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9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4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42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51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15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86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97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20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ED9F-889C-4315-AAFB-DB293874F19B}" type="datetimeFigureOut">
              <a:rPr lang="cs-CZ" smtClean="0"/>
              <a:t>17.12.2018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FEB80A-24E0-43DE-B51C-FF2608FB2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59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E8895-80DA-42B3-8E4F-AF092D9B0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ekologie a environmentalistiky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195CE35B-82D7-432A-A45C-8ED7480B0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68613"/>
          </a:xfrm>
        </p:spPr>
        <p:txBody>
          <a:bodyPr>
            <a:normAutofit/>
          </a:bodyPr>
          <a:lstStyle/>
          <a:p>
            <a:r>
              <a:rPr lang="cs-CZ" dirty="0"/>
              <a:t>PhDr. Kateřina Jančaříková, Ph.D.</a:t>
            </a:r>
          </a:p>
          <a:p>
            <a:r>
              <a:rPr lang="cs-CZ" dirty="0"/>
              <a:t>Katedra biologie a environmentálních studií</a:t>
            </a:r>
          </a:p>
          <a:p>
            <a:r>
              <a:rPr lang="cs-CZ" dirty="0"/>
              <a:t>Centrum environmentálního vzdělávání a výchovy </a:t>
            </a:r>
          </a:p>
          <a:p>
            <a:r>
              <a:rPr lang="cs-CZ" dirty="0"/>
              <a:t>Pedagogické fakulty Univerzity Karlovy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894BAAC2-F580-46CD-9888-C6369D185EA2}"/>
              </a:ext>
            </a:extLst>
          </p:cNvPr>
          <p:cNvSpPr/>
          <p:nvPr/>
        </p:nvSpPr>
        <p:spPr>
          <a:xfrm>
            <a:off x="689317" y="738554"/>
            <a:ext cx="91158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Tvrdolistý</a:t>
            </a:r>
            <a:r>
              <a:rPr lang="cs-CZ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les a křoviny</a:t>
            </a:r>
            <a:endParaRPr lang="cs-CZ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49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5473238-2367-4B25-BCF5-A3C112D2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6DE1C89-2866-416D-92EF-39D31B45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4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Biom „</a:t>
            </a:r>
            <a:r>
              <a:rPr lang="cs-CZ" dirty="0" err="1"/>
              <a:t>Tvrdolistý</a:t>
            </a:r>
            <a:r>
              <a:rPr lang="cs-CZ" dirty="0"/>
              <a:t> les a křoviny“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82790" y="1214846"/>
            <a:ext cx="5708468" cy="4881154"/>
          </a:xfrm>
        </p:spPr>
        <p:txBody>
          <a:bodyPr/>
          <a:lstStyle/>
          <a:p>
            <a:r>
              <a:rPr lang="cs-CZ" dirty="0"/>
              <a:t>Celkem 5 míst s mediteránním klimatem a vegetací:</a:t>
            </a:r>
          </a:p>
          <a:p>
            <a:r>
              <a:rPr lang="cs-CZ" dirty="0"/>
              <a:t>1) kolem Středozemního moře</a:t>
            </a:r>
          </a:p>
          <a:p>
            <a:r>
              <a:rPr lang="cs-CZ" dirty="0"/>
              <a:t>2) jihozápadní Afrika (Kapská oblast)</a:t>
            </a:r>
          </a:p>
          <a:p>
            <a:r>
              <a:rPr lang="cs-CZ" dirty="0"/>
              <a:t>3) jihozápadní Austrálie </a:t>
            </a:r>
          </a:p>
          <a:p>
            <a:r>
              <a:rPr lang="cs-CZ" dirty="0"/>
              <a:t>4) Kalifornie</a:t>
            </a:r>
          </a:p>
          <a:p>
            <a:r>
              <a:rPr lang="cs-CZ" dirty="0"/>
              <a:t>5) Centrální Čile</a:t>
            </a:r>
          </a:p>
          <a:p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2" y="1981616"/>
            <a:ext cx="5620129" cy="324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00447" y="5630091"/>
            <a:ext cx="768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Celkově: 5% povrchu souše.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74" y="2962428"/>
            <a:ext cx="2907983" cy="381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 biomu </a:t>
            </a:r>
            <a:r>
              <a:rPr lang="cs-CZ" dirty="0" err="1" smtClean="0"/>
              <a:t>tvrdolistý</a:t>
            </a:r>
            <a:r>
              <a:rPr lang="cs-CZ" dirty="0" smtClean="0"/>
              <a:t> les a křoviny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4149" y="1175657"/>
            <a:ext cx="6426925" cy="492034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Mírná deštivá zima a suché, horké léto.</a:t>
            </a:r>
          </a:p>
          <a:p>
            <a:pPr>
              <a:lnSpc>
                <a:spcPct val="90000"/>
              </a:lnSpc>
            </a:pPr>
            <a:r>
              <a:rPr lang="cs-CZ" dirty="0"/>
              <a:t>Průměrné teploty v zimě se pohybují kolem 10</a:t>
            </a:r>
            <a:r>
              <a:rPr lang="cs-CZ" baseline="30000" dirty="0"/>
              <a:t>0 </a:t>
            </a:r>
            <a:r>
              <a:rPr lang="cs-CZ" dirty="0"/>
              <a:t>C.</a:t>
            </a:r>
          </a:p>
          <a:p>
            <a:pPr>
              <a:lnSpc>
                <a:spcPct val="90000"/>
              </a:lnSpc>
            </a:pPr>
            <a:r>
              <a:rPr lang="cs-CZ" dirty="0"/>
              <a:t>Průměrné teploty v létě kolem 25</a:t>
            </a:r>
            <a:r>
              <a:rPr lang="cs-CZ" baseline="30000" dirty="0"/>
              <a:t>0 </a:t>
            </a:r>
            <a:r>
              <a:rPr lang="cs-CZ" dirty="0"/>
              <a:t>C, maxima přes 35</a:t>
            </a:r>
            <a:r>
              <a:rPr lang="cs-CZ" baseline="30000" dirty="0"/>
              <a:t>0 </a:t>
            </a:r>
            <a:r>
              <a:rPr lang="cs-CZ" dirty="0"/>
              <a:t>C.</a:t>
            </a:r>
          </a:p>
          <a:p>
            <a:pPr>
              <a:lnSpc>
                <a:spcPct val="90000"/>
              </a:lnSpc>
            </a:pPr>
            <a:r>
              <a:rPr lang="cs-CZ" dirty="0"/>
              <a:t>Nejnižší zimní teplota byla naměřena v Turecku (- 18</a:t>
            </a:r>
            <a:r>
              <a:rPr lang="cs-CZ" baseline="30000" dirty="0"/>
              <a:t>0 </a:t>
            </a:r>
            <a:r>
              <a:rPr lang="cs-CZ" dirty="0"/>
              <a:t>C</a:t>
            </a:r>
            <a:r>
              <a:rPr lang="cs-CZ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Pásmo palem a citrusů.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Bylinný podrost.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Požáry.</a:t>
            </a:r>
            <a:endParaRPr lang="cs-CZ" dirty="0"/>
          </a:p>
          <a:p>
            <a:endParaRPr lang="cs-CZ" dirty="0"/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" y="2950396"/>
            <a:ext cx="4927600" cy="36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154" y="3611880"/>
            <a:ext cx="4049485" cy="303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 descr="C:\Users\User\AppData\Local\Microsoft\Windows\INetCache\IE\ZNGHI7B4\HolisticHerbs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002575"/>
            <a:ext cx="2592297" cy="17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Tradiční místní názvy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747656" y="274320"/>
            <a:ext cx="5799910" cy="5303520"/>
          </a:xfrm>
        </p:spPr>
        <p:txBody>
          <a:bodyPr/>
          <a:lstStyle/>
          <a:p>
            <a:r>
              <a:rPr lang="cs-CZ" dirty="0"/>
              <a:t>Vnitrozemní křoviny: </a:t>
            </a:r>
            <a:r>
              <a:rPr lang="cs-CZ" b="1" dirty="0"/>
              <a:t>Chaparral</a:t>
            </a:r>
            <a:r>
              <a:rPr lang="cs-CZ" dirty="0"/>
              <a:t> (Kalifornie), </a:t>
            </a:r>
            <a:r>
              <a:rPr lang="cs-CZ" dirty="0" err="1"/>
              <a:t>matorral</a:t>
            </a:r>
            <a:r>
              <a:rPr lang="cs-CZ" dirty="0"/>
              <a:t> (Čile a Španělsko), maquis (Francie a oblast Středozemního moře), </a:t>
            </a:r>
            <a:r>
              <a:rPr lang="cs-CZ" b="1" dirty="0" err="1"/>
              <a:t>macchia</a:t>
            </a:r>
            <a:r>
              <a:rPr lang="cs-CZ" b="1" dirty="0"/>
              <a:t> </a:t>
            </a:r>
            <a:r>
              <a:rPr lang="cs-CZ" dirty="0"/>
              <a:t>(Itálie), </a:t>
            </a:r>
            <a:r>
              <a:rPr lang="cs-CZ" dirty="0" err="1"/>
              <a:t>fynbos</a:t>
            </a:r>
            <a:r>
              <a:rPr lang="cs-CZ" dirty="0"/>
              <a:t> (Jižní Afrika), </a:t>
            </a:r>
            <a:r>
              <a:rPr lang="cs-CZ" dirty="0" err="1"/>
              <a:t>kwongan</a:t>
            </a:r>
            <a:r>
              <a:rPr lang="cs-CZ" dirty="0"/>
              <a:t> (Jihozápadní </a:t>
            </a:r>
            <a:r>
              <a:rPr lang="cs-CZ" dirty="0" err="1"/>
              <a:t>Australie</a:t>
            </a:r>
            <a:r>
              <a:rPr lang="cs-CZ" dirty="0"/>
              <a:t>).</a:t>
            </a:r>
          </a:p>
          <a:p>
            <a:r>
              <a:rPr lang="cs-CZ" dirty="0"/>
              <a:t>Pobřežní (zasolené) křoviny: </a:t>
            </a:r>
            <a:r>
              <a:rPr lang="cs-CZ" b="1" dirty="0"/>
              <a:t>Garrigue </a:t>
            </a:r>
            <a:r>
              <a:rPr lang="cs-CZ" dirty="0"/>
              <a:t>(Francie), </a:t>
            </a:r>
            <a:r>
              <a:rPr lang="cs-CZ" dirty="0" err="1"/>
              <a:t>phrygana</a:t>
            </a:r>
            <a:r>
              <a:rPr lang="cs-CZ" dirty="0"/>
              <a:t> (Řecko), </a:t>
            </a:r>
            <a:r>
              <a:rPr lang="cs-CZ" dirty="0" err="1"/>
              <a:t>tomillares</a:t>
            </a:r>
            <a:r>
              <a:rPr lang="cs-CZ" dirty="0"/>
              <a:t> (Španělsko), </a:t>
            </a:r>
            <a:r>
              <a:rPr lang="cs-CZ" dirty="0" err="1"/>
              <a:t>batha</a:t>
            </a:r>
            <a:r>
              <a:rPr lang="cs-CZ" dirty="0"/>
              <a:t> (</a:t>
            </a:r>
            <a:r>
              <a:rPr lang="cs-CZ" dirty="0" err="1"/>
              <a:t>Israel</a:t>
            </a:r>
            <a:r>
              <a:rPr lang="cs-CZ" dirty="0"/>
              <a:t>). </a:t>
            </a:r>
          </a:p>
          <a:p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" y="1842247"/>
            <a:ext cx="4927600" cy="347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88" y="3040382"/>
            <a:ext cx="4581795" cy="343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Dominanty jsou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4149" y="653143"/>
            <a:ext cx="4929051" cy="5442857"/>
          </a:xfrm>
        </p:spPr>
        <p:txBody>
          <a:bodyPr/>
          <a:lstStyle/>
          <a:p>
            <a:r>
              <a:rPr lang="cs-CZ" b="1" dirty="0" err="1"/>
              <a:t>Sklerofytní</a:t>
            </a:r>
            <a:r>
              <a:rPr lang="cs-CZ" b="1" dirty="0"/>
              <a:t> stromy nebo křoviny</a:t>
            </a:r>
            <a:r>
              <a:rPr lang="cs-CZ" dirty="0"/>
              <a:t> - tvrdé, sytě zelené, nevelké listy s voskovým povrchem, často s trny, obvykle stálezelené (</a:t>
            </a:r>
            <a:r>
              <a:rPr lang="cs-CZ" dirty="0" err="1"/>
              <a:t>nerium</a:t>
            </a:r>
            <a:r>
              <a:rPr lang="cs-CZ" dirty="0"/>
              <a:t> </a:t>
            </a:r>
            <a:r>
              <a:rPr lang="cs-CZ" dirty="0" err="1"/>
              <a:t>oleander</a:t>
            </a:r>
            <a:r>
              <a:rPr lang="cs-CZ" dirty="0"/>
              <a:t>), výjimečně opadavé (fíkovník</a:t>
            </a:r>
            <a:r>
              <a:rPr lang="cs-CZ" dirty="0" smtClean="0"/>
              <a:t>).</a:t>
            </a:r>
          </a:p>
          <a:p>
            <a:r>
              <a:rPr lang="cs-CZ" dirty="0" smtClean="0"/>
              <a:t>Ze stromů eukalypty (</a:t>
            </a:r>
            <a:r>
              <a:rPr lang="cs-CZ" dirty="0" err="1" smtClean="0"/>
              <a:t>pyrofyty</a:t>
            </a:r>
            <a:r>
              <a:rPr lang="cs-CZ" dirty="0" smtClean="0"/>
              <a:t>).</a:t>
            </a:r>
            <a:endParaRPr lang="cs-CZ" dirty="0"/>
          </a:p>
          <a:p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0" y="1423852"/>
            <a:ext cx="4167052" cy="3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96" y="2796586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78" y="4377192"/>
            <a:ext cx="3554412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4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Eucalyptus leucoxylon var. macrocarpa</a:t>
            </a:r>
          </a:p>
        </p:txBody>
      </p:sp>
      <p:pic>
        <p:nvPicPr>
          <p:cNvPr id="10243" name="Picture 3" descr="C:\KATKA\NAše rodina 2004\CIZÍ ZEMĚ\Květena Kypru 2008\Eucalyptus leucoxylon var. macrocarpa Myrtaceae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2034812"/>
            <a:ext cx="7084423" cy="3984988"/>
          </a:xfrm>
          <a:noFill/>
          <a:ln/>
        </p:spPr>
      </p:pic>
      <p:pic>
        <p:nvPicPr>
          <p:cNvPr id="10244" name="Picture 4" descr="C:\KATKA\NAše rodina 2004\CIZÍ ZEMĚ\Květena Kypru 2008\Eucalyptus leucoxylon var. macrocarpa Myrtaceae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3034" y="195943"/>
            <a:ext cx="2873586" cy="1616392"/>
          </a:xfrm>
          <a:prstGeom prst="rect">
            <a:avLst/>
          </a:prstGeom>
          <a:noFill/>
        </p:spPr>
      </p:pic>
      <p:pic>
        <p:nvPicPr>
          <p:cNvPr id="18435" name="Picture 3" descr="C:\Users\User\AppData\Local\Microsoft\Windows\INetCache\IE\HRIPH60G\150px-DIN_4844-2_Warnung_vor_feuergefaehrlichen_Stoffen_D-W001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9" y="1531211"/>
            <a:ext cx="14287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3791630"/>
            <a:ext cx="2027464" cy="27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107" y="2317332"/>
            <a:ext cx="3192226" cy="42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9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Doplňující druhy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35601" y="3370216"/>
            <a:ext cx="6621416" cy="2725783"/>
          </a:xfrm>
        </p:spPr>
        <p:txBody>
          <a:bodyPr/>
          <a:lstStyle/>
          <a:p>
            <a:r>
              <a:rPr lang="cs-CZ" dirty="0"/>
              <a:t>Aromatické byliny – léčivky</a:t>
            </a:r>
            <a:r>
              <a:rPr lang="cs-CZ" dirty="0" smtClean="0"/>
              <a:t>. Např</a:t>
            </a:r>
            <a:r>
              <a:rPr lang="cs-CZ" dirty="0"/>
              <a:t>. rozmarýn, šalvěj, tymián, mateřídouška, dobromysl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Geokryptofyty</a:t>
            </a:r>
            <a:r>
              <a:rPr lang="cs-CZ" dirty="0" smtClean="0"/>
              <a:t> (v suchém létě jsou v cibulkách v zemi).</a:t>
            </a:r>
          </a:p>
          <a:p>
            <a:r>
              <a:rPr lang="cs-CZ" dirty="0" err="1" smtClean="0"/>
              <a:t>Terofyty</a:t>
            </a:r>
            <a:r>
              <a:rPr lang="cs-CZ" dirty="0" smtClean="0"/>
              <a:t> (v suchém létě jsou v semenech) </a:t>
            </a:r>
          </a:p>
          <a:p>
            <a:r>
              <a:rPr lang="cs-CZ" dirty="0" smtClean="0"/>
              <a:t>Stromy – ojediněle, např. </a:t>
            </a:r>
            <a:r>
              <a:rPr lang="cs-CZ" dirty="0" err="1" smtClean="0"/>
              <a:t>eukalipty</a:t>
            </a:r>
            <a:r>
              <a:rPr lang="cs-CZ" dirty="0" smtClean="0"/>
              <a:t>  (vyjma Austrálie, kde jsou </a:t>
            </a:r>
            <a:r>
              <a:rPr lang="cs-CZ" dirty="0" err="1" smtClean="0"/>
              <a:t>eukaplyptové</a:t>
            </a:r>
            <a:r>
              <a:rPr lang="cs-CZ" dirty="0" smtClean="0"/>
              <a:t> </a:t>
            </a:r>
            <a:r>
              <a:rPr lang="cs-CZ" dirty="0" err="1" smtClean="0"/>
              <a:t>jarah</a:t>
            </a:r>
            <a:r>
              <a:rPr lang="cs-CZ" dirty="0" smtClean="0"/>
              <a:t> a kari lesy).</a:t>
            </a:r>
          </a:p>
          <a:p>
            <a:r>
              <a:rPr lang="cs-CZ" dirty="0" smtClean="0"/>
              <a:t> .</a:t>
            </a:r>
            <a:endParaRPr lang="cs-CZ" dirty="0"/>
          </a:p>
          <a:p>
            <a:endParaRPr lang="cs-CZ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7" y="235178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91" y="235178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9" y="1441973"/>
            <a:ext cx="3810330" cy="383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Endemity Kypru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643153" y="321537"/>
            <a:ext cx="6139544" cy="5774463"/>
          </a:xfrm>
        </p:spPr>
        <p:txBody>
          <a:bodyPr/>
          <a:lstStyle/>
          <a:p>
            <a:r>
              <a:rPr lang="cs-CZ" dirty="0" err="1"/>
              <a:t>Ovis</a:t>
            </a:r>
            <a:r>
              <a:rPr lang="cs-CZ" dirty="0"/>
              <a:t> </a:t>
            </a:r>
            <a:r>
              <a:rPr lang="cs-CZ" dirty="0" err="1"/>
              <a:t>ammon</a:t>
            </a:r>
            <a:r>
              <a:rPr lang="cs-CZ" dirty="0"/>
              <a:t> </a:t>
            </a:r>
            <a:r>
              <a:rPr lang="cs-CZ" dirty="0" err="1" smtClean="0"/>
              <a:t>cypriotis</a:t>
            </a:r>
            <a:r>
              <a:rPr lang="cs-CZ" dirty="0" smtClean="0"/>
              <a:t> (kyperský muflon) – žije pouze </a:t>
            </a:r>
            <a:r>
              <a:rPr lang="cs-CZ" dirty="0"/>
              <a:t>na </a:t>
            </a:r>
            <a:r>
              <a:rPr lang="cs-CZ" dirty="0" smtClean="0"/>
              <a:t>Kypru v pohoří </a:t>
            </a:r>
            <a:r>
              <a:rPr lang="cs-CZ" dirty="0" err="1"/>
              <a:t>Troodos</a:t>
            </a:r>
            <a:r>
              <a:rPr lang="cs-CZ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Cedr </a:t>
            </a:r>
            <a:r>
              <a:rPr lang="cs-CZ" dirty="0" err="1" smtClean="0"/>
              <a:t>krátkolistý</a:t>
            </a:r>
            <a:r>
              <a:rPr lang="cs-CZ" dirty="0" smtClean="0"/>
              <a:t> </a:t>
            </a:r>
            <a:r>
              <a:rPr lang="cs-CZ" i="1" dirty="0" err="1"/>
              <a:t>Cedrus</a:t>
            </a:r>
            <a:r>
              <a:rPr lang="cs-CZ" i="1" dirty="0"/>
              <a:t> </a:t>
            </a:r>
            <a:r>
              <a:rPr lang="cs-CZ" i="1" dirty="0" err="1" smtClean="0"/>
              <a:t>brevifolia</a:t>
            </a:r>
            <a:r>
              <a:rPr lang="cs-CZ" i="1" dirty="0" smtClean="0"/>
              <a:t> - </a:t>
            </a:r>
            <a:r>
              <a:rPr lang="cs-CZ" dirty="0"/>
              <a:t>vyskytuje se jen na Kypru v Údolí cedru v pohoří </a:t>
            </a:r>
            <a:r>
              <a:rPr lang="cs-CZ" dirty="0" err="1"/>
              <a:t>Troodos</a:t>
            </a:r>
            <a:r>
              <a:rPr lang="cs-CZ" dirty="0" smtClean="0"/>
              <a:t>. Stromy </a:t>
            </a:r>
            <a:r>
              <a:rPr lang="cs-CZ" dirty="0"/>
              <a:t>dorůstají cca 30 m, ve stáří nerostou do výšky, ale jen do šířky</a:t>
            </a:r>
            <a:r>
              <a:rPr lang="cs-CZ" dirty="0" smtClean="0"/>
              <a:t>. Tvoří </a:t>
            </a:r>
            <a:r>
              <a:rPr lang="cs-CZ" dirty="0"/>
              <a:t>typická patra (jako buky</a:t>
            </a:r>
            <a:r>
              <a:rPr lang="cs-CZ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Kareta obrovská </a:t>
            </a:r>
            <a:r>
              <a:rPr lang="cs-CZ" i="1" dirty="0" err="1"/>
              <a:t>Chelonia</a:t>
            </a:r>
            <a:r>
              <a:rPr lang="cs-CZ" i="1" dirty="0"/>
              <a:t> </a:t>
            </a:r>
            <a:r>
              <a:rPr lang="cs-CZ" i="1" dirty="0" err="1" smtClean="0"/>
              <a:t>mydas</a:t>
            </a:r>
            <a:r>
              <a:rPr lang="cs-CZ" i="1" dirty="0" smtClean="0"/>
              <a:t> </a:t>
            </a:r>
            <a:r>
              <a:rPr lang="cs-CZ" dirty="0" smtClean="0"/>
              <a:t>„polévková želva“. Záchranné programy.</a:t>
            </a:r>
            <a:endParaRPr lang="cs-CZ" dirty="0"/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8" y="1116874"/>
            <a:ext cx="2352040" cy="352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86" y="321537"/>
            <a:ext cx="1560512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91" y="3007881"/>
            <a:ext cx="4472589" cy="36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91" y="4428309"/>
            <a:ext cx="1714168" cy="223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4" y="4833257"/>
            <a:ext cx="27414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3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Problémy životního prostředí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60274" y="1332411"/>
            <a:ext cx="6309360" cy="4763589"/>
          </a:xfrm>
        </p:spPr>
        <p:txBody>
          <a:bodyPr/>
          <a:lstStyle/>
          <a:p>
            <a:r>
              <a:rPr lang="cs-CZ" dirty="0" smtClean="0"/>
              <a:t>Devastace prostředí od 3 tisíciletí před Kristem – kácení, pálení, vypásání, nahrazování původních druhů olivovníky aj. plodinami.</a:t>
            </a:r>
          </a:p>
          <a:p>
            <a:r>
              <a:rPr lang="cs-CZ" dirty="0" smtClean="0"/>
              <a:t>Eroze půdy.</a:t>
            </a:r>
          </a:p>
          <a:p>
            <a:r>
              <a:rPr lang="cs-CZ" dirty="0" smtClean="0"/>
              <a:t>Nedodržování mezinárodních deklarací (CITES).</a:t>
            </a:r>
          </a:p>
          <a:p>
            <a:r>
              <a:rPr lang="cs-CZ" dirty="0" smtClean="0"/>
              <a:t>Znečištění moří.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" y="1485356"/>
            <a:ext cx="49276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User\AppData\Local\Microsoft\Windows\INetCache\IE\U5E6CMI6\250px-Chileflamingo_201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40" y="4010297"/>
            <a:ext cx="2000617" cy="266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6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955</TotalTime>
  <Words>410</Words>
  <Application>Microsoft Office PowerPoint</Application>
  <PresentationFormat>Vlastní</PresentationFormat>
  <Paragraphs>45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Fazeta</vt:lpstr>
      <vt:lpstr>Základy ekologie a environmentalistiky</vt:lpstr>
      <vt:lpstr>Biom „Tvrdolistý les a křoviny“</vt:lpstr>
      <vt:lpstr>Charakteristika biomu tvrdolistý les a křoviny</vt:lpstr>
      <vt:lpstr>Tradiční místní názvy</vt:lpstr>
      <vt:lpstr>Dominanty jsou</vt:lpstr>
      <vt:lpstr>Eucalyptus leucoxylon var. macrocarpa</vt:lpstr>
      <vt:lpstr>Doplňující druhy</vt:lpstr>
      <vt:lpstr>Endemity Kypru </vt:lpstr>
      <vt:lpstr>Problémy životního prostředí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ekologie a environmentalistiky</dc:title>
  <dc:creator>adimin</dc:creator>
  <cp:lastModifiedBy>Kateřina Jančaříková</cp:lastModifiedBy>
  <cp:revision>149</cp:revision>
  <dcterms:created xsi:type="dcterms:W3CDTF">2018-10-07T14:46:05Z</dcterms:created>
  <dcterms:modified xsi:type="dcterms:W3CDTF">2018-12-17T12:38:08Z</dcterms:modified>
</cp:coreProperties>
</file>