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4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75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46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07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93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40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771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9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9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9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795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8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71B8-5E82-4122-B019-4E5D9573EECE}" type="datetimeFigureOut">
              <a:rPr lang="cs-CZ" smtClean="0"/>
              <a:t>12.03.2019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9CC27A-3783-4C5C-B828-EF69B3A71E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54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pus.cz/proskoly" TargetMode="External"/><Relationship Id="rId2" Type="http://schemas.openxmlformats.org/officeDocument/2006/relationships/hyperlink" Target="https://docs.google.com/forms/d/e/1FAIpQLScp1N12qpogriLlv4p0ftDTkJJ4R4NoFybOUFffwY7Ct1m_OA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SyD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725144"/>
            <a:ext cx="7086600" cy="165618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2900" dirty="0">
                <a:latin typeface="Trebuchet MS" panose="020B0603020202020204" pitchFamily="34" charset="0"/>
              </a:rPr>
              <a:t>Kurz: Korpusy ve výuce češtiny jako cizího jazyka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Projekt: Zvýšení kvality vzdělávání a začleňování žáků s OMJ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Autorky kurzu: 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Barbora Kukrechtová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Věra Hejhalová, Ph.D.</a:t>
            </a:r>
          </a:p>
          <a:p>
            <a:pPr algn="l"/>
            <a:r>
              <a:rPr lang="cs-CZ" sz="2900" dirty="0">
                <a:latin typeface="Trebuchet MS" panose="020B0603020202020204" pitchFamily="34" charset="0"/>
              </a:rPr>
              <a:t>	Mgr. Lucie Lukešová, Ph.D.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výuce využitelnější analýza synchronní</a:t>
            </a:r>
          </a:p>
          <a:p>
            <a:r>
              <a:rPr lang="cs-CZ" dirty="0"/>
              <a:t>žáci ověřují rozdíly mezi variantami pravopisnými, morfologickými, syntaktickými, lexikálními nebo pragmatickými</a:t>
            </a:r>
          </a:p>
          <a:p>
            <a:r>
              <a:rPr lang="cs-CZ" dirty="0"/>
              <a:t>příkladem mohou být cvičení v přiložených pracovních listech, která lze libovolně variovat a plnit je aktuálním jazykovým materiálem dle potřeby dané hodiny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28446-E7E8-45C3-8414-A164B1FAB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listy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42E7D2-1156-4771-A222-9EF3D551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r>
              <a:rPr lang="cs-CZ" dirty="0"/>
              <a:t>Pracovní listy obsahují čtyři části. Na první straně naleznete anotaci a popsaný postup práce s pracovním listem. Druhou stranu tvoří samotný pracovní list, který lze namnožit a rozdat žákům. Po pracovním listu následuje popis práce s korpusem s názornými snímky obrazovky. Na konec je zařazeno řešení úkolů.</a:t>
            </a:r>
          </a:p>
          <a:p>
            <a:r>
              <a:rPr lang="cs-CZ" dirty="0"/>
              <a:t>Všechny pracovní listy obsahují cvičení, která vyžadují přímou práci s korpusem během lekce (</a:t>
            </a:r>
            <a:r>
              <a:rPr lang="cs-CZ" dirty="0" err="1"/>
              <a:t>hands</a:t>
            </a:r>
            <a:r>
              <a:rPr lang="cs-CZ" dirty="0"/>
              <a:t>-on). Aplikace </a:t>
            </a:r>
            <a:r>
              <a:rPr lang="cs-CZ" dirty="0" err="1"/>
              <a:t>SyD</a:t>
            </a:r>
            <a:r>
              <a:rPr lang="cs-CZ" dirty="0"/>
              <a:t> je názorná a žáky většinou hledání v ní baví. Učitel si ovšem může připravit také cvičení, ve kterých budou žáci pouze interpretovat grafy, které učitel předem nalezne (</a:t>
            </a:r>
            <a:r>
              <a:rPr lang="cs-CZ" dirty="0" err="1"/>
              <a:t>hands-off</a:t>
            </a:r>
            <a:r>
              <a:rPr lang="cs-CZ" dirty="0"/>
              <a:t>).</a:t>
            </a:r>
          </a:p>
          <a:p>
            <a:r>
              <a:rPr lang="cs-CZ" dirty="0"/>
              <a:t>Pracovní listy mají sloužit jako inspirace pro tvorbu vlastních korpusových cvičení.</a:t>
            </a:r>
          </a:p>
        </p:txBody>
      </p:sp>
    </p:spTree>
    <p:extLst>
      <p:ext uri="{BB962C8B-B14F-4D97-AF65-F5344CB8AC3E}">
        <p14:creationId xmlns:p14="http://schemas.microsoft.com/office/powerpoint/2010/main" val="32545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6C353-B1D0-4F21-A3B3-24ECD145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CC0825-7D26-42D5-BE41-8A451815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/>
              <a:t>Pročtěte si pracovní listy.</a:t>
            </a:r>
          </a:p>
          <a:p>
            <a:pPr lvl="1"/>
            <a:r>
              <a:rPr lang="cs-CZ" dirty="0"/>
              <a:t>Vyberte si jeden a ohodnoťte ho pomocí tohoto </a:t>
            </a:r>
            <a:r>
              <a:rPr lang="cs-CZ" dirty="0">
                <a:hlinkClick r:id="rId2"/>
              </a:rPr>
              <a:t>formuláře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Pokud budete moci, využijte ho ve výuce.</a:t>
            </a:r>
          </a:p>
          <a:p>
            <a:pPr>
              <a:buFont typeface="+mj-lt"/>
              <a:buAutoNum type="arabicPeriod"/>
            </a:pPr>
            <a:r>
              <a:rPr lang="cs-CZ" dirty="0"/>
              <a:t>Vytvořte vlastní pracovní list, ve kterém budou cvičení založená na aplikaci </a:t>
            </a:r>
            <a:r>
              <a:rPr lang="cs-CZ" dirty="0" err="1"/>
              <a:t>SyD</a:t>
            </a:r>
            <a:r>
              <a:rPr lang="cs-CZ" dirty="0"/>
              <a:t>. Mohou vyžadovat přímou práci s korpusem ve výuce (</a:t>
            </a:r>
            <a:r>
              <a:rPr lang="cs-CZ" dirty="0" err="1"/>
              <a:t>hands</a:t>
            </a:r>
            <a:r>
              <a:rPr lang="cs-CZ" dirty="0"/>
              <a:t>-on), ale nemusí (</a:t>
            </a:r>
            <a:r>
              <a:rPr lang="cs-CZ" dirty="0" err="1"/>
              <a:t>hands-off</a:t>
            </a:r>
            <a:r>
              <a:rPr lang="cs-CZ" dirty="0"/>
              <a:t>). V rámci jednoho pracovního listu můžete zkombinovat také hand-on a </a:t>
            </a:r>
            <a:r>
              <a:rPr lang="cs-CZ" dirty="0" err="1"/>
              <a:t>hands-off</a:t>
            </a:r>
            <a:r>
              <a:rPr lang="cs-CZ" dirty="0"/>
              <a:t> aktivity. Inspirovat se můžete také předchozí prezentací k aplikaci </a:t>
            </a:r>
            <a:r>
              <a:rPr lang="cs-CZ" dirty="0" err="1"/>
              <a:t>SyD</a:t>
            </a:r>
            <a:r>
              <a:rPr lang="cs-CZ" dirty="0"/>
              <a:t>, nebo pod odkazem </a:t>
            </a:r>
            <a:r>
              <a:rPr lang="cs-CZ" dirty="0">
                <a:hlinkClick r:id="rId3"/>
              </a:rPr>
              <a:t>www.korpus.cz/proskoly</a:t>
            </a:r>
            <a:endParaRPr lang="cs-CZ" dirty="0"/>
          </a:p>
          <a:p>
            <a:pP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969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275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Fazeta</vt:lpstr>
      <vt:lpstr>SyD</vt:lpstr>
      <vt:lpstr>Využití ve výuce</vt:lpstr>
      <vt:lpstr>Pracovní listy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</dc:title>
  <dc:creator>Věra Hejhalová</dc:creator>
  <cp:lastModifiedBy>Barbora Kukrechtová</cp:lastModifiedBy>
  <cp:revision>7</cp:revision>
  <dcterms:created xsi:type="dcterms:W3CDTF">2018-11-02T09:16:53Z</dcterms:created>
  <dcterms:modified xsi:type="dcterms:W3CDTF">2019-03-12T18:11:31Z</dcterms:modified>
</cp:coreProperties>
</file>