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handoutMasterIdLst>
    <p:handoutMasterId r:id="rId34"/>
  </p:handoutMasterIdLst>
  <p:sldIdLst>
    <p:sldId id="256" r:id="rId2"/>
    <p:sldId id="376" r:id="rId3"/>
    <p:sldId id="375" r:id="rId4"/>
    <p:sldId id="377" r:id="rId5"/>
    <p:sldId id="378" r:id="rId6"/>
    <p:sldId id="379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80" r:id="rId32"/>
    <p:sldId id="393" r:id="rId33"/>
  </p:sldIdLst>
  <p:sldSz cx="12192000" cy="6858000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87E67-9B1F-448E-9073-10BB78360A02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7EBE-5797-4582-96DD-CB1427291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573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39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22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3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64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30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292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46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13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74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9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84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2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51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45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33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93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359F-2AD8-40B4-93D3-ED2546353735}" type="datetimeFigureOut">
              <a:rPr lang="cs-CZ" smtClean="0"/>
              <a:t>18.11.2018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818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tenarskekluby.cz/kdo-jsme/nase-mis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tenarskekluby.cz/kdo-jsme/nase-mis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8722" y="3579812"/>
            <a:ext cx="8144134" cy="1373070"/>
          </a:xfrm>
        </p:spPr>
        <p:txBody>
          <a:bodyPr/>
          <a:lstStyle/>
          <a:p>
            <a:r>
              <a:rPr lang="pt-BR" b="1" dirty="0"/>
              <a:t>Literatura pro děti s </a:t>
            </a:r>
            <a:r>
              <a:rPr lang="pt-BR" b="1" dirty="0" smtClean="0"/>
              <a:t>didaktikou</a:t>
            </a:r>
            <a:r>
              <a:rPr lang="pt-BR" b="1" dirty="0"/>
              <a:t/>
            </a:r>
            <a:br>
              <a:rPr lang="pt-BR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302325"/>
          </a:xfrm>
        </p:spPr>
        <p:txBody>
          <a:bodyPr>
            <a:normAutofit/>
          </a:bodyPr>
          <a:lstStyle/>
          <a:p>
            <a:r>
              <a:rPr lang="pt-BR" b="1" dirty="0"/>
              <a:t>PB.MS/2.S1 </a:t>
            </a:r>
            <a:r>
              <a:rPr lang="pt-BR" b="1" dirty="0" smtClean="0"/>
              <a:t>OPB01L120A</a:t>
            </a:r>
            <a:endParaRPr lang="cs-CZ" b="1" dirty="0" smtClean="0"/>
          </a:p>
          <a:p>
            <a:r>
              <a:rPr lang="cs-CZ" b="1" dirty="0" smtClean="0"/>
              <a:t>29. 10. 2018</a:t>
            </a:r>
          </a:p>
          <a:p>
            <a:r>
              <a:rPr lang="cs-CZ" b="1" dirty="0" smtClean="0"/>
              <a:t>PhDr. Veronika </a:t>
            </a:r>
            <a:r>
              <a:rPr lang="cs-CZ" b="1" dirty="0" err="1" smtClean="0"/>
              <a:t>Laufková</a:t>
            </a:r>
            <a:r>
              <a:rPr lang="cs-CZ" b="1" dirty="0" smtClean="0"/>
              <a:t>, Ph.D.</a:t>
            </a:r>
          </a:p>
          <a:p>
            <a:r>
              <a:rPr lang="cs-CZ" b="1" dirty="0" smtClean="0"/>
              <a:t>Veronika.Laufkova@pedf.cuni.cz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85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ŽLUTÁ – OTÁZKY PŘED ČETBOU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2204864"/>
            <a:ext cx="7272808" cy="445511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FF00"/>
                </a:solidFill>
              </a:rPr>
              <a:t>1.</a:t>
            </a:r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1. Podívej se na obrázky v knize. O čem asi příběh vypráví?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2. Prohlédni si obal knihy. O čem asi příběh vypráví?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3. Jaké otázky tě v souvislosti s příběhem napadají?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4. Co bys chtěl/a, aby se v příběhu odehrálo?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5. Kterým slovům v názvu nerozumíš?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6. Může příběh nějak souviset s tvým životem? Jak?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FF00"/>
                </a:solidFill>
              </a:rPr>
              <a:t>2.</a:t>
            </a:r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1. Co myslíš, že se v příběhu stane?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2. Podívej se na název. O čem příběh asi bude?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3. Máš nějaké zkušenosti či zážitky, které s příběhem mohou souviset?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4. Je příběh skutečný, nebo vymyšlený? Proč si to myslíš?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5. Kdo knihu ilustroval?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6. Kdo knihu napsal?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6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ZELENÁ = OTÁZKY BĚHEM ČETBY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2132857"/>
            <a:ext cx="7344816" cy="472514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92D050"/>
                </a:solidFill>
              </a:rPr>
              <a:t>3.</a:t>
            </a:r>
            <a:endParaRPr lang="cs-CZ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1. Jak myslíš, že by se situace mohla vyřešit?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2. Co bys udělal/a ty? Jak by ses pokusil/a vyřešit tento problém?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3. Kde se příběh odehrává?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4. Vyber nějaký problém nebo zápletku, které se v příběhu objevují.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5. Které jsou hlavní postavy příběhu?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6. Najdi v textu slova, která neznáš.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</a:rPr>
              <a:t>4.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1. Jak myslíš, že příběh skončí?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2. Způsobilo vyřešení jednoho problému nějaký jiný problém?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3. Připomíná ti příběh v něčem tvůj vlastní život?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4. S kterou postavou se můžeš ztotožnit? Proč?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5. Vyber si v příběhu nějakou problémovou situaci. Jak by se jí dalo předejít?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6. Jaké otázky tě v souvislosti s příběhem ještě napadají?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052737"/>
            <a:ext cx="6768752" cy="64007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8601"/>
                </a:solidFill>
              </a:rPr>
              <a:t>ORANŽOVÁ – OTÁZKY PO ČETBĚ</a:t>
            </a:r>
            <a:r>
              <a:rPr lang="cs-CZ" dirty="0">
                <a:solidFill>
                  <a:srgbClr val="FF8601"/>
                </a:solidFill>
              </a:rPr>
              <a:t/>
            </a:r>
            <a:br>
              <a:rPr lang="cs-CZ" dirty="0">
                <a:solidFill>
                  <a:srgbClr val="FF860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2060848"/>
            <a:ext cx="7416824" cy="46085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b="1" dirty="0"/>
              <a:t>5.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1. Jaké ponaučení si můžeš z příběhu odnést?</a:t>
            </a:r>
          </a:p>
          <a:p>
            <a:pPr marL="0" indent="0">
              <a:buNone/>
            </a:pPr>
            <a:r>
              <a:rPr lang="cs-CZ" dirty="0"/>
              <a:t>2. Převyprávěj příběh, který jsi četl/a.</a:t>
            </a:r>
          </a:p>
          <a:p>
            <a:pPr marL="0" indent="0">
              <a:buNone/>
            </a:pPr>
            <a:r>
              <a:rPr lang="cs-CZ" dirty="0"/>
              <a:t>3. Navrhni jiný konec příběhu.</a:t>
            </a:r>
          </a:p>
          <a:p>
            <a:pPr marL="0" indent="0">
              <a:buNone/>
            </a:pPr>
            <a:r>
              <a:rPr lang="cs-CZ" dirty="0"/>
              <a:t>4. Jak jinak by se příběh mohl jmenovat?</a:t>
            </a:r>
          </a:p>
          <a:p>
            <a:pPr marL="0" indent="0">
              <a:buNone/>
            </a:pPr>
            <a:r>
              <a:rPr lang="cs-CZ" dirty="0"/>
              <a:t>5. V čem se odlišuješ od hlavní postavy?</a:t>
            </a:r>
          </a:p>
          <a:p>
            <a:pPr marL="0" indent="0">
              <a:buNone/>
            </a:pPr>
            <a:r>
              <a:rPr lang="cs-CZ" dirty="0"/>
              <a:t>6. V čem se podobáš hlavní postavě?</a:t>
            </a:r>
          </a:p>
          <a:p>
            <a:pPr marL="0" indent="0" algn="ctr">
              <a:buNone/>
            </a:pPr>
            <a:r>
              <a:rPr lang="cs-CZ" b="1" dirty="0"/>
              <a:t>6.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1. Jak by příběh mohl pokračovat?</a:t>
            </a:r>
          </a:p>
          <a:p>
            <a:pPr marL="0" indent="0">
              <a:buNone/>
            </a:pPr>
            <a:r>
              <a:rPr lang="cs-CZ" dirty="0"/>
              <a:t>2. Vyhledej odstavec, kde se objevuje popis.</a:t>
            </a:r>
          </a:p>
          <a:p>
            <a:pPr marL="0" indent="0">
              <a:buNone/>
            </a:pPr>
            <a:r>
              <a:rPr lang="cs-CZ" dirty="0"/>
              <a:t>3. Jak se nějaký problém v příběhu vyřešil?</a:t>
            </a:r>
          </a:p>
          <a:p>
            <a:pPr marL="0" indent="0">
              <a:buNone/>
            </a:pPr>
            <a:r>
              <a:rPr lang="cs-CZ" dirty="0"/>
              <a:t>4. Řekni stručně, o čem příběh vypráví.</a:t>
            </a:r>
          </a:p>
          <a:p>
            <a:pPr marL="0" indent="0">
              <a:buNone/>
            </a:pPr>
            <a:r>
              <a:rPr lang="cs-CZ" dirty="0"/>
              <a:t>5. Jaká je hlavní myšlenka příběhu?</a:t>
            </a:r>
          </a:p>
          <a:p>
            <a:pPr marL="0" indent="0">
              <a:buNone/>
            </a:pPr>
            <a:r>
              <a:rPr lang="cs-CZ" dirty="0"/>
              <a:t>6. Dotýká se příběh tvého života? Jak?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0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72010-7AAE-41F2-9DFD-75DD804C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241" y="1569881"/>
            <a:ext cx="7210396" cy="81070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UPRAVENÉ ČTENÁŘSKÉ KOSTKY PRO </a:t>
            </a:r>
            <a:r>
              <a:rPr lang="cs-CZ" b="1" dirty="0" smtClean="0"/>
              <a:t>PD </a:t>
            </a:r>
            <a:r>
              <a:rPr lang="cs-CZ" b="1" dirty="0"/>
              <a:t>- návrh</a:t>
            </a:r>
            <a:br>
              <a:rPr lang="cs-CZ" b="1" dirty="0"/>
            </a:br>
            <a:r>
              <a:rPr lang="cs-CZ" b="1" dirty="0"/>
              <a:t>(3 kostky celkem)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F3CE6E-07FB-4E07-97FA-7FADB0959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7" y="2924944"/>
            <a:ext cx="8568952" cy="35993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OTÁZKY PŘED ČETBOU (evokace)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1. Prohlédni si obal knihy. O čem asi příběh vypráví?</a:t>
            </a:r>
            <a:br>
              <a:rPr lang="cs-CZ" dirty="0"/>
            </a:br>
            <a:r>
              <a:rPr lang="cs-CZ" dirty="0"/>
              <a:t>2. Podívej se na obrázky v knize. O čem asi bude příběh vyprávět?</a:t>
            </a:r>
            <a:br>
              <a:rPr lang="cs-CZ" dirty="0"/>
            </a:br>
            <a:r>
              <a:rPr lang="cs-CZ" dirty="0"/>
              <a:t>3. Prohlédni si knihu. Co bys chtěl/a, aby se v příběhu odehrálo?</a:t>
            </a:r>
            <a:br>
              <a:rPr lang="cs-CZ" dirty="0"/>
            </a:br>
            <a:r>
              <a:rPr lang="cs-CZ" dirty="0"/>
              <a:t>4. Přečtěte si název knihy. O čem bude asi příběh?</a:t>
            </a:r>
            <a:br>
              <a:rPr lang="cs-CZ" dirty="0"/>
            </a:br>
            <a:r>
              <a:rPr lang="cs-CZ" dirty="0"/>
              <a:t>5. Prohlédni si knihu. Komu by se mohla líbit a proč?</a:t>
            </a:r>
            <a:br>
              <a:rPr lang="cs-CZ" dirty="0"/>
            </a:br>
            <a:r>
              <a:rPr lang="cs-CZ" dirty="0"/>
              <a:t>6. Podívej se na obrázky v knize. Připomínají ti něco?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0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C1488-2030-4546-BF5B-B2ACDD17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UPRAVENÉ ČTENÁŘSKÉ KOSTKY PRO </a:t>
            </a:r>
            <a:r>
              <a:rPr lang="cs-CZ" b="1" dirty="0" smtClean="0"/>
              <a:t>PD </a:t>
            </a:r>
            <a:r>
              <a:rPr lang="cs-CZ" b="1" dirty="0"/>
              <a:t>- návrh</a:t>
            </a:r>
            <a:br>
              <a:rPr lang="cs-CZ" b="1" dirty="0"/>
            </a:br>
            <a:r>
              <a:rPr lang="cs-CZ" b="1" dirty="0"/>
              <a:t>(3 kostky celkem)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6A6EB1-7929-4F22-8AB9-067CD268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2336873"/>
            <a:ext cx="8892480" cy="4116463"/>
          </a:xfrm>
        </p:spPr>
        <p:txBody>
          <a:bodyPr>
            <a:normAutofit/>
          </a:bodyPr>
          <a:lstStyle/>
          <a:p>
            <a:r>
              <a:rPr lang="cs-CZ" dirty="0"/>
              <a:t>OTÁZKY BĚHEM ČETBY (uvědomění)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1.    Které jsou hlavní postavy příběhu? Vyjmenuj postavy v příběhu.</a:t>
            </a:r>
            <a:br>
              <a:rPr lang="cs-CZ" dirty="0"/>
            </a:br>
            <a:r>
              <a:rPr lang="cs-CZ" dirty="0"/>
              <a:t>2.    Kde se příběh odehrává?</a:t>
            </a:r>
            <a:br>
              <a:rPr lang="cs-CZ" dirty="0"/>
            </a:br>
            <a:r>
              <a:rPr lang="cs-CZ" dirty="0"/>
              <a:t>3.    Jak by ses zachoval/a v této situaci ty?</a:t>
            </a:r>
            <a:br>
              <a:rPr lang="cs-CZ" dirty="0"/>
            </a:br>
            <a:r>
              <a:rPr lang="cs-CZ" dirty="0"/>
              <a:t>4.    Jak se hlavní postava asi cítila? Zkus to předvést/ukázat.</a:t>
            </a:r>
            <a:br>
              <a:rPr lang="cs-CZ" dirty="0"/>
            </a:br>
            <a:r>
              <a:rPr lang="cs-CZ" dirty="0"/>
              <a:t>5.    Je ti nějaká postava podobná? V čem?</a:t>
            </a:r>
            <a:br>
              <a:rPr lang="cs-CZ" dirty="0"/>
            </a:br>
            <a:r>
              <a:rPr lang="cs-CZ" dirty="0"/>
              <a:t>6.    Co bys udělala v tuto chvíli ty? Nebo Připomíná ti nějaká postava nějakého kamaráda? Čím?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7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B54DC-F82E-406F-B6DB-8AF423B6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UPRAVENÉ ČTENÁŘSKÉ KOSTKY PRO </a:t>
            </a:r>
            <a:r>
              <a:rPr lang="cs-CZ" b="1" dirty="0" smtClean="0"/>
              <a:t>PD </a:t>
            </a:r>
            <a:r>
              <a:rPr lang="cs-CZ" b="1" dirty="0"/>
              <a:t>- návrh</a:t>
            </a:r>
            <a:br>
              <a:rPr lang="cs-CZ" b="1" dirty="0"/>
            </a:br>
            <a:r>
              <a:rPr lang="cs-CZ" b="1" dirty="0"/>
              <a:t>(3 kostky celkem)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CEFBE-E037-4437-AEB7-CE51A1DB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336873"/>
            <a:ext cx="8575104" cy="4476503"/>
          </a:xfrm>
        </p:spPr>
        <p:txBody>
          <a:bodyPr/>
          <a:lstStyle/>
          <a:p>
            <a:r>
              <a:rPr lang="cs-CZ" dirty="0"/>
              <a:t>OTÁZKY PO ČETBĚ (reflexe)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1.    Převyprávěj příběh, který jste četli.</a:t>
            </a:r>
            <a:br>
              <a:rPr lang="cs-CZ" dirty="0"/>
            </a:br>
            <a:r>
              <a:rPr lang="cs-CZ" dirty="0"/>
              <a:t>2.    Navrhni jiný konec příběhu.</a:t>
            </a:r>
            <a:br>
              <a:rPr lang="cs-CZ" dirty="0"/>
            </a:br>
            <a:r>
              <a:rPr lang="cs-CZ" dirty="0"/>
              <a:t>3.    Jak by příběh mohl pokračovat?</a:t>
            </a:r>
            <a:br>
              <a:rPr lang="cs-CZ" dirty="0"/>
            </a:br>
            <a:r>
              <a:rPr lang="cs-CZ" dirty="0"/>
              <a:t>4.    Jak jinak by se příběh mohl jmenovat?</a:t>
            </a:r>
            <a:br>
              <a:rPr lang="cs-CZ" dirty="0"/>
            </a:br>
            <a:r>
              <a:rPr lang="cs-CZ" dirty="0"/>
              <a:t>5.    Co ses z příběhu naučil/a? nebo Chtěl/a bys, aby se něco podobného stalo tobě?</a:t>
            </a:r>
            <a:br>
              <a:rPr lang="cs-CZ" dirty="0"/>
            </a:br>
            <a:r>
              <a:rPr lang="cs-CZ" dirty="0"/>
              <a:t>6.    Komu by se příběh mohl líbit? / Komu bys ji doporučil a 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0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286934" y="2148593"/>
            <a:ext cx="6624736" cy="470940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b="1" u="sng" dirty="0"/>
              <a:t>Žlutá kostka (otázky před čtením)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otazník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O čem příběh asi bude vyprávět? (usuzování dle obalu knihy)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srdce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Co by sis přál/a, aby se v příběhu odehrávalo?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oko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Přečtěte si název knihy. O čem asi příběh bude? (usuzování dle názvu knihy)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slunce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Prohlédni si první obrázek v knize. Připomíná Ti něco nebo někoho?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kamarádi</a:t>
            </a:r>
            <a:r>
              <a:rPr lang="cs-CZ" sz="2000" dirty="0"/>
              <a:t> (postava chlapce a dívky)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Zeptej se někoho (kamaráda, rodiče,…), zda tuto knihu zná.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auto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Kam bys chtěl, aby nás příběh zavedl?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pic>
        <p:nvPicPr>
          <p:cNvPr id="20484" name="Obrázek 4" descr="D:\Bára složky\ŠKOLA\Jihočeská univerzita\Bakalářská práce\obrázky ke čt.kostkám\soubor obrázků pro žlutou kos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03" y="2537914"/>
            <a:ext cx="4190497" cy="28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23592" y="980729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ČTENÁŘSKÉ KOSTKY </a:t>
            </a:r>
            <a:br>
              <a:rPr lang="cs-CZ" b="1" dirty="0"/>
            </a:br>
            <a:r>
              <a:rPr lang="cs-CZ" b="1" dirty="0"/>
              <a:t>Autorka: Barbora Pícková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4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50333" y="921734"/>
            <a:ext cx="6896534" cy="10809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ČTENÁŘSKÉ KOSTKY </a:t>
            </a:r>
            <a:br>
              <a:rPr lang="cs-CZ" b="1" dirty="0"/>
            </a:br>
            <a:r>
              <a:rPr lang="cs-CZ" b="1" dirty="0"/>
              <a:t>Autorka: Barbora Pícková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720436" y="2002673"/>
            <a:ext cx="6637615" cy="485532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b="1" u="sng" dirty="0"/>
              <a:t>Zelená kostka (otázky při čtení)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otazník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O čem teď příběh vypráví?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srdce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Jak se asi nyní hlavní postava cítí? Zkus předvést!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oko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Kde se příběh odehrává?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slunce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Prohlédni si jeden obrázek v knize a popiš, o čem obrázek asi vypráví.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kamarádi</a:t>
            </a:r>
            <a:r>
              <a:rPr lang="cs-CZ" sz="2000" dirty="0"/>
              <a:t> (postava chlapce a dívky)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Která postava se Ti v příběhu podobá? Proč?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auto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Kam nás zrovna teď příběh zavedl?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pic>
        <p:nvPicPr>
          <p:cNvPr id="21508" name="Obrázek 5" descr="D:\Bára složky\ŠKOLA\Jihočeská univerzita\Bakalářská práce\obrázky ke čt.kostkám\soubor obrázků pro zelenou kos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51" y="2662027"/>
            <a:ext cx="4311416" cy="26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5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ČTENÁŘSKÉ KOSTKY V.</a:t>
            </a:r>
            <a:br>
              <a:rPr lang="cs-CZ" b="1" dirty="0"/>
            </a:br>
            <a:r>
              <a:rPr lang="cs-CZ" b="1" dirty="0"/>
              <a:t>Autorka: Barbora Pícková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680322" y="2060849"/>
            <a:ext cx="6699534" cy="47971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b="1" u="sng" dirty="0"/>
              <a:t>Červená kostka (otázky po čtení)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otazník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O čem příběh vyprávěl?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srdce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Komu by se příběh mohl líbit?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oko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Jak jinak by se příběh mohl jmenovat?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slunce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Prohlédni si poslední obrázek v knize. Zkus říci, jak jinak by mohl příběh pokračovat.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kamarádi</a:t>
            </a:r>
            <a:r>
              <a:rPr lang="cs-CZ" sz="2000" dirty="0"/>
              <a:t> (postava chlapce a dívky)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Zkus převyprávět (kamarádovi, rodičům,…), o čem příběh vyprávěl.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auto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Co se Ti na cestě příběhem nejvíce líbilo?</a:t>
            </a:r>
          </a:p>
          <a:p>
            <a:pPr eaLnBrk="1" hangingPunct="1">
              <a:defRPr/>
            </a:pPr>
            <a:endParaRPr lang="cs-CZ" altLang="cs-CZ" sz="2000" dirty="0"/>
          </a:p>
        </p:txBody>
      </p:sp>
      <p:pic>
        <p:nvPicPr>
          <p:cNvPr id="22532" name="Obrázek 5" descr="D:\Bára složky\ŠKOLA\Jihočeská univerzita\Bakalářská práce\obrázky ke čt.kostkám\soubor obrázků pro červenou kos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55" y="2239092"/>
            <a:ext cx="4465002" cy="287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6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836712"/>
            <a:ext cx="8229600" cy="939784"/>
          </a:xfrm>
        </p:spPr>
        <p:txBody>
          <a:bodyPr>
            <a:normAutofit/>
          </a:bodyPr>
          <a:lstStyle/>
          <a:p>
            <a:r>
              <a:rPr lang="cs-CZ" sz="3200" dirty="0"/>
              <a:t>E-U-R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988840"/>
            <a:ext cx="8820472" cy="486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800" b="1" dirty="0"/>
              <a:t>Dítě předvídá</a:t>
            </a:r>
            <a:endParaRPr lang="cs-CZ" sz="2800" dirty="0"/>
          </a:p>
          <a:p>
            <a:r>
              <a:rPr lang="cs-CZ" sz="2800" dirty="0"/>
              <a:t>formuluje, jak se bude text dál vyvíjet (obsah, dějová linie); </a:t>
            </a:r>
          </a:p>
          <a:p>
            <a:r>
              <a:rPr lang="cs-CZ" sz="2800" dirty="0"/>
              <a:t>předpovědi zdůvodňuje, a to vodítky z textu nebo svou čtenářskou nebo životní zkušeností;</a:t>
            </a:r>
          </a:p>
          <a:p>
            <a:r>
              <a:rPr lang="cs-CZ" sz="2800" dirty="0"/>
              <a:t>odhaduje z obálky, titulu, z ilustrací, žánru, zda se mu/někomu  např. kniha bude líbit</a:t>
            </a:r>
          </a:p>
          <a:p>
            <a:endParaRPr lang="cs-CZ" sz="2800" dirty="0"/>
          </a:p>
          <a:p>
            <a:r>
              <a:rPr lang="cs-CZ" sz="2800" b="1" dirty="0"/>
              <a:t>Aktivity před čtením</a:t>
            </a:r>
            <a:r>
              <a:rPr lang="cs-CZ" sz="2800" dirty="0"/>
              <a:t>:</a:t>
            </a:r>
            <a:r>
              <a:rPr lang="cs-CZ" sz="2800" b="1" dirty="0"/>
              <a:t>  </a:t>
            </a:r>
            <a:r>
              <a:rPr lang="cs-CZ" sz="2800" dirty="0"/>
              <a:t>Dle názvu příběhu, titulu, ilustrace, klíčových slov děti odhadují, o čem příběh asi bude.</a:t>
            </a:r>
          </a:p>
          <a:p>
            <a:r>
              <a:rPr lang="cs-CZ" sz="2800" dirty="0"/>
              <a:t>Aktivity </a:t>
            </a:r>
            <a:r>
              <a:rPr lang="cs-CZ" sz="2800" b="1" dirty="0"/>
              <a:t>při čtení: </a:t>
            </a:r>
            <a:r>
              <a:rPr lang="cs-CZ" sz="2800" dirty="0"/>
              <a:t>Jak bude příběh asi pokračovat? Proč? Co se opravdu stalo?</a:t>
            </a:r>
          </a:p>
          <a:p>
            <a:r>
              <a:rPr lang="cs-CZ" sz="2800" dirty="0"/>
              <a:t>Aktivity </a:t>
            </a:r>
            <a:r>
              <a:rPr lang="cs-CZ" sz="2800" b="1" dirty="0"/>
              <a:t>po čtení</a:t>
            </a:r>
            <a:r>
              <a:rPr lang="cs-CZ" sz="2800" dirty="0"/>
              <a:t>: Překvapil vás příběh něčím? Dozvěděli jste se z něj něco nového? Jak jinak by příběh mohl skončit? Jak jinak bychom ho mohli pojmenovat?</a:t>
            </a:r>
          </a:p>
          <a:p>
            <a:r>
              <a:rPr lang="cs-CZ" sz="2800" dirty="0"/>
              <a:t>Napomáhají např. </a:t>
            </a:r>
            <a:r>
              <a:rPr lang="cs-CZ" sz="2800" b="1" dirty="0"/>
              <a:t>čtenářské kostky </a:t>
            </a:r>
            <a:r>
              <a:rPr lang="cs-CZ" sz="2800" dirty="0"/>
              <a:t>(Školní čtenářské kluby)</a:t>
            </a:r>
            <a:endParaRPr lang="cs-CZ" sz="2800" b="1" dirty="0"/>
          </a:p>
          <a:p>
            <a:endParaRPr lang="cs-CZ" sz="2800" dirty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b="1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4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aktivita s </a:t>
            </a:r>
            <a:r>
              <a:rPr lang="cs-CZ" dirty="0" smtClean="0"/>
              <a:t>knihou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593" y="2198254"/>
            <a:ext cx="9613861" cy="4553528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cs-CZ" dirty="0" smtClean="0"/>
              <a:t>22. 10.</a:t>
            </a: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Překonávání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strachu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smrti - 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Schulmeisterová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Arijčuková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Andriantsarazo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23. 10. Městská knihovna Smíchov (</a:t>
            </a:r>
            <a:r>
              <a:rPr lang="cs-CZ" dirty="0"/>
              <a:t>náměstí 14. října </a:t>
            </a:r>
            <a:r>
              <a:rPr lang="cs-CZ" dirty="0" smtClean="0"/>
              <a:t>83/15) 9:00-10:00</a:t>
            </a:r>
            <a:endParaRPr lang="cs-CZ" dirty="0"/>
          </a:p>
          <a:p>
            <a:pPr marL="0" indent="0" fontAlgn="b">
              <a:buNone/>
            </a:pPr>
            <a:r>
              <a:rPr lang="cs-CZ" dirty="0" smtClean="0"/>
              <a:t>„ZPÍVÁNÍ</a:t>
            </a:r>
            <a:r>
              <a:rPr lang="cs-CZ" dirty="0"/>
              <a:t>, ČTENÍ A HRANÍ V </a:t>
            </a:r>
            <a:r>
              <a:rPr lang="cs-CZ" dirty="0" smtClean="0"/>
              <a:t>KNIHOVNĚ“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29. 10. </a:t>
            </a: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1. Próza se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zvířecím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hrdinou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Tereza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Veronika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Kratochvilová</a:t>
            </a: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Beztextové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knihy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Klára Slabá, Iveta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Brajerová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5. 11.</a:t>
            </a:r>
          </a:p>
          <a:p>
            <a:pPr marL="0" indent="0" fontAlgn="b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Naučné knihy: Příroda, změny ročních období apod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Marie Nachtigalová, Jaroslava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Šupová</a:t>
            </a: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Naučné knihy a práce s nimi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Kamila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Žajdlíková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Zuzana Navarová</a:t>
            </a: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53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>
          <a:xfrm>
            <a:off x="2139985" y="905718"/>
            <a:ext cx="6172200" cy="694135"/>
          </a:xfrm>
        </p:spPr>
        <p:txBody>
          <a:bodyPr/>
          <a:lstStyle/>
          <a:p>
            <a:r>
              <a:rPr lang="cs-CZ" altLang="cs-CZ" dirty="0"/>
              <a:t>Čtenářské kostky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1642304" y="2302699"/>
            <a:ext cx="7926569" cy="4462463"/>
          </a:xfrm>
        </p:spPr>
        <p:txBody>
          <a:bodyPr/>
          <a:lstStyle/>
          <a:p>
            <a:r>
              <a:rPr lang="cs-CZ" altLang="cs-CZ" dirty="0"/>
              <a:t>Čtenářské kluby: </a:t>
            </a:r>
            <a:r>
              <a:rPr lang="cs-CZ" altLang="cs-CZ" dirty="0">
                <a:hlinkClick r:id="rId2"/>
              </a:rPr>
              <a:t>http://ctenarskekluby.cz/kdo-jsme/</a:t>
            </a:r>
            <a:r>
              <a:rPr lang="cs-CZ" altLang="cs-CZ" dirty="0" err="1">
                <a:hlinkClick r:id="rId2"/>
              </a:rPr>
              <a:t>nase</a:t>
            </a:r>
            <a:r>
              <a:rPr lang="cs-CZ" altLang="cs-CZ" dirty="0">
                <a:hlinkClick r:id="rId2"/>
              </a:rPr>
              <a:t>-mise/</a:t>
            </a:r>
            <a:r>
              <a:rPr lang="cs-CZ" altLang="cs-CZ" dirty="0"/>
              <a:t>; cena 480 Kč + poštovné a balné</a:t>
            </a:r>
          </a:p>
          <a:p>
            <a:endParaRPr lang="cs-CZ" altLang="cs-CZ" dirty="0"/>
          </a:p>
        </p:txBody>
      </p:sp>
      <p:pic>
        <p:nvPicPr>
          <p:cNvPr id="8909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43" y="3482535"/>
            <a:ext cx="4698522" cy="30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>
          <a:xfrm>
            <a:off x="2351584" y="980728"/>
            <a:ext cx="6172200" cy="533400"/>
          </a:xfrm>
        </p:spPr>
        <p:txBody>
          <a:bodyPr>
            <a:normAutofit fontScale="90000"/>
          </a:bodyPr>
          <a:lstStyle/>
          <a:p>
            <a:r>
              <a:rPr lang="cs-CZ" altLang="cs-CZ" b="1" dirty="0"/>
              <a:t>Čtenářské kostky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>
          <a:xfrm>
            <a:off x="1919536" y="2132857"/>
            <a:ext cx="7560840" cy="4389933"/>
          </a:xfrm>
        </p:spPr>
        <p:txBody>
          <a:bodyPr>
            <a:normAutofit/>
          </a:bodyPr>
          <a:lstStyle/>
          <a:p>
            <a:endParaRPr lang="cs-CZ" altLang="cs-CZ" sz="2100" b="1" dirty="0"/>
          </a:p>
          <a:p>
            <a:r>
              <a:rPr lang="cs-CZ" altLang="cs-CZ" sz="2100" b="1" dirty="0"/>
              <a:t>Hra, při níž se děti/žáci/dospělí učí čtenářské strategie </a:t>
            </a:r>
          </a:p>
          <a:p>
            <a:r>
              <a:rPr lang="cs-CZ" altLang="cs-CZ" sz="2100" dirty="0"/>
              <a:t>Obsahují celkem 36 různých otázek, které si čtenář před čtením, v průběhu čtení a po čtení může položit.</a:t>
            </a:r>
          </a:p>
          <a:p>
            <a:r>
              <a:rPr lang="cs-CZ" altLang="cs-CZ" sz="2100" dirty="0"/>
              <a:t>Pomocí většiny z nich je veden k nejrůznějším čtenářským strategiím (např. </a:t>
            </a:r>
            <a:r>
              <a:rPr lang="cs-CZ" altLang="cs-CZ" sz="2100" i="1" dirty="0"/>
              <a:t>Co myslíš, že se v příběhu stane</a:t>
            </a:r>
            <a:r>
              <a:rPr lang="cs-CZ" altLang="cs-CZ" sz="2100" dirty="0"/>
              <a:t>), některé se zabývají i knihou jako takovou a učí čtenáře zjišťovat informace z obalu či tiráže knihy (např. </a:t>
            </a:r>
            <a:r>
              <a:rPr lang="cs-CZ" altLang="cs-CZ" sz="2100" i="1" dirty="0"/>
              <a:t>Kdo knihu ilustroval, Kdo knihu napsal</a:t>
            </a:r>
            <a:r>
              <a:rPr lang="cs-CZ" altLang="cs-CZ" sz="2100" dirty="0"/>
              <a:t>), jiné se zabývají nejrůznějšími aspekty textu (např. </a:t>
            </a:r>
            <a:r>
              <a:rPr lang="cs-CZ" altLang="cs-CZ" sz="2100" i="1" dirty="0"/>
              <a:t>Myslíš, že je příběh reálný nebo vymyšlený?</a:t>
            </a:r>
            <a:r>
              <a:rPr lang="cs-CZ" altLang="cs-CZ" sz="2100" dirty="0"/>
              <a:t>) </a:t>
            </a:r>
          </a:p>
          <a:p>
            <a:endParaRPr lang="cs-CZ" altLang="cs-CZ" sz="21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603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ŽLUTÁ – OTÁZKY PŘED ČETBOU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2204864"/>
            <a:ext cx="7272808" cy="445511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FF00"/>
                </a:solidFill>
              </a:rPr>
              <a:t>1.</a:t>
            </a:r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1. Podívej se na obrázky v knize. O čem asi příběh vypráví?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2. Prohlédni si obal knihy. O čem asi příběh vypráví?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3. Jaké otázky tě v souvislosti s příběhem napadají?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4. Co bys chtěl/a, aby se v příběhu odehrálo?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5. Kterým slovům v názvu nerozumíš?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6. Může příběh nějak souviset s tvým životem? Jak?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FF00"/>
                </a:solidFill>
              </a:rPr>
              <a:t>2.</a:t>
            </a:r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1. Co myslíš, že se v příběhu stane?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2. Podívej se na název. O čem příběh asi bude?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3. Máš nějaké zkušenosti či zážitky, které s příběhem mohou souviset?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4. Je příběh skutečný, nebo vymyšlený? Proč si to myslíš?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5. Kdo knihu ilustroval?</a:t>
            </a: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6. Kdo knihu napsal?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2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ZELENÁ = OTÁZKY BĚHEM ČETBY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2132857"/>
            <a:ext cx="7344816" cy="472514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92D050"/>
                </a:solidFill>
              </a:rPr>
              <a:t>3.</a:t>
            </a:r>
            <a:endParaRPr lang="cs-CZ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1. Jak myslíš, že by se situace mohla vyřešit?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2. Co bys udělal/a ty? Jak by ses pokusil/a vyřešit tento problém?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3. Kde se příběh odehrává?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4. Vyber nějaký problém nebo zápletku, které se v příběhu objevují.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5. Které jsou hlavní postavy příběhu?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6. Najdi v textu slova, která neznáš.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</a:rPr>
              <a:t>4.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1. Jak myslíš, že příběh skončí?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2. Způsobilo vyřešení jednoho problému nějaký jiný problém?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3. Připomíná ti příběh v něčem tvůj vlastní život?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4. S kterou postavou se můžeš ztotožnit? Proč?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5. Vyber si v příběhu nějakou problémovou situaci. Jak by se jí dalo předejít?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6. Jaké otázky tě v souvislosti s příběhem ještě napadají?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052737"/>
            <a:ext cx="6768752" cy="64007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8601"/>
                </a:solidFill>
              </a:rPr>
              <a:t>ORANŽOVÁ – OTÁZKY PO ČETBĚ</a:t>
            </a:r>
            <a:r>
              <a:rPr lang="cs-CZ" dirty="0">
                <a:solidFill>
                  <a:srgbClr val="FF8601"/>
                </a:solidFill>
              </a:rPr>
              <a:t/>
            </a:r>
            <a:br>
              <a:rPr lang="cs-CZ" dirty="0">
                <a:solidFill>
                  <a:srgbClr val="FF860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2060848"/>
            <a:ext cx="7416824" cy="46085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b="1" dirty="0"/>
              <a:t>5.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1. Jaké ponaučení si můžeš z příběhu odnést?</a:t>
            </a:r>
          </a:p>
          <a:p>
            <a:pPr marL="0" indent="0">
              <a:buNone/>
            </a:pPr>
            <a:r>
              <a:rPr lang="cs-CZ" dirty="0"/>
              <a:t>2. Převyprávěj příběh, který jsi četl/a.</a:t>
            </a:r>
          </a:p>
          <a:p>
            <a:pPr marL="0" indent="0">
              <a:buNone/>
            </a:pPr>
            <a:r>
              <a:rPr lang="cs-CZ" dirty="0"/>
              <a:t>3. Navrhni jiný konec příběhu.</a:t>
            </a:r>
          </a:p>
          <a:p>
            <a:pPr marL="0" indent="0">
              <a:buNone/>
            </a:pPr>
            <a:r>
              <a:rPr lang="cs-CZ" dirty="0"/>
              <a:t>4. Jak jinak by se příběh mohl jmenovat?</a:t>
            </a:r>
          </a:p>
          <a:p>
            <a:pPr marL="0" indent="0">
              <a:buNone/>
            </a:pPr>
            <a:r>
              <a:rPr lang="cs-CZ" dirty="0"/>
              <a:t>5. V čem se odlišuješ od hlavní postavy?</a:t>
            </a:r>
          </a:p>
          <a:p>
            <a:pPr marL="0" indent="0">
              <a:buNone/>
            </a:pPr>
            <a:r>
              <a:rPr lang="cs-CZ" dirty="0"/>
              <a:t>6. V čem se podobáš hlavní postavě?</a:t>
            </a:r>
          </a:p>
          <a:p>
            <a:pPr marL="0" indent="0" algn="ctr">
              <a:buNone/>
            </a:pPr>
            <a:r>
              <a:rPr lang="cs-CZ" b="1" dirty="0"/>
              <a:t>6.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1. Jak by příběh mohl pokračovat?</a:t>
            </a:r>
          </a:p>
          <a:p>
            <a:pPr marL="0" indent="0">
              <a:buNone/>
            </a:pPr>
            <a:r>
              <a:rPr lang="cs-CZ" dirty="0"/>
              <a:t>2. Vyhledej odstavec, kde se objevuje popis.</a:t>
            </a:r>
          </a:p>
          <a:p>
            <a:pPr marL="0" indent="0">
              <a:buNone/>
            </a:pPr>
            <a:r>
              <a:rPr lang="cs-CZ" dirty="0"/>
              <a:t>3. Jak se nějaký problém v příběhu vyřešil?</a:t>
            </a:r>
          </a:p>
          <a:p>
            <a:pPr marL="0" indent="0">
              <a:buNone/>
            </a:pPr>
            <a:r>
              <a:rPr lang="cs-CZ" dirty="0"/>
              <a:t>4. Řekni stručně, o čem příběh vypráví.</a:t>
            </a:r>
          </a:p>
          <a:p>
            <a:pPr marL="0" indent="0">
              <a:buNone/>
            </a:pPr>
            <a:r>
              <a:rPr lang="cs-CZ" dirty="0"/>
              <a:t>5. Jaká je hlavní myšlenka příběhu?</a:t>
            </a:r>
          </a:p>
          <a:p>
            <a:pPr marL="0" indent="0">
              <a:buNone/>
            </a:pPr>
            <a:r>
              <a:rPr lang="cs-CZ" dirty="0"/>
              <a:t>6. Dotýká se příběh tvého života? Jak?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2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72010-7AAE-41F2-9DFD-75DD804C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241" y="1569881"/>
            <a:ext cx="7210396" cy="81070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UPRAVENÉ ČTENÁŘSKÉ KOSTKY PRO </a:t>
            </a:r>
            <a:r>
              <a:rPr lang="cs-CZ" b="1" dirty="0" smtClean="0"/>
              <a:t>PD </a:t>
            </a:r>
            <a:r>
              <a:rPr lang="cs-CZ" b="1" dirty="0"/>
              <a:t>- návrh</a:t>
            </a:r>
            <a:br>
              <a:rPr lang="cs-CZ" b="1" dirty="0"/>
            </a:br>
            <a:r>
              <a:rPr lang="cs-CZ" b="1" dirty="0"/>
              <a:t>(3 kostky celkem)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F3CE6E-07FB-4E07-97FA-7FADB0959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7" y="2924944"/>
            <a:ext cx="8568952" cy="35993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OTÁZKY PŘED ČETBOU (evokace)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1. Prohlédni si obal knihy. O čem asi příběh vypráví?</a:t>
            </a:r>
            <a:br>
              <a:rPr lang="cs-CZ" dirty="0"/>
            </a:br>
            <a:r>
              <a:rPr lang="cs-CZ" dirty="0"/>
              <a:t>2. Podívej se na obrázky v knize. O čem asi bude příběh vyprávět?</a:t>
            </a:r>
            <a:br>
              <a:rPr lang="cs-CZ" dirty="0"/>
            </a:br>
            <a:r>
              <a:rPr lang="cs-CZ" dirty="0"/>
              <a:t>3. Prohlédni si knihu. Co bys chtěl/a, aby se v příběhu odehrálo?</a:t>
            </a:r>
            <a:br>
              <a:rPr lang="cs-CZ" dirty="0"/>
            </a:br>
            <a:r>
              <a:rPr lang="cs-CZ" dirty="0"/>
              <a:t>4. Přečtěte si název knihy. O čem bude asi příběh?</a:t>
            </a:r>
            <a:br>
              <a:rPr lang="cs-CZ" dirty="0"/>
            </a:br>
            <a:r>
              <a:rPr lang="cs-CZ" dirty="0"/>
              <a:t>5. Prohlédni si knihu. Komu by se mohla líbit a proč?</a:t>
            </a:r>
            <a:br>
              <a:rPr lang="cs-CZ" dirty="0"/>
            </a:br>
            <a:r>
              <a:rPr lang="cs-CZ" dirty="0"/>
              <a:t>6. Podívej se na obrázky v knize. Připomínají ti něco?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3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C1488-2030-4546-BF5B-B2ACDD17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UPRAVENÉ ČTENÁŘSKÉ KOSTKY PRO </a:t>
            </a:r>
            <a:r>
              <a:rPr lang="cs-CZ" b="1" dirty="0" smtClean="0"/>
              <a:t>PD </a:t>
            </a:r>
            <a:r>
              <a:rPr lang="cs-CZ" b="1" dirty="0"/>
              <a:t>- návrh</a:t>
            </a:r>
            <a:br>
              <a:rPr lang="cs-CZ" b="1" dirty="0"/>
            </a:br>
            <a:r>
              <a:rPr lang="cs-CZ" b="1" dirty="0"/>
              <a:t>(3 kostky celkem)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6A6EB1-7929-4F22-8AB9-067CD268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2336873"/>
            <a:ext cx="8892480" cy="4116463"/>
          </a:xfrm>
        </p:spPr>
        <p:txBody>
          <a:bodyPr>
            <a:normAutofit/>
          </a:bodyPr>
          <a:lstStyle/>
          <a:p>
            <a:r>
              <a:rPr lang="cs-CZ" dirty="0"/>
              <a:t>OTÁZKY BĚHEM ČETBY (uvědomění)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1.    Které jsou hlavní postavy příběhu? Vyjmenuj postavy v příběhu.</a:t>
            </a:r>
            <a:br>
              <a:rPr lang="cs-CZ" dirty="0"/>
            </a:br>
            <a:r>
              <a:rPr lang="cs-CZ" dirty="0"/>
              <a:t>2.    Kde se příběh odehrává?</a:t>
            </a:r>
            <a:br>
              <a:rPr lang="cs-CZ" dirty="0"/>
            </a:br>
            <a:r>
              <a:rPr lang="cs-CZ" dirty="0"/>
              <a:t>3.    Jak by ses zachoval/a v této situaci ty?</a:t>
            </a:r>
            <a:br>
              <a:rPr lang="cs-CZ" dirty="0"/>
            </a:br>
            <a:r>
              <a:rPr lang="cs-CZ" dirty="0"/>
              <a:t>4.    Jak se hlavní postava asi cítila? Zkus to předvést/ukázat.</a:t>
            </a:r>
            <a:br>
              <a:rPr lang="cs-CZ" dirty="0"/>
            </a:br>
            <a:r>
              <a:rPr lang="cs-CZ" dirty="0"/>
              <a:t>5.    Je ti nějaká postava podobná? V čem?</a:t>
            </a:r>
            <a:br>
              <a:rPr lang="cs-CZ" dirty="0"/>
            </a:br>
            <a:r>
              <a:rPr lang="cs-CZ" dirty="0"/>
              <a:t>6.    Co bys udělala v tuto chvíli ty? Nebo Připomíná ti nějaká postava nějakého kamaráda? Čím?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B54DC-F82E-406F-B6DB-8AF423B6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UPRAVENÉ ČTENÁŘSKÉ KOSTKY PRO </a:t>
            </a:r>
            <a:r>
              <a:rPr lang="cs-CZ" b="1" dirty="0" smtClean="0"/>
              <a:t>PD </a:t>
            </a:r>
            <a:r>
              <a:rPr lang="cs-CZ" b="1" dirty="0"/>
              <a:t>- návrh</a:t>
            </a:r>
            <a:br>
              <a:rPr lang="cs-CZ" b="1" dirty="0"/>
            </a:br>
            <a:r>
              <a:rPr lang="cs-CZ" b="1" dirty="0"/>
              <a:t>(3 kostky celkem)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CEFBE-E037-4437-AEB7-CE51A1DB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336873"/>
            <a:ext cx="8575104" cy="4476503"/>
          </a:xfrm>
        </p:spPr>
        <p:txBody>
          <a:bodyPr/>
          <a:lstStyle/>
          <a:p>
            <a:r>
              <a:rPr lang="cs-CZ" dirty="0"/>
              <a:t>OTÁZKY PO ČETBĚ (reflexe)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1.    Převyprávěj příběh, který jste četli.</a:t>
            </a:r>
            <a:br>
              <a:rPr lang="cs-CZ" dirty="0"/>
            </a:br>
            <a:r>
              <a:rPr lang="cs-CZ" dirty="0"/>
              <a:t>2.    Navrhni jiný konec příběhu.</a:t>
            </a:r>
            <a:br>
              <a:rPr lang="cs-CZ" dirty="0"/>
            </a:br>
            <a:r>
              <a:rPr lang="cs-CZ" dirty="0"/>
              <a:t>3.    Jak by příběh mohl pokračovat?</a:t>
            </a:r>
            <a:br>
              <a:rPr lang="cs-CZ" dirty="0"/>
            </a:br>
            <a:r>
              <a:rPr lang="cs-CZ" dirty="0"/>
              <a:t>4.    Jak jinak by se příběh mohl jmenovat?</a:t>
            </a:r>
            <a:br>
              <a:rPr lang="cs-CZ" dirty="0"/>
            </a:br>
            <a:r>
              <a:rPr lang="cs-CZ" dirty="0"/>
              <a:t>5.    Co ses z příběhu naučil/a? nebo Chtěl/a bys, aby se něco podobného stalo tobě?</a:t>
            </a:r>
            <a:br>
              <a:rPr lang="cs-CZ" dirty="0"/>
            </a:br>
            <a:r>
              <a:rPr lang="cs-CZ" dirty="0"/>
              <a:t>6.    Komu by se příběh mohl líbit? / Komu bys ji doporučil a 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5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286934" y="2148593"/>
            <a:ext cx="6624736" cy="470940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b="1" u="sng" dirty="0"/>
              <a:t>Žlutá kostka (otázky před čtením)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otazník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O čem příběh asi bude vyprávět? (usuzování dle obalu knihy)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srdce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Co by sis přál/a, aby se v příběhu odehrávalo?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oko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Přečtěte si název knihy. O čem asi příběh bude? (usuzování dle názvu knihy)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slunce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Prohlédni si první obrázek v knize. Připomíná Ti něco nebo někoho?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kamarádi</a:t>
            </a:r>
            <a:r>
              <a:rPr lang="cs-CZ" sz="2000" dirty="0"/>
              <a:t> (postava chlapce a dívky)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Zeptej se někoho (kamaráda, rodiče,…), zda tuto knihu zná.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auto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Kam bys chtěl, aby nás příběh zavedl?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pic>
        <p:nvPicPr>
          <p:cNvPr id="20484" name="Obrázek 4" descr="D:\Bára složky\ŠKOLA\Jihočeská univerzita\Bakalářská práce\obrázky ke čt.kostkám\soubor obrázků pro žlutou kos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03" y="2537914"/>
            <a:ext cx="4190497" cy="28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23592" y="980729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ČTENÁŘSKÉ KOSTKY </a:t>
            </a:r>
            <a:br>
              <a:rPr lang="cs-CZ" b="1" dirty="0"/>
            </a:br>
            <a:r>
              <a:rPr lang="cs-CZ" b="1" dirty="0"/>
              <a:t>Autorka: Barbora Pícková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5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50333" y="921734"/>
            <a:ext cx="6896534" cy="10809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ČTENÁŘSKÉ KOSTKY </a:t>
            </a:r>
            <a:br>
              <a:rPr lang="cs-CZ" b="1" dirty="0"/>
            </a:br>
            <a:r>
              <a:rPr lang="cs-CZ" b="1" dirty="0"/>
              <a:t>Autorka: Barbora Pícková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720436" y="2002673"/>
            <a:ext cx="6637615" cy="485532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b="1" u="sng" dirty="0"/>
              <a:t>Zelená kostka (otázky při čtení)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otazník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O čem teď příběh vypráví?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srdce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Jak se asi nyní hlavní postava cítí? Zkus předvést!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oko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Kde se příběh odehrává?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slunce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Prohlédni si jeden obrázek v knize a popiš, o čem obrázek asi vypráví.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kamarádi</a:t>
            </a:r>
            <a:r>
              <a:rPr lang="cs-CZ" sz="2000" dirty="0"/>
              <a:t> (postava chlapce a dívky)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Která postava se Ti v příběhu podobá? Proč?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auto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Kam nás zrovna teď příběh zavedl?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pic>
        <p:nvPicPr>
          <p:cNvPr id="21508" name="Obrázek 5" descr="D:\Bára složky\ŠKOLA\Jihočeská univerzita\Bakalářská práce\obrázky ke čt.kostkám\soubor obrázků pro zelenou kos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51" y="2662027"/>
            <a:ext cx="4311416" cy="26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1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aktivita s </a:t>
            </a:r>
            <a:r>
              <a:rPr lang="cs-CZ" dirty="0" smtClean="0"/>
              <a:t>knihou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637" y="2041237"/>
            <a:ext cx="10317018" cy="4581236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cs-CZ" dirty="0" smtClean="0"/>
              <a:t>12. 11.</a:t>
            </a:r>
          </a:p>
          <a:p>
            <a:pPr marL="0" indent="0" fontAlgn="t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1. Způsoby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zprostředkování tématu jinakosti/odlišnosti, životu s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handicapem</a:t>
            </a:r>
          </a:p>
          <a:p>
            <a:pPr marL="0" indent="0" fontAlgn="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Petra Žáková, Barbora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Žáková</a:t>
            </a:r>
          </a:p>
          <a:p>
            <a:pPr marL="0" indent="0" fontAlgn="t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2.  Pohádky, popletené pohádky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Blanka Nováková, Zuzana Nováková </a:t>
            </a:r>
          </a:p>
          <a:p>
            <a:pPr marL="0" indent="0" fontAlgn="t">
              <a:buNone/>
            </a:pPr>
            <a:endParaRPr lang="cs-CZ" dirty="0" smtClean="0"/>
          </a:p>
          <a:p>
            <a:pPr marL="0" indent="0" fontAlgn="t">
              <a:buNone/>
            </a:pPr>
            <a:r>
              <a:rPr lang="cs-CZ" dirty="0" smtClean="0"/>
              <a:t>19</a:t>
            </a:r>
            <a:r>
              <a:rPr lang="cs-CZ" dirty="0"/>
              <a:t>. </a:t>
            </a:r>
            <a:r>
              <a:rPr lang="cs-CZ" dirty="0" smtClean="0"/>
              <a:t>11. Knihy </a:t>
            </a:r>
            <a:r>
              <a:rPr lang="cs-CZ" dirty="0"/>
              <a:t>o </a:t>
            </a:r>
            <a:r>
              <a:rPr lang="cs-CZ" dirty="0" smtClean="0"/>
              <a:t>etiketě - Markéta </a:t>
            </a:r>
            <a:r>
              <a:rPr lang="cs-CZ" dirty="0"/>
              <a:t>Pulkrábková, Nikola Kašparová</a:t>
            </a:r>
          </a:p>
          <a:p>
            <a:pPr marL="0" indent="0" fontAlgn="t">
              <a:buNone/>
            </a:pPr>
            <a:endParaRPr lang="cs-CZ" dirty="0" smtClean="0"/>
          </a:p>
          <a:p>
            <a:pPr marL="0" indent="0" fontAlgn="t">
              <a:buNone/>
            </a:pPr>
            <a:r>
              <a:rPr lang="cs-CZ" dirty="0" smtClean="0"/>
              <a:t>26</a:t>
            </a:r>
            <a:r>
              <a:rPr lang="cs-CZ" dirty="0"/>
              <a:t>. 11.</a:t>
            </a:r>
          </a:p>
          <a:p>
            <a:pPr marL="0" indent="0" fontAlgn="b">
              <a:buNone/>
            </a:pPr>
            <a:r>
              <a:rPr lang="cs-CZ" dirty="0" smtClean="0"/>
              <a:t>1. Obrázkové </a:t>
            </a:r>
            <a:r>
              <a:rPr lang="cs-CZ" dirty="0"/>
              <a:t>knihy, zejména pro dvouleté děti a práce s nimi</a:t>
            </a:r>
          </a:p>
          <a:p>
            <a:pPr marL="0" indent="0" fontAlgn="b">
              <a:buNone/>
            </a:pPr>
            <a:r>
              <a:rPr lang="cs-CZ" dirty="0"/>
              <a:t>Václavíková Kateřina, Doležalová Tereza</a:t>
            </a:r>
          </a:p>
          <a:p>
            <a:pPr marL="0" indent="0" fontAlgn="b">
              <a:buNone/>
            </a:pPr>
            <a:r>
              <a:rPr lang="cs-CZ" dirty="0" smtClean="0"/>
              <a:t>2. Práce </a:t>
            </a:r>
            <a:r>
              <a:rPr lang="cs-CZ" dirty="0"/>
              <a:t>s poezií v mateřské škole – povolání, cestování, zvířata…</a:t>
            </a:r>
          </a:p>
          <a:p>
            <a:pPr marL="0" indent="0" fontAlgn="b">
              <a:buNone/>
            </a:pPr>
            <a:r>
              <a:rPr lang="cs-CZ" dirty="0"/>
              <a:t>Hovorková Bára, </a:t>
            </a:r>
            <a:r>
              <a:rPr lang="cs-CZ" dirty="0" err="1"/>
              <a:t>Tydlitátová</a:t>
            </a:r>
            <a:r>
              <a:rPr lang="cs-CZ" dirty="0"/>
              <a:t> </a:t>
            </a:r>
            <a:r>
              <a:rPr lang="cs-CZ" dirty="0" smtClean="0"/>
              <a:t>Lucie</a:t>
            </a:r>
          </a:p>
          <a:p>
            <a:pPr marL="0" indent="0" fontAlgn="b">
              <a:buNone/>
            </a:pPr>
            <a:endParaRPr lang="cs-CZ" dirty="0"/>
          </a:p>
          <a:p>
            <a:pPr marL="0" indent="0" fontAlgn="b">
              <a:buNone/>
            </a:pPr>
            <a:r>
              <a:rPr lang="cs-CZ" dirty="0" smtClean="0"/>
              <a:t>3. 12. Časopisy pro děti předškolního věku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Kristýna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Karadzasová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508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ČTENÁŘSKÉ KOSTKY V.</a:t>
            </a:r>
            <a:br>
              <a:rPr lang="cs-CZ" b="1" dirty="0"/>
            </a:br>
            <a:r>
              <a:rPr lang="cs-CZ" b="1" dirty="0"/>
              <a:t>Autorka: Barbora Pícková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680322" y="2060849"/>
            <a:ext cx="6699534" cy="47971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b="1" u="sng" dirty="0"/>
              <a:t>Červená kostka (otázky po čtení)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otazník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O čem příběh vyprávěl?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srdce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 Komu by se příběh mohl líbit?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oko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Jak jinak by se příběh mohl jmenovat?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slunce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Prohlédni si poslední obrázek v knize. Zkus říci, jak jinak by mohl příběh pokračovat.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kamarádi</a:t>
            </a:r>
            <a:r>
              <a:rPr lang="cs-CZ" sz="2000" dirty="0"/>
              <a:t> (postava chlapce a dívky)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Zkus převyprávět (kamarádovi, rodičům,…), o čem příběh vyprávěl.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000" dirty="0"/>
              <a:t>Piktogram: </a:t>
            </a:r>
            <a:r>
              <a:rPr lang="cs-CZ" sz="2000" b="1" dirty="0"/>
              <a:t>auto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Otázka: Co se Ti na cestě příběhem nejvíce líbilo?</a:t>
            </a:r>
          </a:p>
          <a:p>
            <a:pPr eaLnBrk="1" hangingPunct="1">
              <a:defRPr/>
            </a:pPr>
            <a:endParaRPr lang="cs-CZ" altLang="cs-CZ" sz="2000" dirty="0"/>
          </a:p>
        </p:txBody>
      </p:sp>
      <p:pic>
        <p:nvPicPr>
          <p:cNvPr id="22532" name="Obrázek 5" descr="D:\Bára složky\ŠKOLA\Jihočeská univerzita\Bakalářská práce\obrázky ke čt.kostkám\soubor obrázků pro červenou kos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55" y="2239092"/>
            <a:ext cx="4465002" cy="287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8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knihou – E. Stará: „A pak se to stalo!“</a:t>
            </a:r>
            <a:br>
              <a:rPr lang="cs-CZ" dirty="0" smtClean="0"/>
            </a:br>
            <a:r>
              <a:rPr lang="cs-CZ" dirty="0" smtClean="0"/>
              <a:t>(O nečesaných vláskách)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9947" y="1429107"/>
            <a:ext cx="4725726" cy="53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2" y="2189907"/>
            <a:ext cx="5987799" cy="44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83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knihy o „etiketě“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614" y="2262982"/>
            <a:ext cx="5831314" cy="4350254"/>
          </a:xfrm>
        </p:spPr>
        <p:txBody>
          <a:bodyPr/>
          <a:lstStyle/>
          <a:p>
            <a:r>
              <a:rPr lang="cs-CZ" dirty="0"/>
              <a:t>Špaček Ladislav – Dědečku, vyprávěj; Dědečku, ještě vyprávěj; Dědečku, už chodím do </a:t>
            </a:r>
            <a:r>
              <a:rPr lang="cs-CZ" dirty="0" smtClean="0"/>
              <a:t>školy</a:t>
            </a:r>
          </a:p>
          <a:p>
            <a:r>
              <a:rPr lang="cs-CZ" dirty="0" smtClean="0"/>
              <a:t>Stoličný Peter - Dobrý den, opičko: </a:t>
            </a:r>
            <a:r>
              <a:rPr lang="cs-CZ" b="1" i="1" dirty="0"/>
              <a:t>Veselé pohádky o slušném </a:t>
            </a:r>
            <a:r>
              <a:rPr lang="cs-CZ" b="1" i="1" dirty="0" smtClean="0"/>
              <a:t>chování </a:t>
            </a:r>
            <a:r>
              <a:rPr lang="cs-CZ" dirty="0" smtClean="0"/>
              <a:t> (opice Skořice)</a:t>
            </a:r>
            <a:endParaRPr lang="cs-CZ" dirty="0"/>
          </a:p>
          <a:p>
            <a:r>
              <a:rPr lang="cs-CZ" dirty="0" err="1" smtClean="0"/>
              <a:t>Krolupperová</a:t>
            </a:r>
            <a:r>
              <a:rPr lang="cs-CZ" dirty="0" smtClean="0"/>
              <a:t> </a:t>
            </a:r>
            <a:r>
              <a:rPr lang="cs-CZ" dirty="0"/>
              <a:t>Daniela; Kratochvíl Miloš </a:t>
            </a:r>
            <a:r>
              <a:rPr lang="cs-CZ" i="1" dirty="0"/>
              <a:t>– Draka je lepší pozdravit aneb O </a:t>
            </a:r>
            <a:r>
              <a:rPr lang="cs-CZ" i="1" dirty="0" smtClean="0"/>
              <a:t>etiketě</a:t>
            </a:r>
          </a:p>
          <a:p>
            <a:endParaRPr lang="cs-CZ" i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3806551"/>
            <a:ext cx="4752504" cy="29406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56" y="165306"/>
            <a:ext cx="2500986" cy="34855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52" y="222131"/>
            <a:ext cx="24860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znáte pohádky a příběhy?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„Soutěž“ (dvojice, trojice)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2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473" y="812591"/>
            <a:ext cx="10898909" cy="1080938"/>
          </a:xfrm>
        </p:spPr>
        <p:txBody>
          <a:bodyPr>
            <a:normAutofit fontScale="90000"/>
          </a:bodyPr>
          <a:lstStyle/>
          <a:p>
            <a:r>
              <a:rPr lang="cs-CZ" dirty="0"/>
              <a:t>Hledáme </a:t>
            </a:r>
            <a:r>
              <a:rPr lang="cs-CZ" dirty="0" smtClean="0"/>
              <a:t>pohádky / příběhy  </a:t>
            </a:r>
            <a:r>
              <a:rPr lang="cs-CZ" dirty="0"/>
              <a:t>ve výtvarném díle </a:t>
            </a:r>
            <a:r>
              <a:rPr lang="cs-CZ" dirty="0" smtClean="0"/>
              <a:t>–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T. </a:t>
            </a:r>
            <a:r>
              <a:rPr lang="cs-CZ" dirty="0" err="1"/>
              <a:t>Říčanová</a:t>
            </a:r>
            <a:r>
              <a:rPr lang="cs-CZ" dirty="0"/>
              <a:t> – Obrazy světa </a:t>
            </a:r>
            <a:r>
              <a:rPr lang="cs-CZ" dirty="0" smtClean="0"/>
              <a:t>– Tvorové a věci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41" y="1679826"/>
            <a:ext cx="8332696" cy="5178174"/>
          </a:xfrm>
        </p:spPr>
      </p:pic>
    </p:spTree>
    <p:extLst>
      <p:ext uri="{BB962C8B-B14F-4D97-AF65-F5344CB8AC3E}">
        <p14:creationId xmlns:p14="http://schemas.microsoft.com/office/powerpoint/2010/main" val="40711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041" y="808646"/>
            <a:ext cx="10233891" cy="1080938"/>
          </a:xfrm>
        </p:spPr>
        <p:txBody>
          <a:bodyPr>
            <a:normAutofit/>
          </a:bodyPr>
          <a:lstStyle/>
          <a:p>
            <a:r>
              <a:rPr lang="cs-CZ" dirty="0" smtClean="0"/>
              <a:t>Hledáme pohádky ve výtvarném díle – T. </a:t>
            </a:r>
            <a:r>
              <a:rPr lang="cs-CZ" dirty="0" err="1" smtClean="0"/>
              <a:t>Říčanová</a:t>
            </a:r>
            <a:r>
              <a:rPr lang="cs-CZ" dirty="0" smtClean="0"/>
              <a:t> – Obrazy světa - LES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77" y="2031631"/>
            <a:ext cx="7449396" cy="4826369"/>
          </a:xfrm>
        </p:spPr>
      </p:pic>
    </p:spTree>
    <p:extLst>
      <p:ext uri="{BB962C8B-B14F-4D97-AF65-F5344CB8AC3E}">
        <p14:creationId xmlns:p14="http://schemas.microsoft.com/office/powerpoint/2010/main" val="33700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836712"/>
            <a:ext cx="8229600" cy="939784"/>
          </a:xfrm>
        </p:spPr>
        <p:txBody>
          <a:bodyPr>
            <a:normAutofit/>
          </a:bodyPr>
          <a:lstStyle/>
          <a:p>
            <a:r>
              <a:rPr lang="cs-CZ" sz="3200" dirty="0"/>
              <a:t>E-U-R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988840"/>
            <a:ext cx="8820472" cy="486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800" b="1" dirty="0"/>
              <a:t>Dítě předvídá</a:t>
            </a:r>
            <a:endParaRPr lang="cs-CZ" sz="2800" dirty="0"/>
          </a:p>
          <a:p>
            <a:r>
              <a:rPr lang="cs-CZ" sz="2800" dirty="0"/>
              <a:t>formuluje, jak se bude text dál vyvíjet (obsah, dějová linie); </a:t>
            </a:r>
          </a:p>
          <a:p>
            <a:r>
              <a:rPr lang="cs-CZ" sz="2800" dirty="0"/>
              <a:t>předpovědi zdůvodňuje, a to vodítky z textu nebo svou čtenářskou nebo životní zkušeností;</a:t>
            </a:r>
          </a:p>
          <a:p>
            <a:r>
              <a:rPr lang="cs-CZ" sz="2800" dirty="0"/>
              <a:t>odhaduje z obálky, titulu, z ilustrací, žánru, zda se mu/někomu  např. kniha bude líbit</a:t>
            </a:r>
          </a:p>
          <a:p>
            <a:endParaRPr lang="cs-CZ" sz="2800" dirty="0"/>
          </a:p>
          <a:p>
            <a:r>
              <a:rPr lang="cs-CZ" sz="2800" b="1" dirty="0"/>
              <a:t>Aktivity před čtením</a:t>
            </a:r>
            <a:r>
              <a:rPr lang="cs-CZ" sz="2800" dirty="0"/>
              <a:t>:</a:t>
            </a:r>
            <a:r>
              <a:rPr lang="cs-CZ" sz="2800" b="1" dirty="0"/>
              <a:t>  </a:t>
            </a:r>
            <a:r>
              <a:rPr lang="cs-CZ" sz="2800" dirty="0"/>
              <a:t>Dle názvu příběhu, titulu, ilustrace, klíčových slov děti odhadují, o čem příběh asi bude.</a:t>
            </a:r>
          </a:p>
          <a:p>
            <a:r>
              <a:rPr lang="cs-CZ" sz="2800" dirty="0"/>
              <a:t>Aktivity </a:t>
            </a:r>
            <a:r>
              <a:rPr lang="cs-CZ" sz="2800" b="1" dirty="0"/>
              <a:t>při čtení: </a:t>
            </a:r>
            <a:r>
              <a:rPr lang="cs-CZ" sz="2800" dirty="0"/>
              <a:t>Jak bude příběh asi pokračovat? Proč? Co se opravdu stalo?</a:t>
            </a:r>
          </a:p>
          <a:p>
            <a:r>
              <a:rPr lang="cs-CZ" sz="2800" dirty="0"/>
              <a:t>Aktivity </a:t>
            </a:r>
            <a:r>
              <a:rPr lang="cs-CZ" sz="2800" b="1" dirty="0"/>
              <a:t>po čtení</a:t>
            </a:r>
            <a:r>
              <a:rPr lang="cs-CZ" sz="2800" dirty="0"/>
              <a:t>: Překvapil vás příběh něčím? Dozvěděli jste se z něj něco nového? Jak jinak by příběh mohl skončit? Jak jinak bychom ho mohli pojmenovat?</a:t>
            </a:r>
          </a:p>
          <a:p>
            <a:r>
              <a:rPr lang="cs-CZ" sz="2800" dirty="0"/>
              <a:t>Napomáhají např. </a:t>
            </a:r>
            <a:r>
              <a:rPr lang="cs-CZ" sz="2800" b="1" dirty="0"/>
              <a:t>čtenářské kostky </a:t>
            </a:r>
            <a:r>
              <a:rPr lang="cs-CZ" sz="2800" dirty="0"/>
              <a:t>(Školní čtenářské kluby)</a:t>
            </a:r>
            <a:endParaRPr lang="cs-CZ" sz="2800" b="1" dirty="0"/>
          </a:p>
          <a:p>
            <a:endParaRPr lang="cs-CZ" sz="2800" dirty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b="1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37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>
          <a:xfrm>
            <a:off x="2139985" y="905718"/>
            <a:ext cx="6172200" cy="694135"/>
          </a:xfrm>
        </p:spPr>
        <p:txBody>
          <a:bodyPr/>
          <a:lstStyle/>
          <a:p>
            <a:r>
              <a:rPr lang="cs-CZ" altLang="cs-CZ" dirty="0"/>
              <a:t>Čtenářské kostky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1642304" y="2302699"/>
            <a:ext cx="7926569" cy="4462463"/>
          </a:xfrm>
        </p:spPr>
        <p:txBody>
          <a:bodyPr/>
          <a:lstStyle/>
          <a:p>
            <a:r>
              <a:rPr lang="cs-CZ" altLang="cs-CZ" dirty="0"/>
              <a:t>Čtenářské kluby: </a:t>
            </a:r>
            <a:r>
              <a:rPr lang="cs-CZ" altLang="cs-CZ" dirty="0">
                <a:hlinkClick r:id="rId2"/>
              </a:rPr>
              <a:t>http://ctenarskekluby.cz/kdo-jsme/</a:t>
            </a:r>
            <a:r>
              <a:rPr lang="cs-CZ" altLang="cs-CZ" dirty="0" err="1">
                <a:hlinkClick r:id="rId2"/>
              </a:rPr>
              <a:t>nase</a:t>
            </a:r>
            <a:r>
              <a:rPr lang="cs-CZ" altLang="cs-CZ" dirty="0">
                <a:hlinkClick r:id="rId2"/>
              </a:rPr>
              <a:t>-mise/</a:t>
            </a:r>
            <a:r>
              <a:rPr lang="cs-CZ" altLang="cs-CZ" dirty="0"/>
              <a:t>; cena 480 Kč + poštovné a balné</a:t>
            </a:r>
          </a:p>
          <a:p>
            <a:endParaRPr lang="cs-CZ" altLang="cs-CZ" dirty="0"/>
          </a:p>
        </p:txBody>
      </p:sp>
      <p:pic>
        <p:nvPicPr>
          <p:cNvPr id="8909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43" y="3482535"/>
            <a:ext cx="4698522" cy="30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>
          <a:xfrm>
            <a:off x="2351584" y="980728"/>
            <a:ext cx="6172200" cy="533400"/>
          </a:xfrm>
        </p:spPr>
        <p:txBody>
          <a:bodyPr>
            <a:normAutofit fontScale="90000"/>
          </a:bodyPr>
          <a:lstStyle/>
          <a:p>
            <a:r>
              <a:rPr lang="cs-CZ" altLang="cs-CZ" b="1" dirty="0"/>
              <a:t>Čtenářské kostky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>
          <a:xfrm>
            <a:off x="1919536" y="2132857"/>
            <a:ext cx="7560840" cy="4389933"/>
          </a:xfrm>
        </p:spPr>
        <p:txBody>
          <a:bodyPr>
            <a:normAutofit/>
          </a:bodyPr>
          <a:lstStyle/>
          <a:p>
            <a:endParaRPr lang="cs-CZ" altLang="cs-CZ" sz="2100" b="1" dirty="0"/>
          </a:p>
          <a:p>
            <a:r>
              <a:rPr lang="cs-CZ" altLang="cs-CZ" sz="2100" b="1" dirty="0"/>
              <a:t>Hra, při níž se děti/žáci/dospělí učí čtenářské strategie </a:t>
            </a:r>
          </a:p>
          <a:p>
            <a:r>
              <a:rPr lang="cs-CZ" altLang="cs-CZ" sz="2100" dirty="0"/>
              <a:t>Obsahují celkem 36 různých otázek, které si čtenář před čtením, v průběhu čtení a po čtení může položit.</a:t>
            </a:r>
          </a:p>
          <a:p>
            <a:r>
              <a:rPr lang="cs-CZ" altLang="cs-CZ" sz="2100" dirty="0"/>
              <a:t>Pomocí většiny z nich je veden k nejrůznějším čtenářským strategiím (např. </a:t>
            </a:r>
            <a:r>
              <a:rPr lang="cs-CZ" altLang="cs-CZ" sz="2100" i="1" dirty="0"/>
              <a:t>Co myslíš, že se v příběhu stane</a:t>
            </a:r>
            <a:r>
              <a:rPr lang="cs-CZ" altLang="cs-CZ" sz="2100" dirty="0"/>
              <a:t>), některé se zabývají i knihou jako takovou a učí čtenáře zjišťovat informace z obalu či tiráže knihy (např. </a:t>
            </a:r>
            <a:r>
              <a:rPr lang="cs-CZ" altLang="cs-CZ" sz="2100" i="1" dirty="0"/>
              <a:t>Kdo knihu ilustroval, Kdo knihu napsal</a:t>
            </a:r>
            <a:r>
              <a:rPr lang="cs-CZ" altLang="cs-CZ" sz="2100" dirty="0"/>
              <a:t>), jiné se zabývají nejrůznějšími aspekty textu (např. </a:t>
            </a:r>
            <a:r>
              <a:rPr lang="cs-CZ" altLang="cs-CZ" sz="2100" i="1" dirty="0"/>
              <a:t>Myslíš, že je příběh reálný nebo vymyšlený?</a:t>
            </a:r>
            <a:r>
              <a:rPr lang="cs-CZ" altLang="cs-CZ" sz="2100" dirty="0"/>
              <a:t>) </a:t>
            </a:r>
          </a:p>
          <a:p>
            <a:endParaRPr lang="cs-CZ" altLang="cs-CZ" sz="21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89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2393</TotalTime>
  <Words>1647</Words>
  <Application>Microsoft Office PowerPoint</Application>
  <PresentationFormat>Širokoúhlá obrazovka</PresentationFormat>
  <Paragraphs>276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Trebuchet MS</vt:lpstr>
      <vt:lpstr>Berlín</vt:lpstr>
      <vt:lpstr>Literatura pro děti s didaktikou </vt:lpstr>
      <vt:lpstr>Konkrétní aktivita s knihou I</vt:lpstr>
      <vt:lpstr>Konkrétní aktivita s knihou II</vt:lpstr>
      <vt:lpstr>Jak znáte pohádky a příběhy?</vt:lpstr>
      <vt:lpstr>Hledáme pohádky / příběhy  ve výtvarném díle –  T. Říčanová – Obrazy světa – Tvorové a věci </vt:lpstr>
      <vt:lpstr>Hledáme pohádky ve výtvarném díle – T. Říčanová – Obrazy světa - LES</vt:lpstr>
      <vt:lpstr>E-U-R</vt:lpstr>
      <vt:lpstr>Čtenářské kostky</vt:lpstr>
      <vt:lpstr>Čtenářské kostky</vt:lpstr>
      <vt:lpstr>ŽLUTÁ – OTÁZKY PŘED ČETBOU </vt:lpstr>
      <vt:lpstr>ZELENÁ = OTÁZKY BĚHEM ČETBY </vt:lpstr>
      <vt:lpstr>ORANŽOVÁ – OTÁZKY PO ČETBĚ </vt:lpstr>
      <vt:lpstr>UPRAVENÉ ČTENÁŘSKÉ KOSTKY PRO PD - návrh (3 kostky celkem) </vt:lpstr>
      <vt:lpstr>UPRAVENÉ ČTENÁŘSKÉ KOSTKY PRO PD - návrh (3 kostky celkem)</vt:lpstr>
      <vt:lpstr>UPRAVENÉ ČTENÁŘSKÉ KOSTKY PRO PD - návrh (3 kostky celkem)</vt:lpstr>
      <vt:lpstr>Prezentace aplikace PowerPoint</vt:lpstr>
      <vt:lpstr>ČTENÁŘSKÉ KOSTKY  Autorka: Barbora Pícková </vt:lpstr>
      <vt:lpstr>ČTENÁŘSKÉ KOSTKY V. Autorka: Barbora Pícková </vt:lpstr>
      <vt:lpstr>E-U-R</vt:lpstr>
      <vt:lpstr>Čtenářské kostky</vt:lpstr>
      <vt:lpstr>Čtenářské kostky</vt:lpstr>
      <vt:lpstr>ŽLUTÁ – OTÁZKY PŘED ČETBOU </vt:lpstr>
      <vt:lpstr>ZELENÁ = OTÁZKY BĚHEM ČETBY </vt:lpstr>
      <vt:lpstr>ORANŽOVÁ – OTÁZKY PO ČETBĚ </vt:lpstr>
      <vt:lpstr>UPRAVENÉ ČTENÁŘSKÉ KOSTKY PRO PD - návrh (3 kostky celkem) </vt:lpstr>
      <vt:lpstr>UPRAVENÉ ČTENÁŘSKÉ KOSTKY PRO PD - návrh (3 kostky celkem)</vt:lpstr>
      <vt:lpstr>UPRAVENÉ ČTENÁŘSKÉ KOSTKY PRO PD - návrh (3 kostky celkem)</vt:lpstr>
      <vt:lpstr>Prezentace aplikace PowerPoint</vt:lpstr>
      <vt:lpstr>ČTENÁŘSKÉ KOSTKY  Autorka: Barbora Pícková </vt:lpstr>
      <vt:lpstr>ČTENÁŘSKÉ KOSTKY V. Autorka: Barbora Pícková </vt:lpstr>
      <vt:lpstr>Práce s knihou – E. Stará: „A pak se to stalo!“ (O nečesaných vláskách)</vt:lpstr>
      <vt:lpstr>Další knihy o „etiketě“</vt:lpstr>
    </vt:vector>
  </TitlesOfParts>
  <Company>UK Pedf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pro děti s didaktikou</dc:title>
  <dc:creator>Veronika Laufkova</dc:creator>
  <cp:lastModifiedBy>Veronika Laufkova</cp:lastModifiedBy>
  <cp:revision>29</cp:revision>
  <cp:lastPrinted>2018-10-14T20:16:24Z</cp:lastPrinted>
  <dcterms:created xsi:type="dcterms:W3CDTF">2018-10-07T19:06:29Z</dcterms:created>
  <dcterms:modified xsi:type="dcterms:W3CDTF">2018-11-18T20:09:26Z</dcterms:modified>
</cp:coreProperties>
</file>