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7"/>
  </p:notesMasterIdLst>
  <p:handoutMasterIdLst>
    <p:handoutMasterId r:id="rId28"/>
  </p:handoutMasterIdLst>
  <p:sldIdLst>
    <p:sldId id="302" r:id="rId2"/>
    <p:sldId id="303" r:id="rId3"/>
    <p:sldId id="304" r:id="rId4"/>
    <p:sldId id="328" r:id="rId5"/>
    <p:sldId id="305" r:id="rId6"/>
    <p:sldId id="308" r:id="rId7"/>
    <p:sldId id="329" r:id="rId8"/>
    <p:sldId id="330" r:id="rId9"/>
    <p:sldId id="309" r:id="rId10"/>
    <p:sldId id="313" r:id="rId11"/>
    <p:sldId id="331" r:id="rId12"/>
    <p:sldId id="332" r:id="rId13"/>
    <p:sldId id="310" r:id="rId14"/>
    <p:sldId id="314" r:id="rId15"/>
    <p:sldId id="315" r:id="rId16"/>
    <p:sldId id="334" r:id="rId17"/>
    <p:sldId id="333" r:id="rId18"/>
    <p:sldId id="335" r:id="rId19"/>
    <p:sldId id="336" r:id="rId20"/>
    <p:sldId id="311" r:id="rId21"/>
    <p:sldId id="337" r:id="rId22"/>
    <p:sldId id="340" r:id="rId23"/>
    <p:sldId id="338" r:id="rId24"/>
    <p:sldId id="339" r:id="rId25"/>
    <p:sldId id="312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93D7C-028D-48FF-A7AB-2D970F7734AD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79F7B-94BD-4E8D-B6BA-34CF700AC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B25E-EFA6-4BFE-947E-99D056AB0876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69DD7-5BA7-436C-9BF6-FF58E9F672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7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35D78-E1EE-418F-B742-AEE0F82FC2C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4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35D78-E1EE-418F-B742-AEE0F82FC2C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74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35D78-E1EE-418F-B742-AEE0F82FC2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618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35D78-E1EE-418F-B742-AEE0F82FC2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412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990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5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6708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4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36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5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4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2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5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7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6F63-90B3-4F88-A809-88F888A94F21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1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války – základ pro SSSR jako pro supervelmoc?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304" y="2016369"/>
            <a:ext cx="8915400" cy="454855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nové </a:t>
            </a:r>
            <a:r>
              <a:rPr lang="cs-CZ" dirty="0"/>
              <a:t>technologie a </a:t>
            </a:r>
            <a:r>
              <a:rPr lang="cs-CZ" dirty="0" smtClean="0"/>
              <a:t>teritoriální </a:t>
            </a:r>
            <a:r>
              <a:rPr lang="cs-CZ" dirty="0"/>
              <a:t>zisky </a:t>
            </a:r>
            <a:endParaRPr lang="cs-CZ" dirty="0" smtClean="0"/>
          </a:p>
          <a:p>
            <a:pPr lvl="1"/>
            <a:r>
              <a:rPr lang="cs-CZ" dirty="0" smtClean="0"/>
              <a:t>území </a:t>
            </a:r>
            <a:r>
              <a:rPr lang="cs-CZ" dirty="0"/>
              <a:t>připojená v letech 1939-1940 (část německého Východního Pruska, Podkarpatskou Rus a na Dálném východě ostrovy Sachalin a Kurily</a:t>
            </a:r>
            <a:r>
              <a:rPr lang="cs-CZ" dirty="0" smtClean="0"/>
              <a:t>) + Pobaltí</a:t>
            </a:r>
          </a:p>
          <a:p>
            <a:r>
              <a:rPr lang="cs-CZ" dirty="0" smtClean="0"/>
              <a:t>sovětizace </a:t>
            </a:r>
            <a:r>
              <a:rPr lang="cs-CZ" dirty="0"/>
              <a:t>střední a jihovýchodní </a:t>
            </a:r>
            <a:r>
              <a:rPr lang="cs-CZ" dirty="0" smtClean="0"/>
              <a:t>Evropy</a:t>
            </a:r>
          </a:p>
          <a:p>
            <a:r>
              <a:rPr lang="cs-CZ" dirty="0" smtClean="0"/>
              <a:t>SSSR </a:t>
            </a:r>
            <a:r>
              <a:rPr lang="cs-CZ" dirty="0"/>
              <a:t>vyšel z války politicky </a:t>
            </a:r>
            <a:r>
              <a:rPr lang="cs-CZ" dirty="0" smtClean="0"/>
              <a:t>a </a:t>
            </a:r>
            <a:r>
              <a:rPr lang="cs-CZ" dirty="0"/>
              <a:t>vojensky </a:t>
            </a:r>
            <a:r>
              <a:rPr lang="cs-CZ" dirty="0" smtClean="0"/>
              <a:t>posílen</a:t>
            </a:r>
          </a:p>
          <a:p>
            <a:pPr lvl="1"/>
            <a:r>
              <a:rPr lang="cs-CZ" dirty="0" smtClean="0"/>
              <a:t>prolomení </a:t>
            </a:r>
            <a:r>
              <a:rPr lang="cs-CZ" dirty="0"/>
              <a:t>mezinárodní </a:t>
            </a:r>
            <a:r>
              <a:rPr lang="cs-CZ" dirty="0" smtClean="0"/>
              <a:t>izolace</a:t>
            </a:r>
          </a:p>
          <a:p>
            <a:pPr lvl="1"/>
            <a:r>
              <a:rPr lang="cs-CZ" dirty="0" smtClean="0"/>
              <a:t>podpora komunistických stran </a:t>
            </a:r>
            <a:r>
              <a:rPr lang="cs-CZ" dirty="0"/>
              <a:t>v zahraničí </a:t>
            </a:r>
            <a:r>
              <a:rPr lang="cs-CZ" dirty="0" smtClean="0"/>
              <a:t>+ </a:t>
            </a:r>
            <a:r>
              <a:rPr lang="cs-CZ" dirty="0"/>
              <a:t>národně emancipační a dekolonizační </a:t>
            </a:r>
            <a:r>
              <a:rPr lang="cs-CZ" dirty="0" smtClean="0"/>
              <a:t>hnutí</a:t>
            </a:r>
          </a:p>
          <a:p>
            <a:r>
              <a:rPr lang="cs-CZ" dirty="0" smtClean="0"/>
              <a:t>5</a:t>
            </a:r>
            <a:r>
              <a:rPr lang="cs-CZ" dirty="0"/>
              <a:t>. ledna </a:t>
            </a:r>
            <a:r>
              <a:rPr lang="cs-CZ" dirty="0" smtClean="0"/>
              <a:t>1949 - Rada </a:t>
            </a:r>
            <a:r>
              <a:rPr lang="cs-CZ" dirty="0"/>
              <a:t>vzájemné hospodářské pomoci (RVHP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Členy - </a:t>
            </a:r>
            <a:r>
              <a:rPr lang="cs-CZ" dirty="0"/>
              <a:t>Bulharsko, Československo, Maďarsko, Polsko, Rumunsko a Sovětský svaz (později se připojila Albánie, Kuba, Mongolsko, NDR a Vietnam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protipól </a:t>
            </a:r>
            <a:r>
              <a:rPr lang="cs-CZ" dirty="0"/>
              <a:t>Marshallova plánu a později Evropského hospodářského </a:t>
            </a:r>
            <a:r>
              <a:rPr lang="cs-CZ" dirty="0" smtClean="0"/>
              <a:t>společenství</a:t>
            </a:r>
          </a:p>
          <a:p>
            <a:pPr lvl="1"/>
            <a:r>
              <a:rPr lang="cs-CZ" dirty="0" smtClean="0"/>
              <a:t>RVHP = hospodářské </a:t>
            </a:r>
            <a:r>
              <a:rPr lang="cs-CZ" dirty="0"/>
              <a:t>uskupení socialistických zemí, </a:t>
            </a:r>
            <a:r>
              <a:rPr lang="cs-CZ" dirty="0" smtClean="0"/>
              <a:t>cílem přispět </a:t>
            </a:r>
            <a:r>
              <a:rPr lang="cs-CZ" dirty="0"/>
              <a:t>k rozvoji členských </a:t>
            </a:r>
            <a:r>
              <a:rPr lang="cs-CZ" dirty="0" smtClean="0"/>
              <a:t>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92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1449"/>
            <a:ext cx="8915400" cy="6686551"/>
          </a:xfrm>
        </p:spPr>
      </p:pic>
    </p:spTree>
    <p:extLst>
      <p:ext uri="{BB962C8B-B14F-4D97-AF65-F5344CB8AC3E}">
        <p14:creationId xmlns:p14="http://schemas.microsoft.com/office/powerpoint/2010/main" val="26424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1935 – zákon - kolchozník mohl vlastnit záhumenek (0,25-1 ha – záleželo na regionu), krávu, drobné zvířectvo</a:t>
            </a:r>
          </a:p>
          <a:p>
            <a:pPr lvl="1"/>
            <a:r>
              <a:rPr lang="cs-CZ" dirty="0" smtClean="0"/>
              <a:t>Vysoké daně + povinnost materiálních odvodů</a:t>
            </a:r>
          </a:p>
          <a:p>
            <a:r>
              <a:rPr lang="cs-CZ" dirty="0" smtClean="0"/>
              <a:t>1956 – soukromé pozemky cca 0,02 % zemědělských ploch</a:t>
            </a:r>
          </a:p>
          <a:p>
            <a:r>
              <a:rPr lang="cs-CZ" dirty="0" smtClean="0"/>
              <a:t>1956 – kolchozy cca 130 mil. Ha</a:t>
            </a:r>
          </a:p>
          <a:p>
            <a:pPr lvl="1"/>
            <a:r>
              <a:rPr lang="cs-CZ" dirty="0" smtClean="0"/>
              <a:t>Sovchozy 15,2 mil. Ha</a:t>
            </a:r>
          </a:p>
          <a:p>
            <a:r>
              <a:rPr lang="cs-CZ" dirty="0" smtClean="0"/>
              <a:t>Zemědělství jako možný důvod pro zvolení Chruščova prvním tajemníkem</a:t>
            </a:r>
          </a:p>
          <a:p>
            <a:pPr lvl="1"/>
            <a:r>
              <a:rPr lang="cs-CZ" dirty="0" smtClean="0"/>
              <a:t>Považován za odborníka na zemědělství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0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Poválečný stav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21200"/>
          </a:xfrm>
        </p:spPr>
        <p:txBody>
          <a:bodyPr/>
          <a:lstStyle/>
          <a:p>
            <a:r>
              <a:rPr lang="cs-CZ" dirty="0" smtClean="0"/>
              <a:t>Úspěchy v produkci obilí, stav podobný předválečnému</a:t>
            </a:r>
          </a:p>
          <a:p>
            <a:r>
              <a:rPr lang="cs-CZ" dirty="0" smtClean="0"/>
              <a:t>Pěstování brambor – poloviční oproti předválečnému stavu</a:t>
            </a:r>
          </a:p>
          <a:p>
            <a:r>
              <a:rPr lang="cs-CZ" dirty="0" smtClean="0"/>
              <a:t>Zelenina – malé plochy</a:t>
            </a:r>
          </a:p>
          <a:p>
            <a:r>
              <a:rPr lang="cs-CZ" dirty="0" smtClean="0"/>
              <a:t>Stavy dobytka r. 1953 na úrovni 20. let</a:t>
            </a:r>
          </a:p>
          <a:p>
            <a:r>
              <a:rPr lang="cs-CZ" dirty="0" smtClean="0"/>
              <a:t>25 % masa produkoval soukromý chov ze záhumenků</a:t>
            </a:r>
          </a:p>
          <a:p>
            <a:r>
              <a:rPr lang="cs-CZ" dirty="0" smtClean="0"/>
              <a:t>Srovnání s USA</a:t>
            </a:r>
          </a:p>
          <a:p>
            <a:pPr lvl="1"/>
            <a:r>
              <a:rPr lang="cs-CZ" dirty="0" smtClean="0"/>
              <a:t>1 zemědělec stejná produkce jako 6 zemědělců v SSSR</a:t>
            </a:r>
          </a:p>
          <a:p>
            <a:pPr lvl="1"/>
            <a:r>
              <a:rPr lang="cs-CZ" dirty="0" smtClean="0"/>
              <a:t>Nízká bonita půdy, horší klimatické podmínky</a:t>
            </a:r>
          </a:p>
          <a:p>
            <a:r>
              <a:rPr lang="cs-CZ" dirty="0" smtClean="0"/>
              <a:t>Likvidace kulaků jako aspekt nízké produkce – ztráta zemědělských znalostí</a:t>
            </a:r>
          </a:p>
          <a:p>
            <a:r>
              <a:rPr lang="cs-CZ" dirty="0" smtClean="0"/>
              <a:t>Po válce se lidé nevraceli na vesnici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081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35768"/>
          </a:xfrm>
        </p:spPr>
        <p:txBody>
          <a:bodyPr>
            <a:normAutofit/>
          </a:bodyPr>
          <a:lstStyle/>
          <a:p>
            <a:r>
              <a:rPr lang="cs-CZ" dirty="0"/>
              <a:t>Zemědělství jako priorita:</a:t>
            </a:r>
          </a:p>
          <a:p>
            <a:pPr lvl="1"/>
            <a:r>
              <a:rPr lang="cs-CZ" dirty="0"/>
              <a:t>situace na sovětském venkově,  zchudlý a tím byla i produktivita nízká.</a:t>
            </a:r>
          </a:p>
          <a:p>
            <a:pPr lvl="1"/>
            <a:r>
              <a:rPr lang="cs-CZ" dirty="0"/>
              <a:t>vztah vlády k venkovu byl velmi poškozen kvůli Stalinovu projektu industrializace s upřednostněním těžkého průmyslu</a:t>
            </a:r>
          </a:p>
          <a:p>
            <a:r>
              <a:rPr lang="cs-CZ" dirty="0" smtClean="0"/>
              <a:t>Roku </a:t>
            </a:r>
            <a:r>
              <a:rPr lang="cs-CZ" dirty="0"/>
              <a:t>1953 byly představeny dvě koncepce, jak reformovat zemědělství – Malenkovova a </a:t>
            </a:r>
            <a:r>
              <a:rPr lang="cs-CZ" dirty="0" smtClean="0"/>
              <a:t>Chruščovova.</a:t>
            </a:r>
          </a:p>
          <a:p>
            <a:pPr lvl="1"/>
            <a:r>
              <a:rPr lang="cs-CZ" dirty="0" smtClean="0"/>
              <a:t>Intenzivní vs. extenzivní</a:t>
            </a:r>
          </a:p>
          <a:p>
            <a:r>
              <a:rPr lang="cs-CZ" dirty="0" smtClean="0"/>
              <a:t>jak </a:t>
            </a:r>
            <a:r>
              <a:rPr lang="cs-CZ" dirty="0"/>
              <a:t>Malenkovovo tak Chruščovovo pojetí se shodují v tom, že bylo nutné vydat se zcela novým směrem a opustit </a:t>
            </a:r>
            <a:r>
              <a:rPr lang="cs-CZ" dirty="0" smtClean="0"/>
              <a:t>původní cestu</a:t>
            </a:r>
          </a:p>
        </p:txBody>
      </p:sp>
    </p:spTree>
    <p:extLst>
      <p:ext uri="{BB962C8B-B14F-4D97-AF65-F5344CB8AC3E}">
        <p14:creationId xmlns:p14="http://schemas.microsoft.com/office/powerpoint/2010/main" val="2671949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Malenkov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Navrhl </a:t>
            </a:r>
            <a:r>
              <a:rPr lang="cs-CZ" dirty="0"/>
              <a:t>snížení daní a nucených dodávek státu. </a:t>
            </a:r>
            <a:endParaRPr lang="cs-CZ" dirty="0" smtClean="0"/>
          </a:p>
          <a:p>
            <a:r>
              <a:rPr lang="cs-CZ" dirty="0" smtClean="0"/>
              <a:t>Jeho </a:t>
            </a:r>
            <a:r>
              <a:rPr lang="cs-CZ" dirty="0"/>
              <a:t>koncepce kladla důraz také na elektrifikaci a mechanizaci a větší využití minerálních hnojiv. </a:t>
            </a:r>
            <a:endParaRPr lang="cs-CZ" dirty="0" smtClean="0"/>
          </a:p>
          <a:p>
            <a:r>
              <a:rPr lang="cs-CZ" dirty="0" smtClean="0"/>
              <a:t>Měly </a:t>
            </a:r>
            <a:r>
              <a:rPr lang="cs-CZ" dirty="0"/>
              <a:t>být také zvýšeny výkupní ceny zemědělské produkce a podpořeno záhumenkové zemědělství. 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/>
              <a:t>by vedlo k zintenzivnění výroby v tomto hospodářském sektoru.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změny by zároveň stimulovaly rozvoj lehkého průmyslu a výrobu spotřebního zboží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980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Chruščov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září 1953 seznámil plénum se svou vizí také Chruščov. </a:t>
            </a:r>
            <a:endParaRPr lang="cs-CZ" dirty="0" smtClean="0"/>
          </a:p>
          <a:p>
            <a:r>
              <a:rPr lang="cs-CZ" dirty="0" smtClean="0"/>
              <a:t>Odklon od pětiletého plánu</a:t>
            </a:r>
          </a:p>
          <a:p>
            <a:r>
              <a:rPr lang="cs-CZ" dirty="0" smtClean="0"/>
              <a:t>Jeho </a:t>
            </a:r>
            <a:r>
              <a:rPr lang="cs-CZ" dirty="0"/>
              <a:t>návrhy obsahovaly Malenkovovy myšlenky, ale ještě je rozšiřovaly. </a:t>
            </a:r>
            <a:endParaRPr lang="cs-CZ" dirty="0" smtClean="0"/>
          </a:p>
          <a:p>
            <a:r>
              <a:rPr lang="cs-CZ" dirty="0" smtClean="0"/>
              <a:t>Nicméně </a:t>
            </a:r>
            <a:r>
              <a:rPr lang="cs-CZ" dirty="0"/>
              <a:t>z dlouhodobého hlediska považoval potenciální reformy inspirované Malenkovem za nerealizovatelné, protože byly v rozporu s jeho ideologickým přesvědčením</a:t>
            </a:r>
          </a:p>
          <a:p>
            <a:r>
              <a:rPr lang="cs-CZ" dirty="0"/>
              <a:t>Velkou nevýhodou těchto reforem bylo, že k navýšení produkce vyžadovaly velmi dlouhou dobu. </a:t>
            </a:r>
            <a:endParaRPr lang="cs-CZ" dirty="0" smtClean="0"/>
          </a:p>
          <a:p>
            <a:r>
              <a:rPr lang="cs-CZ" dirty="0" smtClean="0"/>
              <a:t>Chruščov </a:t>
            </a:r>
            <a:r>
              <a:rPr lang="cs-CZ" dirty="0"/>
              <a:t>si ale přál rychlé změny, proto se také zasadil o extenzivní způsob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080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1954 – rozpor ve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Extenzivní zemědělství – požadavek na techniku</a:t>
            </a:r>
          </a:p>
          <a:p>
            <a:r>
              <a:rPr lang="cs-CZ" dirty="0" smtClean="0"/>
              <a:t>Program kultivace panenské půdy a dlouhodobých úhorů</a:t>
            </a:r>
          </a:p>
          <a:p>
            <a:r>
              <a:rPr lang="cs-CZ" dirty="0" smtClean="0"/>
              <a:t>V rozporu se zavádění lehkého průmyslu – SSSR čelilo nedostatku zemědělské techniky</a:t>
            </a:r>
          </a:p>
          <a:p>
            <a:r>
              <a:rPr lang="cs-CZ" dirty="0" smtClean="0"/>
              <a:t>Prosazen návrat k těžkému průmyslu</a:t>
            </a:r>
          </a:p>
          <a:p>
            <a:pPr lvl="1"/>
            <a:r>
              <a:rPr lang="cs-CZ" dirty="0" smtClean="0"/>
              <a:t>Těžký průmysl nadále prioritou SSSR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15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 pětiletým plánem a rozvojem lehkého průmyslu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přeměnu zbrojních závodů na továrny na spotřební zboží</a:t>
            </a:r>
          </a:p>
          <a:p>
            <a:r>
              <a:rPr lang="cs-CZ" dirty="0" smtClean="0"/>
              <a:t>Nové vedení – nové cíle, ale platná pětiletka (z poč. 1953)</a:t>
            </a:r>
          </a:p>
          <a:p>
            <a:r>
              <a:rPr lang="cs-CZ" dirty="0" smtClean="0"/>
              <a:t>Závody:</a:t>
            </a:r>
          </a:p>
          <a:p>
            <a:pPr lvl="1"/>
            <a:r>
              <a:rPr lang="cs-CZ" dirty="0" smtClean="0"/>
              <a:t>Pokud plní pětiletku, neplní nové cíle spotřebního zboží</a:t>
            </a:r>
          </a:p>
          <a:p>
            <a:pPr lvl="1"/>
            <a:r>
              <a:rPr lang="cs-CZ" dirty="0" smtClean="0"/>
              <a:t>Pokud se zaměří na spotřební zboží, hrozí postihy na nesplnění plánu</a:t>
            </a:r>
          </a:p>
          <a:p>
            <a:r>
              <a:rPr lang="cs-CZ" dirty="0" smtClean="0"/>
              <a:t>Problém propagandy – hlásala rozvoj těžkého průmyslu, odklon od něho nepopulární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778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byrokracie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74800"/>
            <a:ext cx="8915400" cy="5130800"/>
          </a:xfrm>
        </p:spPr>
        <p:txBody>
          <a:bodyPr>
            <a:normAutofit/>
          </a:bodyPr>
          <a:lstStyle/>
          <a:p>
            <a:r>
              <a:rPr lang="cs-CZ" dirty="0" smtClean="0"/>
              <a:t>Problémy:</a:t>
            </a:r>
          </a:p>
          <a:p>
            <a:pPr lvl="1"/>
            <a:r>
              <a:rPr lang="cs-CZ" dirty="0" smtClean="0"/>
              <a:t>Zdvojené pravomoci</a:t>
            </a:r>
          </a:p>
          <a:p>
            <a:pPr lvl="1"/>
            <a:r>
              <a:rPr lang="cs-CZ" dirty="0" smtClean="0"/>
              <a:t>Detailní instrukce</a:t>
            </a:r>
          </a:p>
          <a:p>
            <a:pPr lvl="1"/>
            <a:r>
              <a:rPr lang="cs-CZ" dirty="0" smtClean="0"/>
              <a:t>Požadavky na zprávy</a:t>
            </a:r>
          </a:p>
          <a:p>
            <a:pPr lvl="1"/>
            <a:r>
              <a:rPr lang="cs-CZ" dirty="0" smtClean="0"/>
              <a:t>Potlačování iniciativy</a:t>
            </a:r>
          </a:p>
          <a:p>
            <a:r>
              <a:rPr lang="cs-CZ" dirty="0" smtClean="0"/>
              <a:t>Od roku 1953 rušena místa v centrální správě</a:t>
            </a:r>
          </a:p>
          <a:p>
            <a:r>
              <a:rPr lang="cs-CZ" dirty="0" smtClean="0"/>
              <a:t>1955 – reforma správy zemědělství</a:t>
            </a:r>
          </a:p>
          <a:p>
            <a:pPr lvl="1"/>
            <a:r>
              <a:rPr lang="cs-CZ" dirty="0" smtClean="0"/>
              <a:t>Kolchozy a sovchozy mohly plánovat dle svého uvážení</a:t>
            </a:r>
          </a:p>
          <a:p>
            <a:pPr lvl="1"/>
            <a:r>
              <a:rPr lang="cs-CZ" dirty="0" smtClean="0"/>
              <a:t>Diskuze o pravomocích ve výrobních závodech</a:t>
            </a:r>
          </a:p>
          <a:p>
            <a:pPr lvl="2"/>
            <a:r>
              <a:rPr lang="cs-CZ" dirty="0" smtClean="0"/>
              <a:t>Např. bez schválení nadřízeného orgánu nemohly být upravovány položky rozpočtu</a:t>
            </a:r>
          </a:p>
          <a:p>
            <a:r>
              <a:rPr lang="cs-CZ" dirty="0" smtClean="0"/>
              <a:t>Problém platů – chaotické </a:t>
            </a:r>
          </a:p>
          <a:p>
            <a:pPr lvl="1"/>
            <a:r>
              <a:rPr lang="cs-CZ" dirty="0" smtClean="0"/>
              <a:t>Velké rozdíly dle regionů za stejnou práci</a:t>
            </a:r>
          </a:p>
          <a:p>
            <a:pPr lvl="2"/>
            <a:r>
              <a:rPr lang="cs-CZ" dirty="0" smtClean="0"/>
              <a:t>Požadavek na vyřešení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479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a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98712" y="2374900"/>
            <a:ext cx="8915400" cy="4298322"/>
          </a:xfrm>
        </p:spPr>
        <p:txBody>
          <a:bodyPr/>
          <a:lstStyle/>
          <a:p>
            <a:r>
              <a:rPr lang="cs-CZ" dirty="0" smtClean="0"/>
              <a:t>Plán často nebral v potaz zemědělské podmínky </a:t>
            </a:r>
          </a:p>
          <a:p>
            <a:r>
              <a:rPr lang="cs-CZ" dirty="0" smtClean="0"/>
              <a:t>Závazně určován objem odvodu konkrétních plodin – zrušeno r. 1939, ale v praxi se zachovalo</a:t>
            </a:r>
          </a:p>
          <a:p>
            <a:r>
              <a:rPr lang="cs-CZ" dirty="0" smtClean="0"/>
              <a:t>Stejný problém i u živočišné výroby</a:t>
            </a:r>
          </a:p>
          <a:p>
            <a:pPr lvl="1"/>
            <a:r>
              <a:rPr lang="cs-CZ" dirty="0" smtClean="0"/>
              <a:t>Nedostatečná příprava na zimu</a:t>
            </a:r>
          </a:p>
          <a:p>
            <a:pPr lvl="2"/>
            <a:r>
              <a:rPr lang="cs-CZ" dirty="0" smtClean="0"/>
              <a:t>Např. 1951 úhyn dobytka ve Střední Asii </a:t>
            </a:r>
          </a:p>
          <a:p>
            <a:pPr lvl="2"/>
            <a:r>
              <a:rPr lang="cs-CZ" dirty="0" smtClean="0"/>
              <a:t>Nedostatek krmiv a ustájení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88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Poválečná obnova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11569"/>
            <a:ext cx="8915400" cy="475956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Únor 1946 – Stalin slíbil odvolání přídělového systému a zvýšení výroby spotřebního zboží</a:t>
            </a:r>
          </a:p>
          <a:p>
            <a:r>
              <a:rPr lang="cs-CZ" dirty="0" smtClean="0"/>
              <a:t>Zároveň stanoveny priority nové pětiletky</a:t>
            </a:r>
          </a:p>
          <a:p>
            <a:pPr lvl="1"/>
            <a:r>
              <a:rPr lang="cs-CZ" dirty="0" smtClean="0"/>
              <a:t>Obnova těžkého průmyslu, zvýšení produkce oceli, surového železa, těžby uhlí</a:t>
            </a:r>
          </a:p>
          <a:p>
            <a:pPr lvl="1"/>
            <a:r>
              <a:rPr lang="cs-CZ" dirty="0" smtClean="0"/>
              <a:t>Nedalo se realizovat obojí najednou</a:t>
            </a:r>
          </a:p>
          <a:p>
            <a:r>
              <a:rPr lang="cs-CZ" dirty="0" smtClean="0"/>
              <a:t>Demilitarizace do roku 1948</a:t>
            </a:r>
          </a:p>
          <a:p>
            <a:pPr lvl="1"/>
            <a:r>
              <a:rPr lang="cs-CZ" dirty="0" smtClean="0"/>
              <a:t>Pokles vojenské výroby (k roku 1950 úroveň roku 1940)</a:t>
            </a:r>
          </a:p>
          <a:p>
            <a:r>
              <a:rPr lang="cs-CZ" dirty="0" smtClean="0"/>
              <a:t>Stát potřeboval kapitál pro obnovu</a:t>
            </a:r>
          </a:p>
          <a:p>
            <a:pPr lvl="1"/>
            <a:r>
              <a:rPr lang="cs-CZ" dirty="0" smtClean="0"/>
              <a:t>Vysoké daně, omezení záhumenků, stanoveny nízké platy (zejména v zemědělství – exodus do měst)</a:t>
            </a:r>
          </a:p>
          <a:p>
            <a:r>
              <a:rPr lang="cs-CZ" dirty="0" smtClean="0"/>
              <a:t>Ceny za zboží mnohem vyšší než v předválečné době (až o 50 %)</a:t>
            </a:r>
          </a:p>
          <a:p>
            <a:r>
              <a:rPr lang="cs-CZ" dirty="0" smtClean="0"/>
              <a:t>Vznikají ambiciózní stavby komunismu – např. Sedm sester v Moskvě</a:t>
            </a:r>
          </a:p>
          <a:p>
            <a:pPr lvl="1"/>
            <a:r>
              <a:rPr lang="cs-CZ" dirty="0" smtClean="0"/>
              <a:t>Režim ukazuju ambiciózní plán o dosažení komunistické společnosti v horizontu 20-30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130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1317" y="333804"/>
            <a:ext cx="8911687" cy="1280890"/>
          </a:xfrm>
        </p:spPr>
        <p:txBody>
          <a:bodyPr/>
          <a:lstStyle/>
          <a:p>
            <a:r>
              <a:rPr lang="cs-CZ" dirty="0" smtClean="0"/>
              <a:t>Zemědělství – reforma + Rozorání celin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21971"/>
            <a:ext cx="8915400" cy="563602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Zrušení strojně-traktorových </a:t>
            </a:r>
            <a:r>
              <a:rPr lang="cs-CZ" dirty="0" smtClean="0"/>
              <a:t>stanic</a:t>
            </a:r>
          </a:p>
          <a:p>
            <a:pPr lvl="1"/>
            <a:r>
              <a:rPr lang="cs-CZ" dirty="0" smtClean="0"/>
              <a:t>Výkup za vysoké ceny</a:t>
            </a:r>
          </a:p>
          <a:p>
            <a:r>
              <a:rPr lang="cs-CZ" dirty="0" smtClean="0"/>
              <a:t>Sjednocování kolchozů – kolchozní svazy</a:t>
            </a:r>
            <a:endParaRPr lang="cs-CZ" dirty="0"/>
          </a:p>
          <a:p>
            <a:r>
              <a:rPr lang="cs-CZ" dirty="0"/>
              <a:t>Inspirace USA – Chruščov nutil kolchozy a sovchozy, aby pěstovaly namísto tradičních plodin kukuřici – ta ale nebyla </a:t>
            </a:r>
            <a:r>
              <a:rPr lang="cs-CZ" dirty="0" smtClean="0"/>
              <a:t>vhodná</a:t>
            </a:r>
          </a:p>
          <a:p>
            <a:r>
              <a:rPr lang="cs-CZ" dirty="0" smtClean="0"/>
              <a:t>Rozorání celin - 1954-1956 v Kazachstánu, západní Sibiři, na Urale, v Povolží naplánováno rozorání neobdělávané půdy (celin)</a:t>
            </a:r>
          </a:p>
          <a:p>
            <a:pPr lvl="1"/>
            <a:r>
              <a:rPr lang="cs-CZ" dirty="0" smtClean="0"/>
              <a:t>Cílem zisk nové půdy </a:t>
            </a:r>
            <a:endParaRPr lang="cs-CZ" dirty="0"/>
          </a:p>
          <a:p>
            <a:pPr lvl="1"/>
            <a:r>
              <a:rPr lang="cs-CZ" dirty="0" smtClean="0"/>
              <a:t>Plán získal mnoho </a:t>
            </a:r>
            <a:r>
              <a:rPr lang="cs-CZ" dirty="0"/>
              <a:t>odpůrců. Jedním z nich byl Molotov, který zastával názor, že by investice měly být vloženy hlavně do oblastí s již obdělávanou půdou. </a:t>
            </a:r>
            <a:endParaRPr lang="cs-CZ" dirty="0" smtClean="0"/>
          </a:p>
          <a:p>
            <a:r>
              <a:rPr lang="cs-CZ" dirty="0" smtClean="0"/>
              <a:t>Celonárodní kampaň – tisíce mladých lidí s technikou </a:t>
            </a:r>
          </a:p>
          <a:p>
            <a:pPr lvl="1"/>
            <a:r>
              <a:rPr lang="cs-CZ" dirty="0" smtClean="0"/>
              <a:t>Jejich příchod znamenal oslabení dosavadních zemědělských regionů</a:t>
            </a:r>
          </a:p>
          <a:p>
            <a:r>
              <a:rPr lang="cs-CZ" dirty="0" smtClean="0"/>
              <a:t>V důsledku tohoto projektu vzrostla produkce </a:t>
            </a:r>
          </a:p>
          <a:p>
            <a:pPr lvl="1"/>
            <a:r>
              <a:rPr lang="cs-CZ" dirty="0" smtClean="0"/>
              <a:t>Chruščov omezil investice do zemědělství (cca o 10 % v letech 1958-60)</a:t>
            </a:r>
          </a:p>
          <a:p>
            <a:pPr lvl="1"/>
            <a:r>
              <a:rPr lang="cs-CZ" dirty="0" smtClean="0"/>
              <a:t>Ale pouze dočasně – nešetrné nakládání s půdou způsobilo její znehodnocení</a:t>
            </a:r>
          </a:p>
          <a:p>
            <a:pPr lvl="1"/>
            <a:r>
              <a:rPr lang="cs-CZ" dirty="0" smtClean="0"/>
              <a:t>Radikální pokles výnosů</a:t>
            </a:r>
          </a:p>
          <a:p>
            <a:r>
              <a:rPr lang="cs-CZ" dirty="0" smtClean="0"/>
              <a:t>Chruščovův plán zemědělství poškodil – namísto soustředění se na technologie a rozvoj hnojiv – zintenzivnění – zvolil extenzivní způsob.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449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Rozorání celin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80161"/>
            <a:ext cx="8915400" cy="513726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1954-1958 – 36 mil. Ha panenské půdy, 425 sovchozů</a:t>
            </a:r>
          </a:p>
          <a:p>
            <a:r>
              <a:rPr lang="cs-CZ" dirty="0" smtClean="0"/>
              <a:t>1956 – nejvyšší úroda</a:t>
            </a:r>
          </a:p>
          <a:p>
            <a:r>
              <a:rPr lang="cs-CZ" dirty="0" smtClean="0"/>
              <a:t>Problémy:</a:t>
            </a:r>
          </a:p>
          <a:p>
            <a:pPr lvl="1"/>
            <a:r>
              <a:rPr lang="cs-CZ" dirty="0" smtClean="0"/>
              <a:t>Vzdálenost od zpracovatelského průmyslu</a:t>
            </a:r>
          </a:p>
          <a:p>
            <a:pPr lvl="1"/>
            <a:r>
              <a:rPr lang="cs-CZ" dirty="0" smtClean="0"/>
              <a:t>Neobydlené oblasti, neexistující infrastruktura</a:t>
            </a:r>
          </a:p>
          <a:p>
            <a:pPr lvl="1"/>
            <a:r>
              <a:rPr lang="cs-CZ" dirty="0" smtClean="0"/>
              <a:t>Vysoké náklady na budování infrastruktury – školy, nemocnice, cesty, železnice…</a:t>
            </a:r>
          </a:p>
          <a:p>
            <a:r>
              <a:rPr lang="cs-CZ" dirty="0" smtClean="0"/>
              <a:t>Od r. 1956 pokles výnosů, neplnění plánu</a:t>
            </a:r>
          </a:p>
          <a:p>
            <a:r>
              <a:rPr lang="cs-CZ" dirty="0" smtClean="0"/>
              <a:t>Nálady na produkci jedné jednotky až trojnásobně vyšší než v tradičních oblastech</a:t>
            </a:r>
          </a:p>
          <a:p>
            <a:r>
              <a:rPr lang="cs-CZ" dirty="0" smtClean="0"/>
              <a:t>Osev jedním druhem plodiny – vedlo k vyčerpání půdy a erozi</a:t>
            </a:r>
          </a:p>
          <a:p>
            <a:r>
              <a:rPr lang="cs-CZ" dirty="0" smtClean="0"/>
              <a:t>Pěstována pšenice – Střední Asie nemá vhodné klima</a:t>
            </a:r>
          </a:p>
          <a:p>
            <a:pPr lvl="1"/>
            <a:r>
              <a:rPr lang="cs-CZ" dirty="0" smtClean="0"/>
              <a:t>Nízké srážky, rychlý přechod zimy a léta, ztvrdlá půda</a:t>
            </a:r>
          </a:p>
          <a:p>
            <a:r>
              <a:rPr lang="cs-CZ" dirty="0" smtClean="0"/>
              <a:t>Nové plochy – nikdo se nezabýval erozí – ekologické problémy – větrné prašné bouře – půda mizí</a:t>
            </a:r>
          </a:p>
          <a:p>
            <a:r>
              <a:rPr lang="cs-CZ" dirty="0" smtClean="0"/>
              <a:t>Cesty v oblastech nebyly vždy sjízdné – sklizeň se promeškala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3865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Sedmiletý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96044"/>
            <a:ext cx="8915400" cy="431517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1957 – decentralizace </a:t>
            </a:r>
          </a:p>
          <a:p>
            <a:r>
              <a:rPr lang="cs-CZ" dirty="0" err="1" smtClean="0"/>
              <a:t>Sovnarchozy</a:t>
            </a:r>
            <a:r>
              <a:rPr lang="cs-CZ" dirty="0" smtClean="0"/>
              <a:t> – regionální orgány pro koordinaci hospodářství</a:t>
            </a:r>
          </a:p>
          <a:p>
            <a:pPr lvl="1"/>
            <a:r>
              <a:rPr lang="cs-CZ" dirty="0" smtClean="0"/>
              <a:t>Odpovědnost ležela na republikách</a:t>
            </a:r>
          </a:p>
          <a:p>
            <a:pPr lvl="1"/>
            <a:r>
              <a:rPr lang="cs-CZ" dirty="0" smtClean="0"/>
              <a:t>chaotické</a:t>
            </a:r>
          </a:p>
          <a:p>
            <a:r>
              <a:rPr lang="cs-CZ" dirty="0" smtClean="0"/>
              <a:t>Prvotní úspěchy reforem – snaha o prohloubení</a:t>
            </a:r>
          </a:p>
          <a:p>
            <a:r>
              <a:rPr lang="cs-CZ" dirty="0" smtClean="0"/>
              <a:t>1956-1961 – měl probíhat šestý pětiletý plán – zrušen</a:t>
            </a:r>
          </a:p>
          <a:p>
            <a:r>
              <a:rPr lang="cs-CZ" dirty="0" smtClean="0"/>
              <a:t>1959-1965 – sedmiletý plán – snaha o srovnání ekonomiky s USA</a:t>
            </a:r>
          </a:p>
          <a:p>
            <a:pPr lvl="1"/>
            <a:r>
              <a:rPr lang="cs-CZ" dirty="0" smtClean="0"/>
              <a:t>Navýšení průmyslové i zemědělské produkce dvojnásobně</a:t>
            </a:r>
          </a:p>
          <a:p>
            <a:r>
              <a:rPr lang="cs-CZ" dirty="0" smtClean="0"/>
              <a:t>1959 – cesta Chruščova po USA</a:t>
            </a:r>
          </a:p>
          <a:p>
            <a:r>
              <a:rPr lang="cs-CZ" dirty="0" smtClean="0"/>
              <a:t>Inspirace pro zemědělství v Iowě</a:t>
            </a:r>
          </a:p>
          <a:p>
            <a:r>
              <a:rPr lang="cs-CZ" dirty="0" smtClean="0"/>
              <a:t>Zánik části kolchozů – přeměna na sovchozy</a:t>
            </a:r>
          </a:p>
          <a:p>
            <a:r>
              <a:rPr lang="cs-CZ" dirty="0" smtClean="0"/>
              <a:t>Od 1960 – omezování ploch záhumenků – představa o velkých mechanizovaných zemědělských celcích vlastněných státem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375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Kukuřice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Mělo zvýšit produkci masa</a:t>
            </a:r>
          </a:p>
          <a:p>
            <a:r>
              <a:rPr lang="cs-CZ" dirty="0" smtClean="0"/>
              <a:t>Snaha prosadit ji jako základní krmnou plodinu v SSSR</a:t>
            </a:r>
          </a:p>
          <a:p>
            <a:r>
              <a:rPr lang="cs-CZ" dirty="0" smtClean="0"/>
              <a:t>Chyběly zkušenosti, hnojiva, technika</a:t>
            </a:r>
          </a:p>
          <a:p>
            <a:r>
              <a:rPr lang="cs-CZ" dirty="0" smtClean="0"/>
              <a:t>1955-1956 – díky počasí velká úroda – motivace k rozšiřování osevů</a:t>
            </a:r>
          </a:p>
          <a:p>
            <a:r>
              <a:rPr lang="cs-CZ" dirty="0" smtClean="0"/>
              <a:t>Pobaltí, Bělorusko, Kaliningrad, jih Ruska</a:t>
            </a:r>
          </a:p>
          <a:p>
            <a:r>
              <a:rPr lang="cs-CZ" dirty="0" smtClean="0"/>
              <a:t>Problém používání umělých hnojiv – často působilo více škody a vedlo k erozi – nedostatek vody – nerozpouštělo se do půdy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185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Strojní a traktorové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54233"/>
            <a:ext cx="8915400" cy="497932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1927 – první založena v Oděské oblasti</a:t>
            </a:r>
          </a:p>
          <a:p>
            <a:r>
              <a:rPr lang="cs-CZ" dirty="0" smtClean="0"/>
              <a:t>Obhospodařování cca 10 kolchozů</a:t>
            </a:r>
          </a:p>
          <a:p>
            <a:r>
              <a:rPr lang="cs-CZ" dirty="0" smtClean="0"/>
              <a:t>Stanice majetkem státu – kolchozy ne – stanice kolchozy také politicky dozorovaly/ekonomický a politický dohled,</a:t>
            </a:r>
          </a:p>
          <a:p>
            <a:r>
              <a:rPr lang="cs-CZ" dirty="0" smtClean="0"/>
              <a:t>1958 – zrušení – prodej techniky kolchozům</a:t>
            </a:r>
          </a:p>
          <a:p>
            <a:pPr lvl="1"/>
            <a:r>
              <a:rPr lang="cs-CZ" dirty="0" smtClean="0"/>
              <a:t>V čele kolchozů „schopní manažeři“</a:t>
            </a:r>
          </a:p>
          <a:p>
            <a:pPr lvl="1"/>
            <a:r>
              <a:rPr lang="cs-CZ" dirty="0" smtClean="0"/>
              <a:t>Kolchozy sloučeny ve větší celky</a:t>
            </a:r>
          </a:p>
          <a:p>
            <a:pPr lvl="1"/>
            <a:r>
              <a:rPr lang="cs-CZ" dirty="0" smtClean="0"/>
              <a:t>Politická úloha stanic nebyla již potřeba</a:t>
            </a:r>
          </a:p>
          <a:p>
            <a:pPr lvl="1"/>
            <a:r>
              <a:rPr lang="cs-CZ" dirty="0" smtClean="0"/>
              <a:t>Malé platby od kolchozů, stanice nákladné</a:t>
            </a:r>
          </a:p>
          <a:p>
            <a:pPr lvl="1"/>
            <a:r>
              <a:rPr lang="cs-CZ" dirty="0" smtClean="0"/>
              <a:t>Snaha odstranit systém, kdy na jedné půdě hospodaří dvě organizace</a:t>
            </a:r>
          </a:p>
          <a:p>
            <a:r>
              <a:rPr lang="cs-CZ" dirty="0" smtClean="0"/>
              <a:t>Stanice zrušeny, vznik opravárensko-výrobních podniků</a:t>
            </a:r>
          </a:p>
          <a:p>
            <a:r>
              <a:rPr lang="cs-CZ" dirty="0" smtClean="0"/>
              <a:t>Kolchozy nákup vyčerpávat – ustupovaly od jiných modernizačních projektů</a:t>
            </a:r>
          </a:p>
          <a:p>
            <a:r>
              <a:rPr lang="cs-CZ" dirty="0" smtClean="0"/>
              <a:t>Chyběly garáže, haly, kvalifikovaný personál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670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 Chruščova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ekonomických i politické problémy</a:t>
            </a:r>
          </a:p>
          <a:p>
            <a:r>
              <a:rPr lang="cs-CZ" dirty="0" smtClean="0"/>
              <a:t>Rotace kádrů – staré struktury obava o funkce, zároveň Chruščov nemá dostatečnou podporu</a:t>
            </a:r>
          </a:p>
          <a:p>
            <a:r>
              <a:rPr lang="cs-CZ" dirty="0" smtClean="0"/>
              <a:t>Projekt na vytvoření nových kontrolních úřadů – pokoušel se o decentralizaci, ale to vedlo ke korupci…</a:t>
            </a:r>
          </a:p>
          <a:p>
            <a:r>
              <a:rPr lang="cs-CZ" dirty="0" smtClean="0"/>
              <a:t>Od února 1964 se plánovalo </a:t>
            </a:r>
            <a:r>
              <a:rPr lang="cs-CZ" dirty="0" err="1" smtClean="0"/>
              <a:t>Chruščovov</a:t>
            </a:r>
            <a:r>
              <a:rPr lang="cs-CZ" dirty="0" smtClean="0"/>
              <a:t> svržení (Schůze prezidia - kolektivní kritika politických chyb, kumulace funkcí</a:t>
            </a:r>
          </a:p>
          <a:p>
            <a:r>
              <a:rPr lang="cs-CZ" dirty="0" smtClean="0"/>
              <a:t>Chruščov kritiku přijal a odvolán, oficiální důvod – zdravotní důvody</a:t>
            </a:r>
          </a:p>
          <a:p>
            <a:r>
              <a:rPr lang="cs-CZ" dirty="0" smtClean="0"/>
              <a:t>V jeho době se v SSSR začala vytvářet občanská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 sester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52" y="1465384"/>
            <a:ext cx="11868125" cy="486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70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Poválečná obnova -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Zesílení centralismu, administrativně direktivní plánování</a:t>
            </a:r>
          </a:p>
          <a:p>
            <a:r>
              <a:rPr lang="cs-CZ" dirty="0" smtClean="0"/>
              <a:t>Nedostatek zboží a potravin i v preferovaných centrech – Moskva, Petrohrad</a:t>
            </a:r>
          </a:p>
          <a:p>
            <a:pPr lvl="1"/>
            <a:r>
              <a:rPr lang="cs-CZ" dirty="0" smtClean="0"/>
              <a:t>Vedlo k demotivaci pracovních výkonů</a:t>
            </a:r>
          </a:p>
          <a:p>
            <a:pPr lvl="1"/>
            <a:r>
              <a:rPr lang="cs-CZ" dirty="0" smtClean="0"/>
              <a:t>Vyšší příjem nevedl k lepším životním podmínkám</a:t>
            </a:r>
          </a:p>
          <a:p>
            <a:pPr lvl="1"/>
            <a:r>
              <a:rPr lang="cs-CZ" dirty="0" smtClean="0"/>
              <a:t>Nedostatek iniciativy</a:t>
            </a:r>
          </a:p>
          <a:p>
            <a:r>
              <a:rPr lang="cs-CZ" dirty="0" smtClean="0"/>
              <a:t>Politicko-policejní teror při vynucování poslušnosti pracovníků</a:t>
            </a:r>
          </a:p>
          <a:p>
            <a:pPr lvl="1"/>
            <a:r>
              <a:rPr lang="cs-CZ" dirty="0" smtClean="0"/>
              <a:t>Od 1940 platný zákon – zameškání pracovní směny mohlo být klasifikováno jako trestní čin</a:t>
            </a:r>
          </a:p>
          <a:p>
            <a:pPr lvl="1"/>
            <a:r>
              <a:rPr lang="cs-CZ" dirty="0" smtClean="0"/>
              <a:t>Nebylo možné dát výpověď a změnit pracoviště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96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– poválečná obnova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2615"/>
            <a:ext cx="8915400" cy="4958861"/>
          </a:xfrm>
        </p:spPr>
        <p:txBody>
          <a:bodyPr>
            <a:normAutofit/>
          </a:bodyPr>
          <a:lstStyle/>
          <a:p>
            <a:r>
              <a:rPr lang="cs-CZ" dirty="0" smtClean="0"/>
              <a:t>Původní problémy zůstávají</a:t>
            </a:r>
          </a:p>
          <a:p>
            <a:pPr lvl="1"/>
            <a:r>
              <a:rPr lang="cs-CZ" dirty="0" smtClean="0"/>
              <a:t>Chudý venkov</a:t>
            </a:r>
          </a:p>
          <a:p>
            <a:pPr lvl="2"/>
            <a:r>
              <a:rPr lang="cs-CZ" dirty="0" smtClean="0"/>
              <a:t>1945 rolnické demonstrace na Urale a na Sibiři</a:t>
            </a:r>
          </a:p>
          <a:p>
            <a:pPr lvl="2"/>
            <a:r>
              <a:rPr lang="cs-CZ" dirty="0" smtClean="0"/>
              <a:t>Rostla nespokojenost s režimem, nárůst kriminality</a:t>
            </a:r>
          </a:p>
          <a:p>
            <a:pPr lvl="2"/>
            <a:r>
              <a:rPr lang="cs-CZ" dirty="0" smtClean="0"/>
              <a:t>Velká část obyvatelstva trpěla podvýživou</a:t>
            </a:r>
          </a:p>
          <a:p>
            <a:pPr lvl="2"/>
            <a:r>
              <a:rPr lang="cs-CZ" dirty="0" smtClean="0"/>
              <a:t>1946-48 hladomor</a:t>
            </a:r>
          </a:p>
          <a:p>
            <a:pPr lvl="1"/>
            <a:r>
              <a:rPr lang="cs-CZ" dirty="0" smtClean="0"/>
              <a:t>Nízká životní úroveň většiny obyvatelstva</a:t>
            </a:r>
          </a:p>
          <a:p>
            <a:pPr lvl="1"/>
            <a:r>
              <a:rPr lang="cs-CZ" dirty="0" smtClean="0"/>
              <a:t>Konzervativně centrálně řízené hospodářství – motivace k inovacím pouze ve vojenském průmyslu</a:t>
            </a:r>
          </a:p>
          <a:p>
            <a:pPr lvl="1"/>
            <a:r>
              <a:rPr lang="cs-CZ" dirty="0" smtClean="0"/>
              <a:t>Vzniká „idea společného ohrožení“ s nastupující Studenou válkou</a:t>
            </a:r>
          </a:p>
          <a:p>
            <a:pPr lvl="1"/>
            <a:r>
              <a:rPr lang="cs-CZ" dirty="0" smtClean="0"/>
              <a:t>Příprava na možnou třetí světovou válku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959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 v době destalinizace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1231"/>
            <a:ext cx="8915400" cy="4853354"/>
          </a:xfrm>
        </p:spPr>
        <p:txBody>
          <a:bodyPr/>
          <a:lstStyle/>
          <a:p>
            <a:r>
              <a:rPr lang="cs-CZ" dirty="0" smtClean="0"/>
              <a:t>1956 - Odmítnutí kultu osobnosti na stranickém sjezdu</a:t>
            </a:r>
          </a:p>
          <a:p>
            <a:r>
              <a:rPr lang="cs-CZ" dirty="0" smtClean="0"/>
              <a:t>Destalinizace = demokratizace a decentralizace</a:t>
            </a:r>
          </a:p>
          <a:p>
            <a:pPr lvl="1"/>
            <a:r>
              <a:rPr lang="cs-CZ" dirty="0" smtClean="0"/>
              <a:t>Ústup od rozbujelé byrokracie</a:t>
            </a:r>
          </a:p>
          <a:p>
            <a:pPr lvl="1"/>
            <a:r>
              <a:rPr lang="cs-CZ" dirty="0" smtClean="0"/>
              <a:t>Likvidace kultu osobnosti</a:t>
            </a:r>
          </a:p>
          <a:p>
            <a:pPr lvl="1"/>
            <a:r>
              <a:rPr lang="cs-CZ" dirty="0" smtClean="0"/>
              <a:t>Demokratizace – zejména personální čistky ve straně</a:t>
            </a:r>
          </a:p>
          <a:p>
            <a:pPr lvl="1"/>
            <a:r>
              <a:rPr lang="cs-CZ" dirty="0" smtClean="0"/>
              <a:t>Decentralizace měla posílit rozhodování svazových republik</a:t>
            </a:r>
          </a:p>
          <a:p>
            <a:pPr lvl="2"/>
            <a:r>
              <a:rPr lang="cs-CZ" dirty="0" smtClean="0"/>
              <a:t>Podniky přecházely pod republikové orgány, ty řídily jejich plánování a financování</a:t>
            </a:r>
          </a:p>
          <a:p>
            <a:pPr lvl="2"/>
            <a:r>
              <a:rPr lang="cs-CZ" dirty="0" smtClean="0"/>
              <a:t>Vytvoření 105 </a:t>
            </a:r>
            <a:r>
              <a:rPr lang="cs-CZ" dirty="0" err="1" smtClean="0"/>
              <a:t>sovnarchozů</a:t>
            </a:r>
            <a:r>
              <a:rPr lang="cs-CZ" dirty="0" smtClean="0"/>
              <a:t> – hospodářských rad (1957)</a:t>
            </a:r>
          </a:p>
          <a:p>
            <a:pPr lvl="3"/>
            <a:r>
              <a:rPr lang="cs-CZ" dirty="0" smtClean="0"/>
              <a:t>Kontrola příslušných oblastí, posílení jednotlivých republik</a:t>
            </a:r>
          </a:p>
          <a:p>
            <a:pPr marL="1371600" lvl="3" indent="0">
              <a:buNone/>
            </a:pP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567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došlo k reformám?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Obětování nedůležitých hodnot pro ty zásadní?</a:t>
            </a:r>
          </a:p>
          <a:p>
            <a:r>
              <a:rPr lang="cs-CZ" dirty="0" smtClean="0"/>
              <a:t>Existovala možnost v pokračování v nastavené linii stalinského teroru?</a:t>
            </a:r>
          </a:p>
          <a:p>
            <a:r>
              <a:rPr lang="cs-CZ" dirty="0" smtClean="0"/>
              <a:t>Obavy z možné revoluce? (jako např. v Maďarsku v 1956?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84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1953 – G. Malenkov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tajemní KSSS</a:t>
            </a:r>
          </a:p>
          <a:p>
            <a:r>
              <a:rPr lang="cs-CZ" dirty="0" smtClean="0"/>
              <a:t>Důraz na nutnost změny</a:t>
            </a:r>
          </a:p>
          <a:p>
            <a:r>
              <a:rPr lang="cs-CZ" dirty="0" smtClean="0"/>
              <a:t>Novou výzvou rozvoj produkce spotřebního zboží – kvality i kvantity</a:t>
            </a:r>
          </a:p>
          <a:p>
            <a:r>
              <a:rPr lang="cs-CZ" dirty="0" smtClean="0"/>
              <a:t>Nutnost modernizace zemědělství</a:t>
            </a:r>
          </a:p>
          <a:p>
            <a:r>
              <a:rPr lang="cs-CZ" dirty="0" smtClean="0"/>
              <a:t>Nekritizoval dosavadní důraz na těžký průmysl, ten požadoval za vyspělý</a:t>
            </a:r>
          </a:p>
          <a:p>
            <a:pPr lvl="1"/>
            <a:r>
              <a:rPr lang="cs-CZ" dirty="0" smtClean="0"/>
              <a:t>Občané SSSR mají tedy nárok na lepší spotřební zboží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788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11571" y="612387"/>
            <a:ext cx="8911687" cy="1280890"/>
          </a:xfrm>
        </p:spPr>
        <p:txBody>
          <a:bodyPr/>
          <a:lstStyle/>
          <a:p>
            <a:r>
              <a:rPr lang="cs-CZ" dirty="0" smtClean="0"/>
              <a:t>Aspekty období Chruščova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0290" y="1629508"/>
            <a:ext cx="8915400" cy="50379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Konec padesátých let – zlatý věk sovětské ekonomiky</a:t>
            </a:r>
          </a:p>
          <a:p>
            <a:r>
              <a:rPr lang="cs-CZ" dirty="0" smtClean="0"/>
              <a:t>Zvyšování HDP, růst průmyslové i zemědělské výroby</a:t>
            </a:r>
          </a:p>
          <a:p>
            <a:r>
              <a:rPr lang="cs-CZ" dirty="0" smtClean="0"/>
              <a:t>Růst průmyslu o 85 %</a:t>
            </a:r>
          </a:p>
          <a:p>
            <a:r>
              <a:rPr lang="cs-CZ" dirty="0" smtClean="0"/>
              <a:t>Řada úspěchů</a:t>
            </a:r>
          </a:p>
          <a:p>
            <a:pPr lvl="1"/>
            <a:r>
              <a:rPr lang="cs-CZ" dirty="0" smtClean="0"/>
              <a:t>1957 – Sputnik (Sergej </a:t>
            </a:r>
            <a:r>
              <a:rPr lang="cs-CZ" dirty="0" err="1" smtClean="0"/>
              <a:t>Koroljov</a:t>
            </a:r>
            <a:r>
              <a:rPr lang="cs-CZ" dirty="0" smtClean="0"/>
              <a:t>), </a:t>
            </a:r>
            <a:r>
              <a:rPr lang="cs-CZ" dirty="0" err="1" smtClean="0"/>
              <a:t>Bajkonur</a:t>
            </a:r>
            <a:endParaRPr lang="cs-CZ" dirty="0" smtClean="0"/>
          </a:p>
          <a:p>
            <a:pPr lvl="1"/>
            <a:r>
              <a:rPr lang="cs-CZ" dirty="0" smtClean="0"/>
              <a:t>1961 – Jurij Gagarin – první člověk ve vesmíru</a:t>
            </a:r>
          </a:p>
          <a:p>
            <a:r>
              <a:rPr lang="cs-CZ" dirty="0" smtClean="0"/>
              <a:t>Průmyslová výroba doháněla výrobu v USA – problém byl v otázce kvality</a:t>
            </a:r>
          </a:p>
          <a:p>
            <a:r>
              <a:rPr lang="cs-CZ" dirty="0" smtClean="0"/>
              <a:t>Zemědělství dočasně podpořeno rozoráním celin – rozšíření zemědělské půdy (od 1954) – </a:t>
            </a:r>
            <a:r>
              <a:rPr lang="cs-CZ" dirty="0" err="1" smtClean="0"/>
              <a:t>Astana</a:t>
            </a:r>
            <a:r>
              <a:rPr lang="cs-CZ" dirty="0" smtClean="0"/>
              <a:t>/</a:t>
            </a:r>
            <a:r>
              <a:rPr lang="cs-CZ" dirty="0" err="1" smtClean="0"/>
              <a:t>Celinograd</a:t>
            </a:r>
            <a:endParaRPr lang="cs-CZ" dirty="0" smtClean="0"/>
          </a:p>
          <a:p>
            <a:r>
              <a:rPr lang="cs-CZ" dirty="0" smtClean="0"/>
              <a:t>Růst platů – možnost ušetřit velkou část mzdy, protože byly nízké nájmy i potraviny</a:t>
            </a:r>
          </a:p>
          <a:p>
            <a:r>
              <a:rPr lang="cs-CZ" dirty="0" smtClean="0"/>
              <a:t>Velké investice do výstavy bytů – po válce malé kapacity, pro Stalina nebylo prioritou</a:t>
            </a:r>
          </a:p>
          <a:p>
            <a:pPr lvl="1"/>
            <a:r>
              <a:rPr lang="cs-CZ" dirty="0" smtClean="0"/>
              <a:t>Tzv. </a:t>
            </a:r>
            <a:r>
              <a:rPr lang="cs-CZ" dirty="0" err="1" smtClean="0"/>
              <a:t>Chruščovky</a:t>
            </a:r>
            <a:r>
              <a:rPr lang="cs-CZ" dirty="0" smtClean="0"/>
              <a:t>, první „paneláky“</a:t>
            </a:r>
          </a:p>
          <a:p>
            <a:pPr lvl="1"/>
            <a:r>
              <a:rPr lang="cs-CZ" dirty="0" smtClean="0"/>
              <a:t>Zmírnění bytové krize (X komunálky – hlavně v době industrializace)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41554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13145</TotalTime>
  <Words>1812</Words>
  <Application>Microsoft Office PowerPoint</Application>
  <PresentationFormat>Širokoúhlá obrazovka</PresentationFormat>
  <Paragraphs>227</Paragraphs>
  <Slides>25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Stébla</vt:lpstr>
      <vt:lpstr>Výsledky války – základ pro SSSR jako pro supervelmoc?</vt:lpstr>
      <vt:lpstr>Poválečná obnova</vt:lpstr>
      <vt:lpstr>Sedm sester</vt:lpstr>
      <vt:lpstr>Poválečná obnova - problémy</vt:lpstr>
      <vt:lpstr>Závěr – poválečná obnova</vt:lpstr>
      <vt:lpstr>Ekonomika v době destalinizace</vt:lpstr>
      <vt:lpstr>Proč došlo k reformám?</vt:lpstr>
      <vt:lpstr>1953 – G. Malenkov</vt:lpstr>
      <vt:lpstr>Aspekty období Chruščova</vt:lpstr>
      <vt:lpstr>Prezentace aplikace PowerPoint</vt:lpstr>
      <vt:lpstr>Přístup k zemědělství</vt:lpstr>
      <vt:lpstr>Poválečný stav zemědělství</vt:lpstr>
      <vt:lpstr>Reforma zemědělství</vt:lpstr>
      <vt:lpstr>Malenkov </vt:lpstr>
      <vt:lpstr>Chruščov</vt:lpstr>
      <vt:lpstr>1954 – rozpor ve vedení</vt:lpstr>
      <vt:lpstr>Problém s pětiletým plánem a rozvojem lehkého průmyslu</vt:lpstr>
      <vt:lpstr>Otázka byrokracie</vt:lpstr>
      <vt:lpstr>Plánování a zemědělství</vt:lpstr>
      <vt:lpstr>Zemědělství – reforma + Rozorání celin</vt:lpstr>
      <vt:lpstr>Rozorání celin</vt:lpstr>
      <vt:lpstr>Sedmiletý plán</vt:lpstr>
      <vt:lpstr>Kukuřice</vt:lpstr>
      <vt:lpstr>Strojní a traktorové stanice</vt:lpstr>
      <vt:lpstr>Pád Chruščova</vt:lpstr>
    </vt:vector>
  </TitlesOfParts>
  <Company>Správa státních hmotných rezerv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Reformy Alexandra II.</dc:title>
  <dc:creator>Jasenčáková Miroslava</dc:creator>
  <cp:lastModifiedBy>Jasenčáková Miroslava</cp:lastModifiedBy>
  <cp:revision>87</cp:revision>
  <cp:lastPrinted>2018-11-05T14:38:35Z</cp:lastPrinted>
  <dcterms:created xsi:type="dcterms:W3CDTF">2017-10-10T07:19:29Z</dcterms:created>
  <dcterms:modified xsi:type="dcterms:W3CDTF">2018-11-20T15:21:20Z</dcterms:modified>
</cp:coreProperties>
</file>