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Spánek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73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Spánek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Nutný pro obnovu psychických a fyzických sil</a:t>
            </a:r>
          </a:p>
          <a:p>
            <a:r>
              <a:rPr lang="cs-CZ" dirty="0" smtClean="0"/>
              <a:t>Potřeba spánku je individuální </a:t>
            </a:r>
          </a:p>
          <a:p>
            <a:r>
              <a:rPr lang="cs-CZ" dirty="0" smtClean="0"/>
              <a:t>= útlum činnosti mozkové kůry – není rozšířen rovnoměrně</a:t>
            </a:r>
          </a:p>
          <a:p>
            <a:r>
              <a:rPr lang="cs-CZ" dirty="0" smtClean="0"/>
              <a:t>Důležitá je spánková </a:t>
            </a:r>
            <a:r>
              <a:rPr lang="cs-CZ" dirty="0" smtClean="0"/>
              <a:t>hygiena</a:t>
            </a:r>
          </a:p>
          <a:p>
            <a:r>
              <a:rPr lang="cs-CZ" dirty="0" smtClean="0"/>
              <a:t>Chronobiologie = zabývá se studiem biologických rytmů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97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spánku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Pomalá = Synchronní = </a:t>
            </a:r>
            <a:r>
              <a:rPr lang="cs-CZ" dirty="0" smtClean="0"/>
              <a:t>N - REM fáze (non-REM)</a:t>
            </a:r>
            <a:endParaRPr lang="cs-CZ" dirty="0" smtClean="0"/>
          </a:p>
          <a:p>
            <a:pPr lvl="1"/>
            <a:r>
              <a:rPr lang="cs-CZ" dirty="0" smtClean="0"/>
              <a:t>Klesá pozornost, zvyšuje se ospalost, lehký </a:t>
            </a:r>
            <a:r>
              <a:rPr lang="cs-CZ" dirty="0" smtClean="0"/>
              <a:t>spánek, pokles svalového </a:t>
            </a:r>
            <a:r>
              <a:rPr lang="cs-CZ" dirty="0" err="1" smtClean="0"/>
              <a:t>tonusu</a:t>
            </a:r>
            <a:endParaRPr lang="cs-CZ" dirty="0" smtClean="0"/>
          </a:p>
          <a:p>
            <a:r>
              <a:rPr lang="cs-CZ" dirty="0" smtClean="0"/>
              <a:t>Rychlá = Paradoxní = REM fáze (Rapid </a:t>
            </a:r>
            <a:r>
              <a:rPr lang="cs-CZ" dirty="0" err="1" smtClean="0"/>
              <a:t>Eye</a:t>
            </a:r>
            <a:r>
              <a:rPr lang="cs-CZ" dirty="0" smtClean="0"/>
              <a:t> </a:t>
            </a:r>
            <a:r>
              <a:rPr lang="cs-CZ" dirty="0" err="1" smtClean="0"/>
              <a:t>Movements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Hluboký spánek, pokles krevního tlaku, snížení srdeční frekvence, zpomalení činnost orgánových </a:t>
            </a:r>
            <a:r>
              <a:rPr lang="cs-CZ" dirty="0" smtClean="0"/>
              <a:t>soustav, </a:t>
            </a:r>
            <a:endParaRPr lang="cs-CZ" dirty="0" smtClean="0"/>
          </a:p>
          <a:p>
            <a:pPr lvl="1"/>
            <a:r>
              <a:rPr lang="cs-CZ" dirty="0" smtClean="0"/>
              <a:t>Rychlé pohyby oční pod zavřenými víčky, opakuje se 4x až 5x za noc</a:t>
            </a:r>
          </a:p>
          <a:p>
            <a:pPr lvl="1"/>
            <a:r>
              <a:rPr lang="cs-CZ" dirty="0" smtClean="0"/>
              <a:t>Fáze důležitá pro paměť, učení</a:t>
            </a:r>
          </a:p>
          <a:p>
            <a:pPr lvl="1"/>
            <a:r>
              <a:rPr lang="cs-CZ" dirty="0" smtClean="0"/>
              <a:t>Zdají se sny</a:t>
            </a:r>
          </a:p>
          <a:p>
            <a:r>
              <a:rPr lang="cs-CZ" dirty="0" smtClean="0"/>
              <a:t>Fáze spánku se během noci střídají asi po 90 - </a:t>
            </a:r>
            <a:r>
              <a:rPr lang="cs-CZ" dirty="0" smtClean="0"/>
              <a:t>100 </a:t>
            </a:r>
            <a:r>
              <a:rPr lang="cs-CZ" dirty="0" smtClean="0"/>
              <a:t>minutách</a:t>
            </a:r>
          </a:p>
        </p:txBody>
      </p:sp>
    </p:spTree>
    <p:extLst>
      <p:ext uri="{BB962C8B-B14F-4D97-AF65-F5344CB8AC3E}">
        <p14:creationId xmlns:p14="http://schemas.microsoft.com/office/powerpoint/2010/main" val="389152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spánku a bdění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Vliv:</a:t>
            </a:r>
          </a:p>
          <a:p>
            <a:pPr lvl="1"/>
            <a:r>
              <a:rPr lang="cs-CZ" dirty="0" smtClean="0"/>
              <a:t>retikulární formace</a:t>
            </a:r>
          </a:p>
          <a:p>
            <a:pPr lvl="1"/>
            <a:r>
              <a:rPr lang="cs-CZ" dirty="0" smtClean="0"/>
              <a:t>limbický systém</a:t>
            </a:r>
          </a:p>
          <a:p>
            <a:pPr lvl="1"/>
            <a:r>
              <a:rPr lang="cs-CZ" dirty="0" smtClean="0"/>
              <a:t>hypotalamus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817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Věkové zvláštnosti spánku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Děti – větší potřeba spánku</a:t>
            </a:r>
          </a:p>
          <a:p>
            <a:pPr lvl="1"/>
            <a:r>
              <a:rPr lang="cs-CZ" dirty="0" smtClean="0"/>
              <a:t>Novorozenec – téměř celý den</a:t>
            </a:r>
          </a:p>
          <a:p>
            <a:pPr lvl="1"/>
            <a:r>
              <a:rPr lang="cs-CZ" dirty="0" smtClean="0"/>
              <a:t>Roční dítě – 9-10 hodin v noci, 2 x spánek během dne</a:t>
            </a:r>
          </a:p>
          <a:p>
            <a:pPr lvl="1"/>
            <a:r>
              <a:rPr lang="cs-CZ" dirty="0" smtClean="0"/>
              <a:t>3leté – 9-10 hodin v noci, jeden spánek během dne (po obědě)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Děti – větší podíl REM spánku – např. u novorozenců až 50% spánku</a:t>
            </a:r>
          </a:p>
          <a:p>
            <a:r>
              <a:rPr lang="cs-CZ" dirty="0" smtClean="0"/>
              <a:t>Potřeba dodržování spánkové hygieny</a:t>
            </a:r>
          </a:p>
        </p:txBody>
      </p:sp>
    </p:spTree>
    <p:extLst>
      <p:ext uri="{BB962C8B-B14F-4D97-AF65-F5344CB8AC3E}">
        <p14:creationId xmlns:p14="http://schemas.microsoft.com/office/powerpoint/2010/main" val="405171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Věkové zvláštnosti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Starší a staří lidé – zhoršování kvality spánku, často spánek během dne → nespavost v noci</a:t>
            </a:r>
          </a:p>
          <a:p>
            <a:r>
              <a:rPr lang="cs-CZ" dirty="0" smtClean="0"/>
              <a:t>Probouzení brzy ráno</a:t>
            </a:r>
          </a:p>
          <a:p>
            <a:r>
              <a:rPr lang="cs-CZ" dirty="0" smtClean="0"/>
              <a:t>Poruchy spánku</a:t>
            </a:r>
          </a:p>
          <a:p>
            <a:r>
              <a:rPr lang="cs-CZ" dirty="0" smtClean="0"/>
              <a:t>Snížení podílu REM spánku (jen 10%)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79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Spánková hygiena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Pravidelný spánek ve stejnou dobu</a:t>
            </a:r>
          </a:p>
          <a:p>
            <a:r>
              <a:rPr lang="cs-CZ" dirty="0" smtClean="0"/>
              <a:t>Před spaním nepít kávu, silný čaj, energetické nápoje, alkohol, nejíst těžká jídla, nekouřit před spaním – nikotin má povzbuzující účinek</a:t>
            </a:r>
          </a:p>
          <a:p>
            <a:r>
              <a:rPr lang="cs-CZ" dirty="0" smtClean="0"/>
              <a:t>Postel je místo spánku (a pohlavního života), nevyužívejte jí jako místo pro práci nebo četbu,..</a:t>
            </a:r>
          </a:p>
          <a:p>
            <a:r>
              <a:rPr lang="cs-CZ" dirty="0" smtClean="0"/>
              <a:t>Není vhodné cvičení před spaním</a:t>
            </a:r>
          </a:p>
          <a:p>
            <a:r>
              <a:rPr lang="cs-CZ" dirty="0" smtClean="0"/>
              <a:t>Optimální teplota 18-20°C, vyvětraná místnost</a:t>
            </a:r>
          </a:p>
          <a:p>
            <a:r>
              <a:rPr lang="cs-CZ" dirty="0" smtClean="0"/>
              <a:t>Eliminujte rušivé faktory (hluk, světlo)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754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Rytmičnost životních dějů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Biorytmy – střídání bdění a spánku</a:t>
            </a:r>
          </a:p>
          <a:p>
            <a:r>
              <a:rPr lang="cs-CZ" dirty="0" smtClean="0"/>
              <a:t>Cirkadiánní cyklus – vliv vnějších faktorů </a:t>
            </a:r>
            <a:r>
              <a:rPr lang="cs-CZ" dirty="0" smtClean="0"/>
              <a:t>(melatonin) + </a:t>
            </a:r>
            <a:r>
              <a:rPr lang="cs-CZ" dirty="0" smtClean="0"/>
              <a:t>centrální biologické hodiny = oscilátory </a:t>
            </a:r>
            <a:r>
              <a:rPr lang="cs-CZ" smtClean="0"/>
              <a:t>(</a:t>
            </a:r>
            <a:r>
              <a:rPr lang="cs-CZ" smtClean="0"/>
              <a:t>hypotalamus</a:t>
            </a:r>
            <a:r>
              <a:rPr lang="cs-CZ" smtClean="0"/>
              <a:t>)</a:t>
            </a:r>
            <a:endParaRPr lang="cs-CZ" dirty="0" smtClean="0"/>
          </a:p>
          <a:p>
            <a:r>
              <a:rPr lang="cs-CZ" dirty="0" smtClean="0"/>
              <a:t>Využití pro psychohygienu – ve škole – odráží se např. v rozvrhu, nasazení různých typů hodin</a:t>
            </a:r>
          </a:p>
          <a:p>
            <a:r>
              <a:rPr lang="cs-CZ" dirty="0" smtClean="0"/>
              <a:t>Vrchol aktivity mezi 8.-12. hodinou a mezi 15.-18. hodinou</a:t>
            </a:r>
          </a:p>
          <a:p>
            <a:r>
              <a:rPr lang="cs-CZ" dirty="0" smtClean="0"/>
              <a:t>Lidé pracující na směny mohou mít např. potíže se spánkem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103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spánku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Problém s usínáním, časté probouzení během spánku, časné buzení → zažije většina lidí během života – častým spouštěčem je např. stres</a:t>
            </a:r>
          </a:p>
          <a:p>
            <a:r>
              <a:rPr lang="cs-CZ" dirty="0" smtClean="0"/>
              <a:t>Spánková apnoe</a:t>
            </a:r>
          </a:p>
          <a:p>
            <a:r>
              <a:rPr lang="cs-CZ" dirty="0" smtClean="0"/>
              <a:t>Insomnie = nespavost</a:t>
            </a:r>
          </a:p>
          <a:p>
            <a:r>
              <a:rPr lang="cs-CZ" dirty="0" smtClean="0"/>
              <a:t>Narkolepsie = nekontrolovatelné usínání během dne</a:t>
            </a:r>
          </a:p>
          <a:p>
            <a:r>
              <a:rPr lang="cs-CZ" dirty="0" smtClean="0"/>
              <a:t>Hypersomnie = nadměrná spavost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16293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405</Words>
  <Application>Microsoft Office PowerPoint</Application>
  <PresentationFormat>Širokoúhlá obrazovka</PresentationFormat>
  <Paragraphs>53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Stébla</vt:lpstr>
      <vt:lpstr>Spánek</vt:lpstr>
      <vt:lpstr>Spánek</vt:lpstr>
      <vt:lpstr>Fáze spánku</vt:lpstr>
      <vt:lpstr>Řízení spánku a bdění</vt:lpstr>
      <vt:lpstr>Věkové zvláštnosti spánku</vt:lpstr>
      <vt:lpstr>Věkové zvláštnosti</vt:lpstr>
      <vt:lpstr>Spánková hygiena</vt:lpstr>
      <vt:lpstr>Rytmičnost životních dějů</vt:lpstr>
      <vt:lpstr>Poruchy spánku</vt:lpstr>
    </vt:vector>
  </TitlesOfParts>
  <Company>UK Pedf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Spánek</dc:title>
  <dc:creator>Thorovska</dc:creator>
  <cp:lastModifiedBy>Thorovska</cp:lastModifiedBy>
  <cp:revision>7</cp:revision>
  <dcterms:created xsi:type="dcterms:W3CDTF">2016-05-12T10:24:04Z</dcterms:created>
  <dcterms:modified xsi:type="dcterms:W3CDTF">2016-05-12T14:50:18Z</dcterms:modified>
</cp:coreProperties>
</file>