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57" r:id="rId3"/>
    <p:sldId id="269" r:id="rId4"/>
    <p:sldId id="258" r:id="rId5"/>
    <p:sldId id="259" r:id="rId6"/>
    <p:sldId id="270" r:id="rId7"/>
    <p:sldId id="260" r:id="rId8"/>
    <p:sldId id="271" r:id="rId9"/>
    <p:sldId id="261" r:id="rId10"/>
    <p:sldId id="272" r:id="rId11"/>
    <p:sldId id="262" r:id="rId12"/>
    <p:sldId id="263" r:id="rId13"/>
    <p:sldId id="265" r:id="rId14"/>
    <p:sldId id="264" r:id="rId15"/>
    <p:sldId id="266" r:id="rId16"/>
    <p:sldId id="267" r:id="rId17"/>
    <p:sldId id="268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2E3E0-1CFF-4D6D-BE79-F9951C00C28E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B2C26-F8A7-4098-8C7B-5120B8207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420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81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901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8113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422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2439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376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300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59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12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0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85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16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53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54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85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1A8C7-E15E-4142-B7D4-2408A2A0A14D}" type="datetimeFigureOut">
              <a:rPr lang="en-GB" smtClean="0"/>
              <a:t>04/01/2018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F438B5F-4D99-434C-AB41-B2DF130D55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71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Postnat</a:t>
            </a:r>
            <a:r>
              <a:rPr lang="cs-CZ" dirty="0" smtClean="0"/>
              <a:t>á</a:t>
            </a:r>
            <a:r>
              <a:rPr lang="en-GB" dirty="0" smtClean="0"/>
              <a:t>ln</a:t>
            </a:r>
            <a:r>
              <a:rPr lang="cs-CZ" dirty="0" smtClean="0"/>
              <a:t>í</a:t>
            </a:r>
            <a:r>
              <a:rPr lang="en-GB" dirty="0" smtClean="0"/>
              <a:t> </a:t>
            </a:r>
            <a:r>
              <a:rPr lang="en-GB" dirty="0" err="1" smtClean="0"/>
              <a:t>obdob</a:t>
            </a:r>
            <a:r>
              <a:rPr lang="cs-CZ" dirty="0"/>
              <a:t>í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87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období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Mezi 5. a 6. rokem – první proměna postavy – období první vytáhlosti</a:t>
            </a:r>
          </a:p>
          <a:p>
            <a:r>
              <a:rPr lang="cs-CZ" sz="2000" dirty="0"/>
              <a:t>6. rok – výměna </a:t>
            </a:r>
            <a:r>
              <a:rPr lang="cs-CZ" sz="2000" dirty="0" smtClean="0"/>
              <a:t>dentice</a:t>
            </a:r>
          </a:p>
          <a:p>
            <a:r>
              <a:rPr lang="cs-CZ" sz="2000" dirty="0" smtClean="0"/>
              <a:t>Do 6ti let není správné držení páteře ještě zafixováno</a:t>
            </a:r>
            <a:endParaRPr lang="cs-CZ" sz="2000" dirty="0"/>
          </a:p>
          <a:p>
            <a:r>
              <a:rPr lang="cs-CZ" sz="2000" dirty="0"/>
              <a:t>Lateralita ještě může kolísat, </a:t>
            </a:r>
            <a:r>
              <a:rPr lang="cs-CZ" sz="2000" dirty="0" smtClean="0"/>
              <a:t>ambidextrie</a:t>
            </a:r>
          </a:p>
          <a:p>
            <a:endParaRPr lang="cs-CZ" sz="2000" dirty="0"/>
          </a:p>
          <a:p>
            <a:r>
              <a:rPr lang="cs-CZ" sz="2000" dirty="0" smtClean="0"/>
              <a:t>Otázka školní zralosti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583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školní věk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6. až 12. rok</a:t>
            </a:r>
          </a:p>
          <a:p>
            <a:r>
              <a:rPr lang="cs-CZ" sz="2000" dirty="0" smtClean="0"/>
              <a:t>Hlavní činnost – učení</a:t>
            </a:r>
          </a:p>
          <a:p>
            <a:r>
              <a:rPr lang="cs-CZ" sz="2000" dirty="0" smtClean="0"/>
              <a:t>Ve škole – omezení pohybu</a:t>
            </a:r>
          </a:p>
          <a:p>
            <a:r>
              <a:rPr lang="cs-CZ" sz="2000" dirty="0" smtClean="0"/>
              <a:t>Růst pomalý a pravidelný, přibývání tukové tkáně (období druhé plnosti)</a:t>
            </a:r>
          </a:p>
          <a:p>
            <a:r>
              <a:rPr lang="cs-CZ" sz="2000" dirty="0" smtClean="0"/>
              <a:t>Sekundární pohlavní znaky na kostře</a:t>
            </a:r>
          </a:p>
          <a:p>
            <a:r>
              <a:rPr lang="cs-CZ" sz="2000" dirty="0" smtClean="0"/>
              <a:t>Intelektualizace řeči</a:t>
            </a:r>
          </a:p>
          <a:p>
            <a:r>
              <a:rPr lang="cs-CZ" sz="2000" dirty="0" smtClean="0"/>
              <a:t>Zájmy se střídají, v průběhu se začínají stabilizovat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55545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Starší školní věk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13. až 15. rok</a:t>
            </a:r>
          </a:p>
          <a:p>
            <a:r>
              <a:rPr lang="cs-CZ" sz="2000" dirty="0" smtClean="0"/>
              <a:t>Vývoj ovlivněn pubertou</a:t>
            </a:r>
          </a:p>
          <a:p>
            <a:r>
              <a:rPr lang="cs-CZ" sz="2000" dirty="0" smtClean="0"/>
              <a:t>Růst je urychlen – druhé období vytáhlosti</a:t>
            </a:r>
          </a:p>
          <a:p>
            <a:r>
              <a:rPr lang="cs-CZ" sz="2000" dirty="0" smtClean="0"/>
              <a:t>V 15ti letech – prořezáno 28 zubů</a:t>
            </a:r>
          </a:p>
          <a:p>
            <a:r>
              <a:rPr lang="cs-CZ" sz="2000" dirty="0" smtClean="0"/>
              <a:t>Období druhého vzdoru</a:t>
            </a:r>
          </a:p>
          <a:p>
            <a:r>
              <a:rPr lang="cs-CZ" sz="2000" dirty="0" smtClean="0"/>
              <a:t>Vliv hormonů – emocionální nevyrovnanost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01250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Puberta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Zasahuje několik období</a:t>
            </a:r>
          </a:p>
          <a:p>
            <a:r>
              <a:rPr lang="cs-CZ" sz="2000" dirty="0" smtClean="0"/>
              <a:t>Aktivita pohlavních orgánů – LH, FSH</a:t>
            </a:r>
          </a:p>
          <a:p>
            <a:pPr lvl="1"/>
            <a:r>
              <a:rPr lang="cs-CZ" sz="1800" dirty="0" smtClean="0"/>
              <a:t>Prepuberta – u dívek v 10ti, u chlapdů ve 12ti, druhá proměna postavy, vývoj sekundárních pohlavních znaků</a:t>
            </a:r>
          </a:p>
          <a:p>
            <a:pPr lvl="1"/>
            <a:r>
              <a:rPr lang="cs-CZ" sz="1800" dirty="0" smtClean="0"/>
              <a:t>Puberta – menarché, poluce</a:t>
            </a:r>
          </a:p>
          <a:p>
            <a:pPr lvl="1"/>
            <a:r>
              <a:rPr lang="cs-CZ" sz="1800" dirty="0" smtClean="0"/>
              <a:t>Postpuberta – uzavírá se většina růstových štěrbin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434346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Adolescence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15. až 18. rok</a:t>
            </a:r>
          </a:p>
          <a:p>
            <a:r>
              <a:rPr lang="cs-CZ" sz="2000" dirty="0" smtClean="0"/>
              <a:t>Období mezi dětstvím a dospělostí</a:t>
            </a:r>
          </a:p>
          <a:p>
            <a:r>
              <a:rPr lang="cs-CZ" sz="2000" dirty="0" smtClean="0"/>
              <a:t>Pohlavní dospělost</a:t>
            </a:r>
          </a:p>
          <a:p>
            <a:r>
              <a:rPr lang="cs-CZ" sz="2000" dirty="0" smtClean="0"/>
              <a:t>Růst je pomalý</a:t>
            </a:r>
          </a:p>
          <a:p>
            <a:r>
              <a:rPr lang="cs-CZ" sz="2000" dirty="0" smtClean="0"/>
              <a:t>Motorické a citové uklidnění</a:t>
            </a:r>
          </a:p>
          <a:p>
            <a:r>
              <a:rPr lang="cs-CZ" sz="2000" dirty="0" smtClean="0"/>
              <a:t>Ukončování růstu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02391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Dospělost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Od 18. do 45. roku </a:t>
            </a:r>
          </a:p>
          <a:p>
            <a:r>
              <a:rPr lang="cs-CZ" sz="2000" dirty="0" smtClean="0"/>
              <a:t>Definitivní výška</a:t>
            </a:r>
          </a:p>
          <a:p>
            <a:r>
              <a:rPr lang="cs-CZ" sz="2000" dirty="0" smtClean="0"/>
              <a:t>Nejvyšší zralost</a:t>
            </a:r>
          </a:p>
          <a:p>
            <a:r>
              <a:rPr lang="cs-CZ" sz="2000" dirty="0" smtClean="0"/>
              <a:t>Vrchol fyzických a psychických sil</a:t>
            </a:r>
          </a:p>
          <a:p>
            <a:r>
              <a:rPr lang="cs-CZ" sz="2000" dirty="0" smtClean="0"/>
              <a:t>Sociální vrchol</a:t>
            </a:r>
          </a:p>
          <a:p>
            <a:r>
              <a:rPr lang="cs-CZ" sz="2000" dirty="0" smtClean="0"/>
              <a:t>Založení rodiny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63966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věk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Od 45. do 65. roku</a:t>
            </a:r>
          </a:p>
          <a:p>
            <a:r>
              <a:rPr lang="cs-CZ" sz="2000" dirty="0" smtClean="0"/>
              <a:t>Končí reprodukční období u ženy</a:t>
            </a:r>
          </a:p>
          <a:p>
            <a:r>
              <a:rPr lang="cs-CZ" sz="2000" dirty="0" smtClean="0"/>
              <a:t>Pokles tělesné výkonnosti</a:t>
            </a:r>
          </a:p>
          <a:p>
            <a:r>
              <a:rPr lang="cs-CZ" sz="2000" dirty="0" smtClean="0"/>
              <a:t>Prevence stárnutí – zdravý životní styl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12118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stárnutí a stáří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Od 65ti let</a:t>
            </a:r>
          </a:p>
          <a:p>
            <a:r>
              <a:rPr lang="cs-CZ" sz="2000" dirty="0" smtClean="0"/>
              <a:t>Morfologické a funkční změny</a:t>
            </a:r>
          </a:p>
          <a:p>
            <a:r>
              <a:rPr lang="cs-CZ" sz="2000" dirty="0" smtClean="0"/>
              <a:t>Změny pojivových tkání</a:t>
            </a:r>
          </a:p>
          <a:p>
            <a:r>
              <a:rPr lang="cs-CZ" sz="2000" dirty="0" smtClean="0"/>
              <a:t>Změny smyslových orgánů</a:t>
            </a:r>
          </a:p>
          <a:p>
            <a:r>
              <a:rPr lang="cs-CZ" sz="2000" dirty="0" smtClean="0"/>
              <a:t>Mění se vzhled obličeje</a:t>
            </a:r>
          </a:p>
          <a:p>
            <a:r>
              <a:rPr lang="cs-CZ" sz="2000" dirty="0" smtClean="0"/>
              <a:t>Mění se hmotnost</a:t>
            </a:r>
          </a:p>
          <a:p>
            <a:r>
              <a:rPr lang="cs-CZ" sz="2000" dirty="0" smtClean="0"/>
              <a:t>Změny vnitřních orgánů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9722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Novorozenecké období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Od přestřižení pupečníku do 28. dne</a:t>
            </a:r>
          </a:p>
          <a:p>
            <a:r>
              <a:rPr lang="cs-CZ" sz="2000" dirty="0" smtClean="0"/>
              <a:t>Donošený – 3-4 kg, asi 50 cm</a:t>
            </a:r>
          </a:p>
          <a:p>
            <a:r>
              <a:rPr lang="cs-CZ" sz="2000" dirty="0" smtClean="0"/>
              <a:t>Adaptace mimo dělohu – fetální oběh, složení krve, pokles teploty, vyprázdnění střeva</a:t>
            </a:r>
          </a:p>
          <a:p>
            <a:r>
              <a:rPr lang="cs-CZ" sz="2000" dirty="0" smtClean="0"/>
              <a:t>Do činnosti vstupují ledviny</a:t>
            </a:r>
          </a:p>
          <a:p>
            <a:r>
              <a:rPr lang="cs-CZ" sz="2000" dirty="0" smtClean="0"/>
              <a:t>NS je nezralá</a:t>
            </a:r>
          </a:p>
          <a:p>
            <a:r>
              <a:rPr lang="cs-CZ" sz="2000" dirty="0" smtClean="0"/>
              <a:t>Smysly – nejvíce ústrojí polohové</a:t>
            </a:r>
          </a:p>
          <a:p>
            <a:r>
              <a:rPr lang="cs-CZ" sz="2000" dirty="0" smtClean="0"/>
              <a:t>Proporce – velká hlava, dlouhý trup, krátké končetiny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582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Novorozenecké období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Primitivní reflexy</a:t>
            </a:r>
          </a:p>
          <a:p>
            <a:r>
              <a:rPr lang="cs-CZ" sz="2000" dirty="0" smtClean="0"/>
              <a:t>Bdění – jen 10% dne</a:t>
            </a:r>
          </a:p>
          <a:p>
            <a:r>
              <a:rPr lang="cs-CZ" sz="2000" dirty="0" smtClean="0"/>
              <a:t>Kojení – vytváření pozitivního vztahu s dominantní osobou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80367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Kojenecké období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Do konce 1. roku</a:t>
            </a:r>
          </a:p>
          <a:p>
            <a:r>
              <a:rPr lang="cs-CZ" sz="2000" dirty="0" smtClean="0"/>
              <a:t>Rychlý růst, intenzivní psychomotorický vývoj</a:t>
            </a:r>
          </a:p>
          <a:p>
            <a:r>
              <a:rPr lang="cs-CZ" sz="2000" dirty="0" smtClean="0"/>
              <a:t>Do 4. měsíce se porodní váha zdvojnásobí</a:t>
            </a:r>
          </a:p>
          <a:p>
            <a:r>
              <a:rPr lang="cs-CZ" sz="2000" dirty="0" smtClean="0"/>
              <a:t>Pokračuje osifikace</a:t>
            </a:r>
          </a:p>
          <a:p>
            <a:r>
              <a:rPr lang="cs-CZ" sz="2000" dirty="0" smtClean="0"/>
              <a:t>Vývoj kyčelního kloubu</a:t>
            </a:r>
          </a:p>
          <a:p>
            <a:r>
              <a:rPr lang="cs-CZ" sz="2000" dirty="0" smtClean="0"/>
              <a:t>Vývoj páteře</a:t>
            </a:r>
          </a:p>
          <a:p>
            <a:r>
              <a:rPr lang="cs-CZ" sz="2000" dirty="0" smtClean="0"/>
              <a:t>Vývoj dočasného chrupu</a:t>
            </a:r>
          </a:p>
          <a:p>
            <a:r>
              <a:rPr lang="cs-CZ" sz="2000" dirty="0" smtClean="0"/>
              <a:t>Vývoj lebky – malá a velká fontanela</a:t>
            </a:r>
          </a:p>
        </p:txBody>
      </p:sp>
    </p:spTree>
    <p:extLst>
      <p:ext uri="{BB962C8B-B14F-4D97-AF65-F5344CB8AC3E}">
        <p14:creationId xmlns:p14="http://schemas.microsoft.com/office/powerpoint/2010/main" val="400956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Kojenecké období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Od 3. měsíce – vokalizace – žvatlání – slabiky – 2 až 4 slova</a:t>
            </a:r>
          </a:p>
          <a:p>
            <a:r>
              <a:rPr lang="cs-CZ" sz="2000" dirty="0"/>
              <a:t>Dítě většinu dne </a:t>
            </a:r>
            <a:r>
              <a:rPr lang="cs-CZ" sz="2000" dirty="0" smtClean="0"/>
              <a:t>prospí</a:t>
            </a:r>
          </a:p>
          <a:p>
            <a:r>
              <a:rPr lang="cs-CZ" sz="2000" dirty="0" smtClean="0"/>
              <a:t>První období plnosti – hrudník má skoro stejnou šířku a hloubku</a:t>
            </a:r>
          </a:p>
          <a:p>
            <a:r>
              <a:rPr lang="cs-CZ" sz="2000" dirty="0" smtClean="0"/>
              <a:t>Mezi 6. až 8. měsícem – strach z odloučení od matky</a:t>
            </a:r>
          </a:p>
          <a:p>
            <a:r>
              <a:rPr lang="cs-CZ" sz="2000" dirty="0" smtClean="0"/>
              <a:t>Preference známé osoby</a:t>
            </a:r>
          </a:p>
        </p:txBody>
      </p:sp>
    </p:spTree>
    <p:extLst>
      <p:ext uri="{BB962C8B-B14F-4D97-AF65-F5344CB8AC3E}">
        <p14:creationId xmlns:p14="http://schemas.microsoft.com/office/powerpoint/2010/main" val="322450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Kojenecké období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Intenzivní psychomotorický </a:t>
            </a:r>
            <a:r>
              <a:rPr lang="cs-CZ" sz="2000" dirty="0" smtClean="0"/>
              <a:t>vývoj (INDIVIDUÁLNÍ!)</a:t>
            </a:r>
            <a:endParaRPr lang="cs-CZ" sz="2000" dirty="0"/>
          </a:p>
          <a:p>
            <a:pPr lvl="1"/>
            <a:r>
              <a:rPr lang="cs-CZ" sz="1800" dirty="0"/>
              <a:t>Ve 3. měsíci se směje na matku</a:t>
            </a:r>
          </a:p>
          <a:p>
            <a:pPr lvl="1"/>
            <a:r>
              <a:rPr lang="cs-CZ" sz="1800" dirty="0"/>
              <a:t>V 6. měsíci se převalí ze zad na břicho a naopak</a:t>
            </a:r>
          </a:p>
          <a:p>
            <a:pPr lvl="1"/>
            <a:r>
              <a:rPr lang="cs-CZ" sz="1800" dirty="0"/>
              <a:t>Mezi 6. až 8. měsícem – sedí</a:t>
            </a:r>
          </a:p>
          <a:p>
            <a:pPr lvl="1"/>
            <a:r>
              <a:rPr lang="cs-CZ" sz="1800" dirty="0"/>
              <a:t>V 8. měsíci – leze</a:t>
            </a:r>
          </a:p>
          <a:p>
            <a:pPr lvl="1"/>
            <a:r>
              <a:rPr lang="cs-CZ" sz="1800" dirty="0"/>
              <a:t>V 9. měsíci – staví se</a:t>
            </a:r>
          </a:p>
          <a:p>
            <a:pPr lvl="1"/>
            <a:r>
              <a:rPr lang="cs-CZ" sz="1800" dirty="0"/>
              <a:t>Ve 12. měsíci – začíná chodit</a:t>
            </a:r>
            <a:endParaRPr lang="en-GB" sz="18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933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Batolecí období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Začátek 2. roku – konec 3. roku</a:t>
            </a:r>
          </a:p>
          <a:p>
            <a:r>
              <a:rPr lang="cs-CZ" sz="2000" dirty="0" smtClean="0"/>
              <a:t>Osamostatňování dítěte v chůzi, řeči, přijmání potravy, udržování čistoty</a:t>
            </a:r>
          </a:p>
          <a:p>
            <a:r>
              <a:rPr lang="cs-CZ" sz="2000" dirty="0" smtClean="0"/>
              <a:t>Růstové tempo se zpomaluje</a:t>
            </a:r>
          </a:p>
          <a:p>
            <a:r>
              <a:rPr lang="cs-CZ" sz="2000" dirty="0" smtClean="0"/>
              <a:t>Klesá chuť k jídlu</a:t>
            </a:r>
          </a:p>
          <a:p>
            <a:r>
              <a:rPr lang="cs-CZ" sz="2000" dirty="0" smtClean="0"/>
              <a:t>Mění se tvar hrudníku</a:t>
            </a:r>
          </a:p>
          <a:p>
            <a:r>
              <a:rPr lang="cs-CZ" sz="2000" dirty="0" smtClean="0"/>
              <a:t>Lebka roste pomalu</a:t>
            </a:r>
          </a:p>
          <a:p>
            <a:r>
              <a:rPr lang="cs-CZ" sz="2000" dirty="0" smtClean="0"/>
              <a:t>Intenzivně napodobuje a zkoumá</a:t>
            </a:r>
          </a:p>
          <a:p>
            <a:r>
              <a:rPr lang="cs-CZ" sz="2000" dirty="0" smtClean="0"/>
              <a:t>Mluví o sobě ve 3. osobě</a:t>
            </a:r>
          </a:p>
        </p:txBody>
      </p:sp>
    </p:spTree>
    <p:extLst>
      <p:ext uri="{BB962C8B-B14F-4D97-AF65-F5344CB8AC3E}">
        <p14:creationId xmlns:p14="http://schemas.microsoft.com/office/powerpoint/2010/main" val="247862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Batolecí období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Až do konce 2. roku si hraje samo</a:t>
            </a:r>
          </a:p>
          <a:p>
            <a:r>
              <a:rPr lang="cs-CZ" sz="2000" dirty="0" smtClean="0"/>
              <a:t>Pokračuje </a:t>
            </a:r>
            <a:r>
              <a:rPr lang="cs-CZ" sz="2000" dirty="0"/>
              <a:t>vývoj dentice</a:t>
            </a:r>
          </a:p>
          <a:p>
            <a:r>
              <a:rPr lang="cs-CZ" sz="2000" dirty="0"/>
              <a:t>Vývoj řeči</a:t>
            </a:r>
          </a:p>
          <a:p>
            <a:r>
              <a:rPr lang="cs-CZ" sz="2000" dirty="0"/>
              <a:t>Konec 3. roku – období prvního vzdoru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477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období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Od začátku 4. roku do konce 6. roku</a:t>
            </a:r>
          </a:p>
          <a:p>
            <a:r>
              <a:rPr lang="cs-CZ" sz="2000" dirty="0" smtClean="0"/>
              <a:t>Hodně úrazů</a:t>
            </a:r>
          </a:p>
          <a:p>
            <a:r>
              <a:rPr lang="cs-CZ" sz="2000" dirty="0" smtClean="0"/>
              <a:t>Hlavní činnost – hra, hra s pravidly</a:t>
            </a:r>
          </a:p>
          <a:p>
            <a:r>
              <a:rPr lang="cs-CZ" sz="2000" dirty="0" smtClean="0"/>
              <a:t>Růst je pomalý a plynulý</a:t>
            </a:r>
          </a:p>
          <a:p>
            <a:r>
              <a:rPr lang="cs-CZ" sz="2000" dirty="0" smtClean="0"/>
              <a:t>Krátké končetiny, hlava relativně velká, lopatky odstávají, břicho vyčnívá dopředu</a:t>
            </a:r>
          </a:p>
          <a:p>
            <a:r>
              <a:rPr lang="cs-CZ" sz="2000" dirty="0" smtClean="0"/>
              <a:t>Vývoj nožní klenby</a:t>
            </a:r>
          </a:p>
          <a:p>
            <a:r>
              <a:rPr lang="cs-CZ" sz="2000" dirty="0" smtClean="0"/>
              <a:t>Vývoj kresby</a:t>
            </a:r>
          </a:p>
          <a:p>
            <a:r>
              <a:rPr lang="cs-CZ" sz="2000" dirty="0" smtClean="0"/>
              <a:t>Rozšíření sociálních vazeb</a:t>
            </a:r>
          </a:p>
        </p:txBody>
      </p:sp>
    </p:spTree>
    <p:extLst>
      <p:ext uri="{BB962C8B-B14F-4D97-AF65-F5344CB8AC3E}">
        <p14:creationId xmlns:p14="http://schemas.microsoft.com/office/powerpoint/2010/main" val="215062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104</TotalTime>
  <Words>601</Words>
  <Application>Microsoft Office PowerPoint</Application>
  <PresentationFormat>Širokoúhlá obrazovka</PresentationFormat>
  <Paragraphs>114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Wisp</vt:lpstr>
      <vt:lpstr>Postnatální období</vt:lpstr>
      <vt:lpstr>Novorozenecké období</vt:lpstr>
      <vt:lpstr>Novorozenecké období</vt:lpstr>
      <vt:lpstr>Kojenecké období</vt:lpstr>
      <vt:lpstr>Kojenecké období</vt:lpstr>
      <vt:lpstr>Kojenecké období</vt:lpstr>
      <vt:lpstr>Batolecí období</vt:lpstr>
      <vt:lpstr>Batolecí období</vt:lpstr>
      <vt:lpstr>Předškolní období</vt:lpstr>
      <vt:lpstr>Předškolní období</vt:lpstr>
      <vt:lpstr>Mladší školní věk</vt:lpstr>
      <vt:lpstr>Starší školní věk</vt:lpstr>
      <vt:lpstr>Puberta</vt:lpstr>
      <vt:lpstr>Adolescence</vt:lpstr>
      <vt:lpstr>Dospělost</vt:lpstr>
      <vt:lpstr>Střední věk</vt:lpstr>
      <vt:lpstr>Období stárnutí a stáří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Postnatální období</dc:title>
  <dc:creator>Pavla Lowrie</dc:creator>
  <cp:lastModifiedBy>Thorovska</cp:lastModifiedBy>
  <cp:revision>12</cp:revision>
  <cp:lastPrinted>2015-12-17T12:32:44Z</cp:lastPrinted>
  <dcterms:created xsi:type="dcterms:W3CDTF">2015-12-16T19:43:27Z</dcterms:created>
  <dcterms:modified xsi:type="dcterms:W3CDTF">2018-01-04T10:12:57Z</dcterms:modified>
</cp:coreProperties>
</file>