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67" r:id="rId13"/>
    <p:sldId id="268" r:id="rId14"/>
    <p:sldId id="269" r:id="rId15"/>
    <p:sldId id="270" r:id="rId16"/>
    <p:sldId id="271" r:id="rId17"/>
    <p:sldId id="264" r:id="rId18"/>
    <p:sldId id="265" r:id="rId19"/>
    <p:sldId id="279" r:id="rId20"/>
    <p:sldId id="272" r:id="rId21"/>
    <p:sldId id="274" r:id="rId22"/>
    <p:sldId id="275" r:id="rId23"/>
    <p:sldId id="276" r:id="rId24"/>
    <p:sldId id="26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Pohlavní soustava ženy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9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Produkce pohlavních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Oogeneze</a:t>
            </a:r>
          </a:p>
          <a:p>
            <a:r>
              <a:rPr lang="cs-CZ" dirty="0" smtClean="0"/>
              <a:t>Pohl. buňky se tvoří z buněk zárodečného epitelu = oogonií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Počet oogonií – max. v 20. – 24. </a:t>
            </a:r>
            <a:r>
              <a:rPr lang="cs-CZ" dirty="0" err="1" smtClean="0"/>
              <a:t>tt</a:t>
            </a:r>
            <a:r>
              <a:rPr lang="cs-CZ" dirty="0" smtClean="0"/>
              <a:t> – 6 až 7 miliónů primordiálních folikulů – pak už klesá (uloženy v kůře </a:t>
            </a:r>
            <a:r>
              <a:rPr lang="cs-CZ" dirty="0" err="1" smtClean="0"/>
              <a:t>ovárií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Před narozením – jen 1 až 2 miliony</a:t>
            </a:r>
          </a:p>
          <a:p>
            <a:r>
              <a:rPr lang="cs-CZ" dirty="0" smtClean="0"/>
              <a:t>V pubertě – 300 až 400 tisíc</a:t>
            </a:r>
          </a:p>
          <a:p>
            <a:r>
              <a:rPr lang="cs-CZ" dirty="0" smtClean="0"/>
              <a:t>Reprodukční věk - uvolní se asi 450 vajíček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Oogeneze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99526" y="1721709"/>
            <a:ext cx="4676561" cy="3777622"/>
          </a:xfrm>
        </p:spPr>
        <p:txBody>
          <a:bodyPr/>
          <a:lstStyle/>
          <a:p>
            <a:r>
              <a:rPr lang="cs-CZ" dirty="0" smtClean="0"/>
              <a:t>Prenatální období – meióza do profáze I.</a:t>
            </a:r>
          </a:p>
          <a:p>
            <a:r>
              <a:rPr lang="cs-CZ" dirty="0" smtClean="0"/>
              <a:t>Puberta – první redukční dělení se dokončí před ovulací</a:t>
            </a:r>
          </a:p>
          <a:p>
            <a:r>
              <a:rPr lang="cs-CZ" dirty="0" smtClean="0"/>
              <a:t>Druhé redukční dělení zůstává zastaveno v metafázi (sekundární </a:t>
            </a:r>
            <a:r>
              <a:rPr lang="cs-CZ" dirty="0" err="1" smtClean="0"/>
              <a:t>oocyt</a:t>
            </a:r>
            <a:r>
              <a:rPr lang="cs-CZ" dirty="0" smtClean="0"/>
              <a:t>) a dokončí se pouze po oplození vajíčka</a:t>
            </a:r>
          </a:p>
          <a:p>
            <a:r>
              <a:rPr lang="cs-CZ" dirty="0" smtClean="0"/>
              <a:t>Výsledkem je ovum – 23 chromozómů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826" y="1780146"/>
            <a:ext cx="3857625" cy="428625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7328079" y="1780146"/>
            <a:ext cx="2279560" cy="1362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>
            <a:endCxn id="2" idx="2"/>
          </p:cNvCxnSpPr>
          <p:nvPr/>
        </p:nvCxnSpPr>
        <p:spPr>
          <a:xfrm>
            <a:off x="5550794" y="1905000"/>
            <a:ext cx="1777285" cy="556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7572777" y="3928797"/>
            <a:ext cx="2382592" cy="83638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>
            <a:endCxn id="8" idx="2"/>
          </p:cNvCxnSpPr>
          <p:nvPr/>
        </p:nvCxnSpPr>
        <p:spPr>
          <a:xfrm>
            <a:off x="5701835" y="3742186"/>
            <a:ext cx="1870942" cy="6048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Vejcovody (</a:t>
            </a:r>
            <a:r>
              <a:rPr lang="cs-CZ" dirty="0" err="1" smtClean="0"/>
              <a:t>tubae</a:t>
            </a:r>
            <a:r>
              <a:rPr lang="cs-CZ" dirty="0" smtClean="0"/>
              <a:t> </a:t>
            </a:r>
            <a:r>
              <a:rPr lang="cs-CZ" dirty="0" err="1" smtClean="0"/>
              <a:t>uterinae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Párový orgán</a:t>
            </a:r>
          </a:p>
          <a:p>
            <a:r>
              <a:rPr lang="cs-CZ" dirty="0" smtClean="0"/>
              <a:t>Asi 13 </a:t>
            </a:r>
            <a:r>
              <a:rPr lang="cs-CZ" dirty="0" smtClean="0"/>
              <a:t>cm</a:t>
            </a:r>
          </a:p>
          <a:p>
            <a:r>
              <a:rPr lang="cs-CZ" dirty="0" smtClean="0"/>
              <a:t>Prohnutá nálevka s roztřepeným koncem přiložena k vaječníku</a:t>
            </a:r>
          </a:p>
          <a:p>
            <a:r>
              <a:rPr lang="cs-CZ" dirty="0" err="1" smtClean="0"/>
              <a:t>Fce</a:t>
            </a:r>
            <a:r>
              <a:rPr lang="cs-CZ" dirty="0" smtClean="0"/>
              <a:t>: zachycení vajíčka, transport do dělohy</a:t>
            </a:r>
          </a:p>
          <a:p>
            <a:r>
              <a:rPr lang="cs-CZ" dirty="0" smtClean="0"/>
              <a:t>Nejčastěji zde dochází k </a:t>
            </a:r>
            <a:r>
              <a:rPr lang="cs-CZ" dirty="0" smtClean="0"/>
              <a:t>oplození</a:t>
            </a:r>
          </a:p>
          <a:p>
            <a:r>
              <a:rPr lang="cs-CZ" dirty="0" smtClean="0"/>
              <a:t>Stěna je tvořena spirálně uspořádanou </a:t>
            </a:r>
            <a:br>
              <a:rPr lang="cs-CZ" dirty="0" smtClean="0"/>
            </a:br>
            <a:r>
              <a:rPr lang="cs-CZ" dirty="0" smtClean="0"/>
              <a:t>hladkou svalovinou</a:t>
            </a:r>
          </a:p>
          <a:p>
            <a:r>
              <a:rPr lang="cs-CZ" dirty="0" smtClean="0"/>
              <a:t>Vnitřní povrch - řasinky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89" y="4005329"/>
            <a:ext cx="4189174" cy="23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Děloha (uterus)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Dutý orgán, hruškovitý tvar</a:t>
            </a:r>
          </a:p>
          <a:p>
            <a:r>
              <a:rPr lang="cs-CZ" dirty="0" smtClean="0"/>
              <a:t>Uložena v malé pánvi mezi močovým měchýřem a konečníkem</a:t>
            </a:r>
          </a:p>
          <a:p>
            <a:r>
              <a:rPr lang="cs-CZ" dirty="0" smtClean="0"/>
              <a:t>Převážně hladká svalovina </a:t>
            </a:r>
            <a:r>
              <a:rPr lang="cs-CZ" dirty="0" smtClean="0"/>
              <a:t>do spirál – </a:t>
            </a:r>
            <a:r>
              <a:rPr lang="cs-CZ" dirty="0" smtClean="0"/>
              <a:t>vliv hormonů – oxytocin</a:t>
            </a:r>
          </a:p>
          <a:p>
            <a:r>
              <a:rPr lang="cs-CZ" dirty="0" smtClean="0"/>
              <a:t>Sliznice dělohy = </a:t>
            </a:r>
            <a:r>
              <a:rPr lang="cs-CZ" dirty="0" smtClean="0"/>
              <a:t>endometrium, střední vrstva = </a:t>
            </a:r>
            <a:r>
              <a:rPr lang="cs-CZ" dirty="0" err="1" smtClean="0"/>
              <a:t>myometrium</a:t>
            </a:r>
            <a:r>
              <a:rPr lang="cs-CZ" dirty="0" smtClean="0"/>
              <a:t>, vnější vrstva = parametrium</a:t>
            </a:r>
            <a:endParaRPr lang="cs-CZ" dirty="0" smtClean="0"/>
          </a:p>
          <a:p>
            <a:r>
              <a:rPr lang="cs-CZ" dirty="0" err="1" smtClean="0"/>
              <a:t>Fce</a:t>
            </a:r>
            <a:r>
              <a:rPr lang="cs-CZ" dirty="0" smtClean="0"/>
              <a:t>: uhnízdění oplozeného vajíčka a jeho vývoj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Pochva (vagina)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Svalová trubice spojuje dělohu se zevními pohlavními </a:t>
            </a:r>
            <a:r>
              <a:rPr lang="cs-CZ" dirty="0" smtClean="0"/>
              <a:t>orgány</a:t>
            </a:r>
          </a:p>
          <a:p>
            <a:r>
              <a:rPr lang="cs-CZ" dirty="0" smtClean="0"/>
              <a:t>Poševní sliznice – dlaždicový epitel – v oblasti děložního čípku přechází v endometrium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časté buněčné nepravidelnosti</a:t>
            </a:r>
            <a:endParaRPr lang="cs-CZ" dirty="0" smtClean="0"/>
          </a:p>
          <a:p>
            <a:r>
              <a:rPr lang="cs-CZ" dirty="0" smtClean="0"/>
              <a:t>Porodní cesty, koitus</a:t>
            </a:r>
          </a:p>
          <a:p>
            <a:r>
              <a:rPr lang="cs-CZ" dirty="0" smtClean="0"/>
              <a:t>Kyselé </a:t>
            </a:r>
            <a:r>
              <a:rPr lang="cs-CZ" dirty="0" smtClean="0"/>
              <a:t>pH </a:t>
            </a:r>
            <a:endParaRPr lang="cs-CZ" dirty="0" smtClean="0"/>
          </a:p>
          <a:p>
            <a:r>
              <a:rPr lang="cs-CZ" dirty="0" smtClean="0"/>
              <a:t>Vchod do 1. sex. </a:t>
            </a:r>
            <a:r>
              <a:rPr lang="cs-CZ" dirty="0"/>
              <a:t>s</a:t>
            </a:r>
            <a:r>
              <a:rPr lang="cs-CZ" dirty="0" smtClean="0"/>
              <a:t>tyku uzavřen slizniční řasou = hymen</a:t>
            </a:r>
          </a:p>
          <a:p>
            <a:endParaRPr lang="cs-CZ" dirty="0"/>
          </a:p>
          <a:p>
            <a:r>
              <a:rPr lang="cs-CZ" dirty="0" err="1" smtClean="0"/>
              <a:t>Bartholiniho</a:t>
            </a:r>
            <a:r>
              <a:rPr lang="cs-CZ" dirty="0" smtClean="0"/>
              <a:t> žlázy (při dolním okraji poševního vchodu)– zvýšení produkce hlenu při sexuálním vzrušení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Klitoris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Poštěváček</a:t>
            </a:r>
          </a:p>
          <a:p>
            <a:r>
              <a:rPr lang="cs-CZ" dirty="0" smtClean="0"/>
              <a:t>Topořivé </a:t>
            </a:r>
            <a:r>
              <a:rPr lang="cs-CZ" dirty="0" smtClean="0"/>
              <a:t>tělísko + 2 topořivá tělesa kapkovitého tvaru po obou stranách poševního vchodu</a:t>
            </a:r>
            <a:endParaRPr lang="cs-CZ" dirty="0" smtClean="0"/>
          </a:p>
          <a:p>
            <a:r>
              <a:rPr lang="cs-CZ" dirty="0" smtClean="0"/>
              <a:t>Analogický orgán k penisu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2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a velké stydké pysky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stydké pysky – kožní řasa vyplněná </a:t>
            </a:r>
            <a:r>
              <a:rPr lang="cs-CZ" dirty="0" smtClean="0"/>
              <a:t>tukem, silněji pigmentovány, </a:t>
            </a:r>
            <a:r>
              <a:rPr lang="cs-CZ" dirty="0" err="1" smtClean="0"/>
              <a:t>ochlupeny</a:t>
            </a:r>
            <a:endParaRPr lang="cs-CZ" dirty="0" smtClean="0"/>
          </a:p>
          <a:p>
            <a:r>
              <a:rPr lang="cs-CZ" dirty="0" smtClean="0"/>
              <a:t>Malé stydké pysky – slizniční řasa, ohraničuje vchod do </a:t>
            </a:r>
            <a:r>
              <a:rPr lang="cs-CZ" dirty="0" smtClean="0"/>
              <a:t>pochvy</a:t>
            </a:r>
          </a:p>
          <a:p>
            <a:r>
              <a:rPr lang="cs-CZ" u="sng" dirty="0" smtClean="0"/>
              <a:t>Znak zralého plodu </a:t>
            </a:r>
            <a:r>
              <a:rPr lang="cs-CZ" dirty="0" smtClean="0"/>
              <a:t>– velké stydké pysky překrývají malé stydké pysky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9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Ovariální cyklus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2851"/>
              </p:ext>
            </p:extLst>
          </p:nvPr>
        </p:nvGraphicFramePr>
        <p:xfrm>
          <a:off x="2592924" y="1731602"/>
          <a:ext cx="8127999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Fáze folikulární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Fáze ovulační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Fáze </a:t>
                      </a:r>
                      <a:r>
                        <a:rPr lang="cs-CZ" dirty="0" err="1" smtClean="0"/>
                        <a:t>luteální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 – 14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14-16 dní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Vlivem FSH je stimulován růst primárního folikulu a v něm produkce estrogenů, připojuje se LH, jeden ze 6-12 folikulů roste rychleji a vytvoří Graafův folikul, který vyčnívá nad povrch ovaria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Graafův</a:t>
                      </a:r>
                      <a:r>
                        <a:rPr lang="cs-CZ" baseline="0" dirty="0" smtClean="0"/>
                        <a:t> folikul praskne a vajíčko je vyplaveno do dutiny břišní a je zachyceno vejcovodem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Vlivem LH se vytváří žluté tělísko, progesteron působí tlumivě na sekreci</a:t>
                      </a:r>
                      <a:r>
                        <a:rPr lang="cs-CZ" baseline="0" dirty="0" smtClean="0"/>
                        <a:t> LH a FSH, což po dobu sekreční fáze brání zrání dalšího folikulu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Menstruační cyklus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96834"/>
              </p:ext>
            </p:extLst>
          </p:nvPr>
        </p:nvGraphicFramePr>
        <p:xfrm>
          <a:off x="2775804" y="1492790"/>
          <a:ext cx="8128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Proliferační fáze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Sekreční fáze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Ischemická fáze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Menstruační fáze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Od 5. – 14. dne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15. – 28. dne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28.</a:t>
                      </a:r>
                      <a:r>
                        <a:rPr lang="cs-CZ" baseline="0" dirty="0" smtClean="0"/>
                        <a:t>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1. – 5. dne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Vliv </a:t>
                      </a:r>
                      <a:r>
                        <a:rPr lang="cs-CZ" dirty="0" smtClean="0"/>
                        <a:t>estrogenů</a:t>
                      </a:r>
                    </a:p>
                    <a:p>
                      <a:r>
                        <a:rPr lang="cs-CZ" dirty="0" smtClean="0"/>
                        <a:t>(Graafův folikul)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Vliv progesteronu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Růst děložní sliznice (3-4mm), 14. den cyklu - ovulace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Graafův folikul se změnil na žluté tělísko, tloušťka endometria je 5-6mm, pokud nedojde k oplodnění – žluté tělísko zaniká, klesá produkce progesteronu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Nedostatek</a:t>
                      </a:r>
                      <a:r>
                        <a:rPr lang="cs-CZ" baseline="0" dirty="0" smtClean="0"/>
                        <a:t> estrogenů</a:t>
                      </a:r>
                      <a:endParaRPr lang="cs-CZ" dirty="0" smtClean="0"/>
                    </a:p>
                    <a:p>
                      <a:r>
                        <a:rPr lang="cs-CZ" smtClean="0"/>
                        <a:t>snižuje prokrvení </a:t>
                      </a:r>
                      <a:r>
                        <a:rPr lang="cs-CZ" dirty="0" smtClean="0"/>
                        <a:t>sliznice,</a:t>
                      </a:r>
                      <a:r>
                        <a:rPr lang="cs-CZ" baseline="0" dirty="0" smtClean="0"/>
                        <a:t> dochází k zaškrcení cév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Nedostatečné prokrvení vede k nekróze buněk – menstruace, spolu se sliznicí</a:t>
                      </a:r>
                      <a:r>
                        <a:rPr lang="cs-CZ" baseline="0" dirty="0" smtClean="0"/>
                        <a:t> odchází asi 35ml krve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39" y="350145"/>
            <a:ext cx="7620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chromozómy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Pohlavní chromozómy ženy XX</a:t>
            </a:r>
          </a:p>
          <a:p>
            <a:r>
              <a:rPr lang="cs-CZ" dirty="0" smtClean="0"/>
              <a:t>Vajíčko – nese vždy jen chromozóm 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05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blt.cz/wp-content/uploads/2013/12/Kapitola-08-0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25" y="881448"/>
            <a:ext cx="8070455" cy="490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kolajecna.cz/biologie/Images/Textbook/Big/0120000/002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394" y="532570"/>
            <a:ext cx="7620000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kolajecna.cz/biologie/Images/Textbook/Big/0120000/00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207" y="411218"/>
            <a:ext cx="38481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olajecna.cz/biologie/Images/Textbook/Big/0120000/00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635" y="386942"/>
            <a:ext cx="51816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 - menstruace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Menarché</a:t>
            </a:r>
            <a:r>
              <a:rPr lang="cs-CZ" dirty="0" smtClean="0"/>
              <a:t> </a:t>
            </a:r>
            <a:r>
              <a:rPr lang="cs-CZ" dirty="0" smtClean="0"/>
              <a:t>– 1. menstruace</a:t>
            </a:r>
          </a:p>
          <a:p>
            <a:pPr lvl="1"/>
            <a:r>
              <a:rPr lang="cs-CZ" dirty="0" smtClean="0"/>
              <a:t>Mezi 8. – 14. rokem – vlivem nízkého množství LH bývají cykly anovulační</a:t>
            </a:r>
          </a:p>
          <a:p>
            <a:endParaRPr lang="cs-CZ" dirty="0"/>
          </a:p>
          <a:p>
            <a:r>
              <a:rPr lang="cs-CZ" dirty="0" smtClean="0"/>
              <a:t>Od 45. do 50. roku – ustává pravidelný cyklus – pokles hladiny estrogenů </a:t>
            </a:r>
            <a:r>
              <a:rPr lang="cs-CZ" dirty="0" smtClean="0">
                <a:sym typeface="Wingdings" panose="05000000000000000000" pitchFamily="2" charset="2"/>
              </a:rPr>
              <a:t> </a:t>
            </a:r>
            <a:r>
              <a:rPr lang="cs-CZ" b="1" dirty="0" err="1">
                <a:sym typeface="Wingdings" panose="05000000000000000000" pitchFamily="2" charset="2"/>
              </a:rPr>
              <a:t>m</a:t>
            </a:r>
            <a:r>
              <a:rPr lang="cs-CZ" b="1" dirty="0" err="1" smtClean="0">
                <a:sym typeface="Wingdings" panose="05000000000000000000" pitchFamily="2" charset="2"/>
              </a:rPr>
              <a:t>enopausa</a:t>
            </a:r>
            <a:r>
              <a:rPr lang="cs-CZ" dirty="0" smtClean="0">
                <a:sym typeface="Wingdings" panose="05000000000000000000" pitchFamily="2" charset="2"/>
              </a:rPr>
              <a:t>  menstruace je nepravidelná až ustane a nastává </a:t>
            </a:r>
            <a:r>
              <a:rPr lang="cs-CZ" b="1" dirty="0" smtClean="0">
                <a:sym typeface="Wingdings" panose="05000000000000000000" pitchFamily="2" charset="2"/>
              </a:rPr>
              <a:t>klimakterium</a:t>
            </a:r>
            <a:endParaRPr lang="cs-CZ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andidóza</a:t>
            </a:r>
          </a:p>
          <a:p>
            <a:r>
              <a:rPr lang="cs-CZ" dirty="0" smtClean="0"/>
              <a:t>HPV</a:t>
            </a:r>
          </a:p>
          <a:p>
            <a:r>
              <a:rPr lang="cs-CZ" dirty="0"/>
              <a:t>genitální </a:t>
            </a:r>
            <a:r>
              <a:rPr lang="cs-CZ" dirty="0" smtClean="0"/>
              <a:t>opar</a:t>
            </a:r>
          </a:p>
          <a:p>
            <a:r>
              <a:rPr lang="cs-CZ" dirty="0" smtClean="0"/>
              <a:t>chlamydie</a:t>
            </a:r>
          </a:p>
          <a:p>
            <a:r>
              <a:rPr lang="cs-CZ" dirty="0" smtClean="0"/>
              <a:t>syfilis, kapavka</a:t>
            </a:r>
          </a:p>
          <a:p>
            <a:r>
              <a:rPr lang="cs-CZ" dirty="0" smtClean="0"/>
              <a:t>HIV/AIDS</a:t>
            </a:r>
          </a:p>
          <a:p>
            <a:r>
              <a:rPr lang="cs-CZ" dirty="0" smtClean="0"/>
              <a:t>endometrióza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4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orgány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Vaječníky, vejcovody, děloha, pochva + zevní pohlavní orgány – malé a velké stydké pysky, klitoris</a:t>
            </a:r>
          </a:p>
          <a:p>
            <a:endParaRPr lang="cs-CZ" dirty="0"/>
          </a:p>
          <a:p>
            <a:r>
              <a:rPr lang="cs-CZ" dirty="0" smtClean="0"/>
              <a:t>Pohlavní žláza - vaječníky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84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zskm.cz/soma/20B_zenske_pohlavni_org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106" y="338390"/>
            <a:ext cx="8277225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Vaječníky (ovaria)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Párový orgán</a:t>
            </a:r>
          </a:p>
          <a:p>
            <a:r>
              <a:rPr lang="cs-CZ" dirty="0" smtClean="0"/>
              <a:t>Kůra a dřeň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Pod vlivem </a:t>
            </a:r>
            <a:r>
              <a:rPr lang="cs-CZ" b="1" dirty="0" smtClean="0"/>
              <a:t>FSH</a:t>
            </a:r>
            <a:r>
              <a:rPr lang="cs-CZ" dirty="0" smtClean="0"/>
              <a:t> a </a:t>
            </a:r>
            <a:r>
              <a:rPr lang="cs-CZ" b="1" dirty="0" smtClean="0"/>
              <a:t>LH</a:t>
            </a:r>
            <a:r>
              <a:rPr lang="cs-CZ" dirty="0" smtClean="0"/>
              <a:t> se tvoří pohlavní hormony estrogeny, </a:t>
            </a:r>
            <a:r>
              <a:rPr lang="cs-CZ" dirty="0" err="1" smtClean="0"/>
              <a:t>gestageny</a:t>
            </a:r>
            <a:r>
              <a:rPr lang="cs-CZ" dirty="0" smtClean="0"/>
              <a:t> a androgeny</a:t>
            </a:r>
          </a:p>
          <a:p>
            <a:r>
              <a:rPr lang="cs-CZ" b="1" dirty="0" smtClean="0"/>
              <a:t>Estrogeny</a:t>
            </a:r>
            <a:r>
              <a:rPr lang="cs-CZ" dirty="0" smtClean="0"/>
              <a:t> – folikulární buňky</a:t>
            </a:r>
          </a:p>
          <a:p>
            <a:r>
              <a:rPr lang="cs-CZ" b="1" dirty="0" err="1" smtClean="0"/>
              <a:t>Gestageny</a:t>
            </a:r>
            <a:r>
              <a:rPr lang="cs-CZ" dirty="0" smtClean="0"/>
              <a:t> – žluté tělísko</a:t>
            </a:r>
          </a:p>
          <a:p>
            <a:r>
              <a:rPr lang="cs-CZ" dirty="0" smtClean="0"/>
              <a:t>Obě struktury – malé množství </a:t>
            </a:r>
            <a:r>
              <a:rPr lang="cs-CZ" b="1" dirty="0" smtClean="0"/>
              <a:t>androgenů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72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Estrogeny, </a:t>
            </a:r>
            <a:r>
              <a:rPr lang="cs-CZ" dirty="0" err="1" smtClean="0"/>
              <a:t>gestageny</a:t>
            </a:r>
            <a:r>
              <a:rPr lang="cs-CZ" dirty="0" smtClean="0"/>
              <a:t>, androgeny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Nejúčinnější – estradiol, dále estron a estriol</a:t>
            </a:r>
          </a:p>
          <a:p>
            <a:r>
              <a:rPr lang="cs-CZ" dirty="0" smtClean="0"/>
              <a:t>Odbourávány v játrech</a:t>
            </a:r>
          </a:p>
          <a:p>
            <a:endParaRPr lang="cs-CZ" dirty="0"/>
          </a:p>
          <a:p>
            <a:r>
              <a:rPr lang="cs-CZ" dirty="0" smtClean="0"/>
              <a:t>Nejdůležitější </a:t>
            </a:r>
            <a:r>
              <a:rPr lang="cs-CZ" dirty="0" err="1" smtClean="0"/>
              <a:t>gestagen</a:t>
            </a:r>
            <a:r>
              <a:rPr lang="cs-CZ" dirty="0" smtClean="0"/>
              <a:t> – progesteron</a:t>
            </a:r>
          </a:p>
          <a:p>
            <a:r>
              <a:rPr lang="cs-CZ" dirty="0" smtClean="0"/>
              <a:t>Odbourávány v játrech</a:t>
            </a:r>
          </a:p>
          <a:p>
            <a:endParaRPr lang="cs-CZ" dirty="0"/>
          </a:p>
          <a:p>
            <a:r>
              <a:rPr lang="cs-CZ" dirty="0" smtClean="0"/>
              <a:t>Hlavní místo produkce – nadledviny, 40% produkce v </a:t>
            </a:r>
            <a:r>
              <a:rPr lang="cs-CZ" dirty="0" err="1" smtClean="0"/>
              <a:t>ováriích</a:t>
            </a:r>
            <a:endParaRPr lang="cs-CZ" dirty="0" smtClean="0"/>
          </a:p>
          <a:p>
            <a:r>
              <a:rPr lang="cs-CZ" dirty="0" smtClean="0"/>
              <a:t>Vylučovány hlavně močí</a:t>
            </a:r>
          </a:p>
        </p:txBody>
      </p:sp>
    </p:spTree>
    <p:extLst>
      <p:ext uri="{BB962C8B-B14F-4D97-AF65-F5344CB8AC3E}">
        <p14:creationId xmlns:p14="http://schemas.microsoft.com/office/powerpoint/2010/main" val="7664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účinnost estrogenů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pubertě navozují růst pohlavních orgánů, stimulují růst a vývoj prsů</a:t>
            </a:r>
          </a:p>
          <a:p>
            <a:r>
              <a:rPr lang="cs-CZ" dirty="0"/>
              <a:t>Rozvoj sekundárních pohlavních znaků</a:t>
            </a:r>
          </a:p>
          <a:p>
            <a:r>
              <a:rPr lang="cs-CZ" dirty="0"/>
              <a:t>Vyvolávají proliferaci vaginálního </a:t>
            </a:r>
            <a:r>
              <a:rPr lang="cs-CZ" dirty="0" err="1"/>
              <a:t>dlaždicovitého</a:t>
            </a:r>
            <a:r>
              <a:rPr lang="cs-CZ" dirty="0"/>
              <a:t> epitelu</a:t>
            </a:r>
          </a:p>
          <a:p>
            <a:r>
              <a:rPr lang="cs-CZ" dirty="0"/>
              <a:t>Navozují proliferační fázi menstruačního cyklu</a:t>
            </a:r>
          </a:p>
          <a:p>
            <a:r>
              <a:rPr lang="cs-CZ" dirty="0"/>
              <a:t>Zvyšují aktivitu osteoblastů, </a:t>
            </a:r>
            <a:r>
              <a:rPr lang="cs-CZ" dirty="0" err="1"/>
              <a:t>facilitují</a:t>
            </a:r>
            <a:r>
              <a:rPr lang="cs-CZ" dirty="0"/>
              <a:t> uzavírání růstových štěrbin</a:t>
            </a:r>
          </a:p>
          <a:p>
            <a:r>
              <a:rPr lang="cs-CZ" dirty="0"/>
              <a:t>Zvyšují </a:t>
            </a:r>
            <a:r>
              <a:rPr lang="cs-CZ" dirty="0" err="1"/>
              <a:t>resorbci</a:t>
            </a:r>
            <a:r>
              <a:rPr lang="cs-CZ" dirty="0"/>
              <a:t> Na a vody v ledvinách</a:t>
            </a:r>
          </a:p>
          <a:p>
            <a:r>
              <a:rPr lang="cs-CZ" dirty="0" smtClean="0"/>
              <a:t>Snižují </a:t>
            </a:r>
            <a:r>
              <a:rPr lang="cs-CZ" dirty="0" err="1"/>
              <a:t>erytropoezu</a:t>
            </a:r>
            <a:r>
              <a:rPr lang="cs-CZ" dirty="0"/>
              <a:t>, zvyšují krevní srážlivost</a:t>
            </a:r>
          </a:p>
          <a:p>
            <a:r>
              <a:rPr lang="cs-CZ" dirty="0"/>
              <a:t>Snižují hladinu cholesterolu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účinnost </a:t>
            </a:r>
            <a:r>
              <a:rPr lang="cs-CZ" dirty="0" smtClean="0"/>
              <a:t>progesteronu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Gestagenní</a:t>
            </a:r>
            <a:r>
              <a:rPr lang="cs-CZ" dirty="0" smtClean="0"/>
              <a:t> účinek =  příprava a udržení těhotenství</a:t>
            </a:r>
          </a:p>
          <a:p>
            <a:r>
              <a:rPr lang="cs-CZ" dirty="0" smtClean="0"/>
              <a:t>Snižuje kontraktilitu gravidní dělohy</a:t>
            </a:r>
          </a:p>
          <a:p>
            <a:r>
              <a:rPr lang="cs-CZ" dirty="0" smtClean="0"/>
              <a:t>Snižuje produkci hlenu žlázkami děložního hrdla a zvyšuje jeho viskozitu</a:t>
            </a:r>
          </a:p>
          <a:p>
            <a:r>
              <a:rPr lang="cs-CZ" dirty="0" smtClean="0"/>
              <a:t>Vyvolává sekreční aktivitu mléčné žlázy</a:t>
            </a:r>
          </a:p>
          <a:p>
            <a:r>
              <a:rPr lang="cs-CZ" dirty="0" smtClean="0"/>
              <a:t>Ovlivňuje sekreci gonadotropinů</a:t>
            </a:r>
          </a:p>
          <a:p>
            <a:r>
              <a:rPr lang="cs-CZ" dirty="0" smtClean="0"/>
              <a:t>Ovlivňuje termoregulační centrum – zvyšuje bazální teplotu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8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Biologická </a:t>
            </a:r>
            <a:r>
              <a:rPr lang="cs-CZ" dirty="0"/>
              <a:t>účinnost </a:t>
            </a:r>
            <a:r>
              <a:rPr lang="cs-CZ" dirty="0" smtClean="0"/>
              <a:t>androgenů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Řídí růst axiálního a pubického </a:t>
            </a:r>
            <a:r>
              <a:rPr lang="cs-CZ" dirty="0" smtClean="0"/>
              <a:t>ochlupení</a:t>
            </a:r>
          </a:p>
          <a:p>
            <a:r>
              <a:rPr lang="cs-CZ" dirty="0" smtClean="0"/>
              <a:t>Udržují libido</a:t>
            </a:r>
          </a:p>
          <a:p>
            <a:r>
              <a:rPr lang="cs-CZ" dirty="0" smtClean="0"/>
              <a:t>Jsou </a:t>
            </a:r>
            <a:r>
              <a:rPr lang="cs-CZ" dirty="0"/>
              <a:t>prekurzory estrogenů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3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1013</TotalTime>
  <Words>792</Words>
  <Application>Microsoft Office PowerPoint</Application>
  <PresentationFormat>Širokoúhlá obrazovka</PresentationFormat>
  <Paragraphs>128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Stébla</vt:lpstr>
      <vt:lpstr>Pohlavní soustava ženy</vt:lpstr>
      <vt:lpstr>Pohlavní chromozómy</vt:lpstr>
      <vt:lpstr>Pohlavní orgány</vt:lpstr>
      <vt:lpstr>Prezentace aplikace PowerPoint</vt:lpstr>
      <vt:lpstr>Vaječníky (ovaria)</vt:lpstr>
      <vt:lpstr>Estrogeny, gestageny, androgeny</vt:lpstr>
      <vt:lpstr>Biologická účinnost estrogenů </vt:lpstr>
      <vt:lpstr>Biologická účinnost progesteronu</vt:lpstr>
      <vt:lpstr>Biologická účinnost androgenů</vt:lpstr>
      <vt:lpstr>Produkce pohlavních buněk</vt:lpstr>
      <vt:lpstr>Oogeneze</vt:lpstr>
      <vt:lpstr>Vejcovody (tubae uterinae)</vt:lpstr>
      <vt:lpstr>Děloha (uterus)</vt:lpstr>
      <vt:lpstr>Pochva (vagina)</vt:lpstr>
      <vt:lpstr>Klitoris</vt:lpstr>
      <vt:lpstr>Malé a velké stydké pysky</vt:lpstr>
      <vt:lpstr>Ovariální cyklus</vt:lpstr>
      <vt:lpstr>Menstruační cyklus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Věkové zvláštnosti - menstruace</vt:lpstr>
      <vt:lpstr>Onemocnění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Pohlavní soustava ženy</dc:title>
  <dc:creator>Doug</dc:creator>
  <cp:lastModifiedBy>Thorovska</cp:lastModifiedBy>
  <cp:revision>22</cp:revision>
  <dcterms:created xsi:type="dcterms:W3CDTF">2015-11-09T17:29:36Z</dcterms:created>
  <dcterms:modified xsi:type="dcterms:W3CDTF">2017-12-14T10:40:50Z</dcterms:modified>
</cp:coreProperties>
</file>