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45"/>
  </p:notesMasterIdLst>
  <p:handoutMasterIdLst>
    <p:handoutMasterId r:id="rId46"/>
  </p:handoutMasterIdLst>
  <p:sldIdLst>
    <p:sldId id="257" r:id="rId2"/>
    <p:sldId id="287" r:id="rId3"/>
    <p:sldId id="260" r:id="rId4"/>
    <p:sldId id="258" r:id="rId5"/>
    <p:sldId id="290" r:id="rId6"/>
    <p:sldId id="259" r:id="rId7"/>
    <p:sldId id="261" r:id="rId8"/>
    <p:sldId id="291" r:id="rId9"/>
    <p:sldId id="262" r:id="rId10"/>
    <p:sldId id="263" r:id="rId11"/>
    <p:sldId id="293" r:id="rId12"/>
    <p:sldId id="294" r:id="rId13"/>
    <p:sldId id="264" r:id="rId14"/>
    <p:sldId id="265" r:id="rId15"/>
    <p:sldId id="266" r:id="rId16"/>
    <p:sldId id="268" r:id="rId17"/>
    <p:sldId id="292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95" r:id="rId27"/>
    <p:sldId id="278" r:id="rId28"/>
    <p:sldId id="301" r:id="rId29"/>
    <p:sldId id="279" r:id="rId30"/>
    <p:sldId id="280" r:id="rId31"/>
    <p:sldId id="302" r:id="rId32"/>
    <p:sldId id="281" r:id="rId33"/>
    <p:sldId id="298" r:id="rId34"/>
    <p:sldId id="300" r:id="rId35"/>
    <p:sldId id="282" r:id="rId36"/>
    <p:sldId id="299" r:id="rId37"/>
    <p:sldId id="283" r:id="rId38"/>
    <p:sldId id="284" r:id="rId39"/>
    <p:sldId id="288" r:id="rId40"/>
    <p:sldId id="296" r:id="rId41"/>
    <p:sldId id="303" r:id="rId42"/>
    <p:sldId id="304" r:id="rId43"/>
    <p:sldId id="297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68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5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18986-ECAB-4225-BD3A-BA7C216E390D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C3924-C6EC-45D1-8E58-9AA9B0A5D1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957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C9431-BFAD-4AED-948A-BC3AE7E8D0BC}" type="datetimeFigureOut">
              <a:rPr lang="cs-CZ" smtClean="0"/>
              <a:pPr/>
              <a:t>6.11.2018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E2687-BC4D-422E-A397-34D5BA411B7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36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05998CF-3618-42DE-B5A5-0039E748D4BA}" type="slidenum">
              <a:rPr lang="cs-CZ" altLang="cs-CZ">
                <a:latin typeface="Arial" panose="020B0604020202020204" pitchFamily="34" charset="0"/>
              </a:rPr>
              <a:pPr eaLnBrk="1" hangingPunct="1"/>
              <a:t>1</a:t>
            </a:fld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72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E2687-BC4D-422E-A397-34D5BA411B76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184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EE022BDA-665B-434A-9E23-705ABE0BF46B}" type="slidenum">
              <a:rPr lang="cs-CZ" altLang="cs-CZ">
                <a:latin typeface="Arial" panose="020B0604020202020204" pitchFamily="34" charset="0"/>
              </a:rPr>
              <a:pPr eaLnBrk="1" hangingPunct="1"/>
              <a:t>20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51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D8CD985-8D49-4486-A0F2-C3BDC08AD631}" type="slidenum">
              <a:rPr lang="cs-CZ" altLang="cs-CZ">
                <a:latin typeface="Arial" panose="020B0604020202020204" pitchFamily="34" charset="0"/>
              </a:rPr>
              <a:pPr eaLnBrk="1" hangingPunct="1"/>
              <a:t>21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 smtClean="0"/>
              <a:t>Anastomózy  - arteriovenózní spojky</a:t>
            </a:r>
          </a:p>
          <a:p>
            <a:pPr eaLnBrk="1" hangingPunct="1"/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79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CBCE36B-DBB5-4036-9FED-531DC582D541}" type="slidenum">
              <a:rPr lang="cs-CZ" altLang="cs-CZ">
                <a:latin typeface="Arial" panose="020B0604020202020204" pitchFamily="34" charset="0"/>
              </a:rPr>
              <a:pPr eaLnBrk="1" hangingPunct="1"/>
              <a:t>23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54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04C7CB2-E053-452B-899B-F42179E45AB7}" type="slidenum">
              <a:rPr lang="cs-CZ" altLang="cs-CZ">
                <a:latin typeface="Arial" panose="020B0604020202020204" pitchFamily="34" charset="0"/>
              </a:rPr>
              <a:pPr eaLnBrk="1" hangingPunct="1"/>
              <a:t>25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897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Systola předsíní předchází těsně systolu komor a tak fungují jako pomocná čerpadla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E2687-BC4D-422E-A397-34D5BA411B76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587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30AE80F-3489-4EEA-BAFE-24FADB03FB21}" type="slidenum">
              <a:rPr lang="cs-CZ" altLang="cs-CZ">
                <a:latin typeface="Arial" panose="020B0604020202020204" pitchFamily="34" charset="0"/>
              </a:rPr>
              <a:pPr eaLnBrk="1" hangingPunct="1"/>
              <a:t>27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335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D02D1C1-E149-4363-AC0D-EAB6F9041F4E}" type="slidenum">
              <a:rPr lang="cs-CZ" altLang="cs-CZ">
                <a:latin typeface="Arial" panose="020B0604020202020204" pitchFamily="34" charset="0"/>
              </a:rPr>
              <a:pPr eaLnBrk="1" hangingPunct="1"/>
              <a:t>29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86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CC473E8-76CF-484A-BD70-BE3746596F47}" type="slidenum">
              <a:rPr lang="cs-CZ" altLang="cs-CZ">
                <a:latin typeface="Arial" panose="020B0604020202020204" pitchFamily="34" charset="0"/>
              </a:rPr>
              <a:pPr eaLnBrk="1" hangingPunct="1"/>
              <a:t>30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25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41ABCFC-245D-44CF-BD0A-21E920EF9014}" type="slidenum">
              <a:rPr lang="cs-CZ" altLang="cs-CZ">
                <a:latin typeface="Arial" panose="020B0604020202020204" pitchFamily="34" charset="0"/>
              </a:rPr>
              <a:pPr eaLnBrk="1" hangingPunct="1"/>
              <a:t>32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64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4DF7597-3834-4DE4-837C-A207FEA33D95}" type="slidenum">
              <a:rPr lang="cs-CZ" altLang="cs-CZ">
                <a:latin typeface="Arial" panose="020B0604020202020204" pitchFamily="34" charset="0"/>
              </a:rPr>
              <a:pPr eaLnBrk="1" hangingPunct="1"/>
              <a:t>4</a:t>
            </a:fld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98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Odpověď srdce „všechno nebo nic“ – srdce, je-li stimulováno, odpoví podrážděním všech svých buněk, nebo nedá žádnou odpověď</a:t>
            </a:r>
          </a:p>
          <a:p>
            <a:r>
              <a:rPr lang="cs-CZ" dirty="0" smtClean="0"/>
              <a:t>Buňky převodního systému – </a:t>
            </a:r>
            <a:r>
              <a:rPr lang="cs-CZ" dirty="0" err="1" smtClean="0"/>
              <a:t>rychlos</a:t>
            </a:r>
            <a:r>
              <a:rPr lang="cs-CZ" dirty="0" smtClean="0"/>
              <a:t> vzruchu 1-4m/s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E2687-BC4D-422E-A397-34D5BA411B76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724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3433D44-38F5-4BDB-8D0E-6DD0B0340D3C}" type="slidenum">
              <a:rPr lang="cs-CZ" altLang="cs-CZ">
                <a:latin typeface="Arial" panose="020B0604020202020204" pitchFamily="34" charset="0"/>
              </a:rPr>
              <a:pPr eaLnBrk="1" hangingPunct="1"/>
              <a:t>35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7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9B97DDD-CDA1-4FA2-80B5-7DE0734AF78E}" type="slidenum">
              <a:rPr lang="cs-CZ" altLang="cs-CZ">
                <a:latin typeface="Arial" panose="020B0604020202020204" pitchFamily="34" charset="0"/>
              </a:rPr>
              <a:pPr eaLnBrk="1" hangingPunct="1"/>
              <a:t>37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86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D259618-F99A-48CC-A7D0-41AA8E328E45}" type="slidenum">
              <a:rPr lang="cs-CZ" altLang="cs-CZ">
                <a:latin typeface="Arial" panose="020B0604020202020204" pitchFamily="34" charset="0"/>
              </a:rPr>
              <a:pPr eaLnBrk="1" hangingPunct="1"/>
              <a:t>38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195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Krevní skupina 0 má antigen H – což je výchozí molekula pro tvorbu antigenů A i 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E2687-BC4D-422E-A397-34D5BA411B76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564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fetální krevní oběh – oběh krve u plodu. Zásadním rozdílem proti jedinci po narození je nefunkčnost plic plodu a jeho napojení na placentu, přes niž získává kyslík a živiny a odevzdává produkty látkové výměny. S placentou je plod spojen pupečníkovými umbilikálními cévami procházejícími pupečníkem. Pupečníkovou tepnou přitéká do placenty krev, která se v ní okysličí a získá živiny. Dvěma pupečníkovými žilami se vrací zpět do plodu a vtéká částečně přes játra do jeho srdce do pravé síně. Protože není třeba ani možné okysličovat krev v plících, je většina krve směřována do aorty a velkého krevního oběhu k výživě jednotlivých orgánů. Tomuto „odklonění“ slouží otvor v přepážce mezi síněmi </a:t>
            </a:r>
            <a:r>
              <a:rPr lang="cs-CZ" dirty="0" err="1" smtClean="0"/>
              <a:t>foramen</a:t>
            </a:r>
            <a:r>
              <a:rPr lang="cs-CZ" dirty="0" smtClean="0"/>
              <a:t> </a:t>
            </a:r>
            <a:r>
              <a:rPr lang="cs-CZ" dirty="0" err="1" smtClean="0"/>
              <a:t>ovale</a:t>
            </a:r>
            <a:r>
              <a:rPr lang="cs-CZ" dirty="0" smtClean="0"/>
              <a:t> a spojka mezi plicnicí a aortou </a:t>
            </a:r>
            <a:r>
              <a:rPr lang="cs-CZ" dirty="0" err="1" smtClean="0"/>
              <a:t>Botallova</a:t>
            </a:r>
            <a:r>
              <a:rPr lang="cs-CZ" dirty="0" smtClean="0"/>
              <a:t> </a:t>
            </a:r>
            <a:r>
              <a:rPr lang="cs-CZ" dirty="0" err="1" smtClean="0"/>
              <a:t>dučej</a:t>
            </a:r>
            <a:r>
              <a:rPr lang="cs-CZ" dirty="0" smtClean="0"/>
              <a:t>. Relativnímu nedostatku kyslíku krev i v levé srdeční komoře je smíšená – okysličená krev z placenty se mísí s neokysličenou přitékající ze zbytku těla, je plod přizpůsoben několika mechanismy. Jde zejm. o zvláštní typ hemoglobinu fetální hemoglobin, který má větší schopnost vázat kyslík a uzpůsobení průtoku krve v srdci, díky němuž zejm. mozek získává krev bohatou na kyslík. Ihned po narození se s rozpětím plic změní tlakové poměry v krevním řečišti klesá tlak v plicním řečišti a naopak stoupá tlak v levé síni. Otvor v síňové přepážce i </a:t>
            </a:r>
            <a:r>
              <a:rPr lang="cs-CZ" dirty="0" err="1" smtClean="0"/>
              <a:t>Botallova</a:t>
            </a:r>
            <a:r>
              <a:rPr lang="cs-CZ" dirty="0" smtClean="0"/>
              <a:t> </a:t>
            </a:r>
            <a:r>
              <a:rPr lang="cs-CZ" dirty="0" err="1" smtClean="0"/>
              <a:t>dučej</a:t>
            </a:r>
            <a:r>
              <a:rPr lang="cs-CZ" dirty="0" smtClean="0"/>
              <a:t> se za normálních okolností uzavírají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E2687-BC4D-422E-A397-34D5BA411B76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2916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E2687-BC4D-422E-A397-34D5BA411B76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015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EF2B6B2-964E-47D1-AABE-DD8D95966424}" type="slidenum">
              <a:rPr lang="cs-CZ" altLang="cs-CZ">
                <a:latin typeface="Arial" panose="020B0604020202020204" pitchFamily="34" charset="0"/>
              </a:rPr>
              <a:pPr eaLnBrk="1" hangingPunct="1"/>
              <a:t>6</a:t>
            </a:fld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742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292787A-EE42-4F14-9183-A8C05516F066}" type="slidenum">
              <a:rPr lang="cs-CZ" altLang="cs-CZ">
                <a:latin typeface="Arial" panose="020B0604020202020204" pitchFamily="34" charset="0"/>
              </a:rPr>
              <a:pPr eaLnBrk="1" hangingPunct="1"/>
              <a:t>7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60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697998F-438C-4018-8F98-12B864DD4B0B}" type="slidenum">
              <a:rPr lang="cs-CZ" altLang="cs-CZ">
                <a:latin typeface="Arial" panose="020B0604020202020204" pitchFamily="34" charset="0"/>
              </a:rPr>
              <a:pPr eaLnBrk="1" hangingPunct="1"/>
              <a:t>10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70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0D70526-E4F0-4409-ABC2-FBE1AEEAD026}" type="slidenum">
              <a:rPr lang="cs-CZ" altLang="cs-CZ">
                <a:latin typeface="Arial" panose="020B0604020202020204" pitchFamily="34" charset="0"/>
              </a:rPr>
              <a:pPr eaLnBrk="1" hangingPunct="1"/>
              <a:t>13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150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A0F942C-570F-4206-86C9-57F70201938B}" type="slidenum">
              <a:rPr lang="cs-CZ" altLang="cs-CZ">
                <a:latin typeface="Arial" panose="020B0604020202020204" pitchFamily="34" charset="0"/>
              </a:rPr>
              <a:pPr eaLnBrk="1" hangingPunct="1"/>
              <a:t>14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0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C6F1AFC-D1A5-4BFB-9A12-8C519D17C844}" type="slidenum">
              <a:rPr lang="cs-CZ" altLang="cs-CZ">
                <a:latin typeface="Arial" panose="020B0604020202020204" pitchFamily="34" charset="0"/>
              </a:rPr>
              <a:pPr eaLnBrk="1" hangingPunct="1"/>
              <a:t>15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05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651BB6C-00EA-45F1-B5CD-853296C8BB2F}" type="slidenum">
              <a:rPr lang="cs-CZ" altLang="cs-CZ">
                <a:latin typeface="Arial" panose="020B0604020202020204" pitchFamily="34" charset="0"/>
              </a:rPr>
              <a:pPr eaLnBrk="1" hangingPunct="1"/>
              <a:t>16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501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2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2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79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09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9095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58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90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826684" y="301625"/>
            <a:ext cx="9751483" cy="56403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25713-B8F4-487B-9096-038622FF06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524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5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21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5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8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84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8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0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8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3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z="6000" dirty="0" smtClean="0"/>
              <a:t>Krev a oběhová soustava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53233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Bílé krvinky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Lat. název – </a:t>
            </a:r>
            <a:r>
              <a:rPr lang="cs-CZ" altLang="cs-CZ" sz="2000" b="1" dirty="0" smtClean="0"/>
              <a:t>Leukocyty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Bezbarvé buňky s jádrem, </a:t>
            </a:r>
            <a:r>
              <a:rPr lang="cs-CZ" altLang="cs-CZ" sz="2000" dirty="0" err="1" smtClean="0"/>
              <a:t>leukopoeza</a:t>
            </a: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Vznikají v kostní dřeni, </a:t>
            </a:r>
            <a:r>
              <a:rPr lang="cs-CZ" altLang="cs-CZ" sz="2000" dirty="0" smtClean="0"/>
              <a:t>vyskytují se ve </a:t>
            </a:r>
            <a:r>
              <a:rPr lang="cs-CZ" altLang="cs-CZ" sz="2000" dirty="0" smtClean="0"/>
              <a:t>slezině, patrových mandlích, </a:t>
            </a:r>
            <a:r>
              <a:rPr lang="cs-CZ" altLang="cs-CZ" sz="2000" dirty="0" smtClean="0"/>
              <a:t>brzlíku,..</a:t>
            </a: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Žijí několik hodin až několik let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smtClean="0"/>
              <a:t>Fagocytóza </a:t>
            </a:r>
            <a:r>
              <a:rPr lang="cs-CZ" altLang="cs-CZ" sz="2000" dirty="0" smtClean="0"/>
              <a:t>(neutrofilní granulocyty, monocyty), </a:t>
            </a:r>
            <a:r>
              <a:rPr lang="cs-CZ" altLang="cs-CZ" sz="2000" i="1" dirty="0" smtClean="0"/>
              <a:t>diapedéza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Zajišťují obranyschopnost organismu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u="sng" dirty="0" smtClean="0"/>
              <a:t>Granulocyty</a:t>
            </a:r>
            <a:r>
              <a:rPr lang="cs-CZ" altLang="cs-CZ" sz="1800" dirty="0" smtClean="0"/>
              <a:t> – eozinofilní, bazofilní, neutrofilní (50-70%)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u="sng" dirty="0" smtClean="0"/>
              <a:t>Agranulocyty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600" dirty="0" smtClean="0">
                <a:solidFill>
                  <a:srgbClr val="0070C0"/>
                </a:solidFill>
              </a:rPr>
              <a:t>Lymfocyty</a:t>
            </a:r>
            <a:r>
              <a:rPr lang="cs-CZ" altLang="cs-CZ" sz="1600" dirty="0" smtClean="0"/>
              <a:t> (schopné rozpoznávat antigen)– T-lymfocyty, B-lymfocyty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600" dirty="0" smtClean="0">
                <a:solidFill>
                  <a:srgbClr val="0070C0"/>
                </a:solidFill>
              </a:rPr>
              <a:t>Monocyty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05850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Granulocyty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948339"/>
              </p:ext>
            </p:extLst>
          </p:nvPr>
        </p:nvGraphicFramePr>
        <p:xfrm>
          <a:off x="2592925" y="1905000"/>
          <a:ext cx="8139747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080"/>
                <a:gridCol w="3954843"/>
                <a:gridCol w="240182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Typy granulocytů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Funkce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Schopnost fagocytózy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Eozinofilní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Při alergických a parazitárních onemocněních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slabá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Bazofilní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Při některých alergických reakcích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neutrofilní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Nespecifická obrana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7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Agranulocyty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848772"/>
              </p:ext>
            </p:extLst>
          </p:nvPr>
        </p:nvGraphicFramePr>
        <p:xfrm>
          <a:off x="2540227" y="1513115"/>
          <a:ext cx="89154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4168203"/>
                <a:gridCol w="1775397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Typy agranulocytů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Funkce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Schopnost fagocytózy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monocyty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Součástí mononukleárního fagocytárního systému – po migraci z krve do tkání nebo tělních dutin se přeměňují v makrofágy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T-lymfocyty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Buněčně</a:t>
                      </a:r>
                      <a:r>
                        <a:rPr lang="cs-CZ" baseline="0" dirty="0" smtClean="0"/>
                        <a:t> zprostředkovaná – po aktivaci antigenem se dělí a diferencují ve vysoce specializované efektorové buňky – aktivace B – lymfocytů, aktivace makrofágů, cytotoxicita, potlačování odpovědi specifických T a B - lymfocytů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B-lymfocyty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Humorální aktivita – tvorba protilátek cirkulujících v krvi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79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smtClean="0"/>
              <a:t>T - Lymfocyty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 smtClean="0"/>
              <a:t>T-lymfocyty  </a:t>
            </a:r>
            <a:r>
              <a:rPr lang="cs-CZ" altLang="cs-CZ" sz="2000" b="1" dirty="0" smtClean="0"/>
              <a:t>dozrávají v brzlíku</a:t>
            </a:r>
            <a:r>
              <a:rPr lang="cs-CZ" altLang="cs-CZ" sz="2000" dirty="0" smtClean="0"/>
              <a:t>, vyskytují se v uzlinách, slezině, mandlích</a:t>
            </a:r>
          </a:p>
          <a:p>
            <a:pPr eaLnBrk="1" hangingPunct="1"/>
            <a:r>
              <a:rPr lang="cs-CZ" altLang="cs-CZ" sz="2000" dirty="0" smtClean="0"/>
              <a:t>Zajišťují specifickou </a:t>
            </a:r>
            <a:r>
              <a:rPr lang="cs-CZ" altLang="cs-CZ" sz="2000" b="1" i="1" dirty="0" smtClean="0"/>
              <a:t>buněčnou imunitu</a:t>
            </a:r>
            <a:r>
              <a:rPr lang="cs-CZ" altLang="cs-CZ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19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smtClean="0"/>
              <a:t>B - lymfocyty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Zajišťují specifickou </a:t>
            </a:r>
            <a:r>
              <a:rPr lang="cs-CZ" altLang="cs-CZ" sz="2000" b="1" dirty="0" smtClean="0"/>
              <a:t>humorální imunitu </a:t>
            </a:r>
            <a:r>
              <a:rPr lang="cs-CZ" altLang="cs-CZ" sz="2000" dirty="0" smtClean="0"/>
              <a:t>- produkují </a:t>
            </a:r>
            <a:r>
              <a:rPr lang="cs-CZ" altLang="cs-CZ" sz="2000" b="1" i="1" dirty="0" smtClean="0"/>
              <a:t>specifické protilátky do krve</a:t>
            </a:r>
            <a:r>
              <a:rPr lang="cs-CZ" altLang="cs-CZ" sz="2000" dirty="0" smtClean="0"/>
              <a:t>, které ničí cizorodé částice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Část B – lymfocytů se mění v paměťové buňky – reakce na stejný patogen je příště rychlejší</a:t>
            </a:r>
            <a:r>
              <a:rPr lang="cs-CZ" altLang="cs-CZ" sz="2800" dirty="0"/>
              <a:t> </a:t>
            </a:r>
            <a:r>
              <a:rPr lang="cs-CZ" altLang="cs-CZ" sz="2000" dirty="0" smtClean="0"/>
              <a:t>(sekundární odpověď)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9358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smtClean="0"/>
              <a:t>Obranný (imunitní) systém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 smtClean="0"/>
              <a:t>Chrání tělo před cizorodými látkami a před patogeny (bakterie, viry, plísně,..)</a:t>
            </a:r>
          </a:p>
          <a:p>
            <a:pPr eaLnBrk="1" hangingPunct="1"/>
            <a:r>
              <a:rPr lang="cs-CZ" altLang="cs-CZ" sz="2000" dirty="0" smtClean="0"/>
              <a:t>Zraje asi do 15 let</a:t>
            </a:r>
          </a:p>
          <a:p>
            <a:pPr eaLnBrk="1" hangingPunct="1"/>
            <a:r>
              <a:rPr lang="cs-CZ" altLang="cs-CZ" sz="2000" dirty="0" smtClean="0"/>
              <a:t>Schopnost organismu bránit se = </a:t>
            </a:r>
            <a:r>
              <a:rPr lang="cs-CZ" altLang="cs-CZ" sz="2000" b="1" i="1" dirty="0" smtClean="0"/>
              <a:t>imunita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 smtClean="0"/>
              <a:t>		a) vrozená (nespecifická)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 smtClean="0"/>
              <a:t>		b) získaná (specifická)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824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Krevní destičky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 smtClean="0"/>
              <a:t>Lat. název – </a:t>
            </a:r>
            <a:r>
              <a:rPr lang="cs-CZ" altLang="cs-CZ" sz="2000" b="1" dirty="0" smtClean="0"/>
              <a:t>Trombocyty</a:t>
            </a:r>
          </a:p>
          <a:p>
            <a:pPr eaLnBrk="1" hangingPunct="1"/>
            <a:r>
              <a:rPr lang="cs-CZ" altLang="cs-CZ" sz="2000" dirty="0" smtClean="0"/>
              <a:t>Žijí 9 – 12 dní, </a:t>
            </a:r>
            <a:r>
              <a:rPr lang="cs-CZ" altLang="cs-CZ" sz="2000" dirty="0" err="1" smtClean="0"/>
              <a:t>trombopoeza</a:t>
            </a:r>
            <a:endParaRPr lang="cs-CZ" altLang="cs-CZ" sz="2000" dirty="0" smtClean="0"/>
          </a:p>
          <a:p>
            <a:pPr eaLnBrk="1" hangingPunct="1"/>
            <a:r>
              <a:rPr lang="cs-CZ" altLang="cs-CZ" sz="2000" dirty="0" smtClean="0"/>
              <a:t>Úlomky velkých buněk</a:t>
            </a:r>
          </a:p>
          <a:p>
            <a:pPr eaLnBrk="1" hangingPunct="1"/>
            <a:r>
              <a:rPr lang="cs-CZ" altLang="cs-CZ" sz="2000" dirty="0" smtClean="0"/>
              <a:t>Vznikají z megakaryocytů (1000 – 5000 destiček)</a:t>
            </a:r>
          </a:p>
          <a:p>
            <a:pPr eaLnBrk="1" hangingPunct="1"/>
            <a:r>
              <a:rPr lang="cs-CZ" altLang="cs-CZ" sz="2000" dirty="0" err="1" smtClean="0"/>
              <a:t>Trombopoetin</a:t>
            </a:r>
            <a:r>
              <a:rPr lang="cs-CZ" altLang="cs-CZ" sz="2000" dirty="0" smtClean="0"/>
              <a:t> – zejména vzniká v játrech, dále v ledvinách</a:t>
            </a:r>
            <a:endParaRPr lang="cs-CZ" altLang="cs-CZ" sz="2000" dirty="0" smtClean="0"/>
          </a:p>
          <a:p>
            <a:pPr eaLnBrk="1" hangingPunct="1"/>
            <a:r>
              <a:rPr lang="cs-CZ" altLang="cs-CZ" sz="2000" dirty="0" smtClean="0"/>
              <a:t>Bezjaderné, bezbarvé, stálý počet</a:t>
            </a:r>
          </a:p>
          <a:p>
            <a:pPr eaLnBrk="1" hangingPunct="1"/>
            <a:r>
              <a:rPr lang="cs-CZ" altLang="cs-CZ" sz="2000" dirty="0" smtClean="0"/>
              <a:t>Zajišťují srážení krve (koagulace) a tím zastavují krvácení (hemostáza)</a:t>
            </a:r>
          </a:p>
        </p:txBody>
      </p:sp>
    </p:spTree>
    <p:extLst>
      <p:ext uri="{BB962C8B-B14F-4D97-AF65-F5344CB8AC3E}">
        <p14:creationId xmlns:p14="http://schemas.microsoft.com/office/powerpoint/2010/main" val="277826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Hemostáza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1. reakce cév v místě poranění </a:t>
            </a:r>
            <a:r>
              <a:rPr lang="cs-CZ" sz="2000" dirty="0" smtClean="0"/>
              <a:t>– vasokonstrikce vlivem serotoninu</a:t>
            </a:r>
          </a:p>
          <a:p>
            <a:r>
              <a:rPr lang="cs-CZ" sz="2000" b="1" dirty="0" smtClean="0"/>
              <a:t>2. činnost krevních destiček </a:t>
            </a:r>
            <a:r>
              <a:rPr lang="cs-CZ" sz="2000" dirty="0" smtClean="0"/>
              <a:t>– adheze, změna tvaru – </a:t>
            </a:r>
            <a:r>
              <a:rPr lang="cs-CZ" sz="2000" dirty="0" err="1" smtClean="0"/>
              <a:t>filopodie</a:t>
            </a:r>
            <a:r>
              <a:rPr lang="cs-CZ" sz="2000" dirty="0" smtClean="0"/>
              <a:t>, agregace, mediátorem agregace je fibrinogen – destičky se rozpadají a nakonec splynou</a:t>
            </a:r>
          </a:p>
          <a:p>
            <a:r>
              <a:rPr lang="cs-CZ" sz="2000" b="1" dirty="0" smtClean="0"/>
              <a:t>3. srážení krve = </a:t>
            </a:r>
            <a:r>
              <a:rPr lang="cs-CZ" sz="2000" b="1" dirty="0" err="1" smtClean="0"/>
              <a:t>hemokoagulace</a:t>
            </a:r>
            <a:r>
              <a:rPr lang="cs-CZ" sz="2000" b="1" dirty="0" smtClean="0"/>
              <a:t> </a:t>
            </a:r>
            <a:r>
              <a:rPr lang="cs-CZ" sz="2000" dirty="0" smtClean="0"/>
              <a:t>– koagulační faktory – přeměna rozpustného fibrinogenu na nerozpustný fibrin účinkem enzymu trombinu, síť fibrinových vláken zpevňuje destičkový trombus – definitivní hemostatická zátka</a:t>
            </a:r>
          </a:p>
          <a:p>
            <a:endParaRPr lang="cs-CZ" sz="2000" dirty="0"/>
          </a:p>
          <a:p>
            <a:r>
              <a:rPr lang="cs-CZ" sz="2000" dirty="0" smtClean="0"/>
              <a:t>Odstranění trombu </a:t>
            </a:r>
            <a:r>
              <a:rPr lang="cs-CZ" sz="2000" dirty="0" err="1" smtClean="0"/>
              <a:t>fibrinolýzou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056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smtClean="0"/>
              <a:t>Onemocnění krve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 smtClean="0"/>
              <a:t>Srpkovitá anémie</a:t>
            </a:r>
          </a:p>
          <a:p>
            <a:pPr eaLnBrk="1" hangingPunct="1"/>
            <a:r>
              <a:rPr lang="cs-CZ" altLang="cs-CZ" sz="2000" dirty="0" err="1" smtClean="0"/>
              <a:t>Hemofílie</a:t>
            </a:r>
            <a:r>
              <a:rPr lang="cs-CZ" altLang="cs-CZ" sz="2000" dirty="0" smtClean="0"/>
              <a:t> (typ A, typ B)</a:t>
            </a:r>
            <a:endParaRPr lang="cs-CZ" altLang="cs-CZ" sz="2000" dirty="0" smtClean="0"/>
          </a:p>
          <a:p>
            <a:pPr eaLnBrk="1" hangingPunct="1"/>
            <a:r>
              <a:rPr lang="cs-CZ" altLang="cs-CZ" sz="2000" dirty="0" smtClean="0"/>
              <a:t>Chudokrevnost = anémie</a:t>
            </a:r>
          </a:p>
          <a:p>
            <a:pPr eaLnBrk="1" hangingPunct="1"/>
            <a:r>
              <a:rPr lang="cs-CZ" altLang="cs-CZ" sz="2000" dirty="0" smtClean="0"/>
              <a:t>Leukemie</a:t>
            </a:r>
          </a:p>
          <a:p>
            <a:pPr eaLnBrk="1" hangingPunct="1"/>
            <a:r>
              <a:rPr lang="cs-CZ" altLang="cs-CZ" sz="2000" dirty="0" err="1" smtClean="0"/>
              <a:t>Vaskulopatie</a:t>
            </a:r>
            <a:r>
              <a:rPr lang="cs-CZ" altLang="cs-CZ" sz="2000" dirty="0" smtClean="0"/>
              <a:t> – tečkovité krvácení do kůže (petechie) nebo do sliznic</a:t>
            </a:r>
            <a:endParaRPr lang="cs-CZ" altLang="cs-CZ" sz="2000" dirty="0" smtClean="0"/>
          </a:p>
          <a:p>
            <a:pPr marL="0" indent="0" eaLnBrk="1" hangingPunct="1">
              <a:buNone/>
            </a:pP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212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Srpkovitá anémie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1714500"/>
            <a:ext cx="39497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1714500"/>
            <a:ext cx="3071813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14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Prostředí organismu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Je tekuté – krev, tkáňový mok, míza (lymfa)</a:t>
            </a:r>
          </a:p>
          <a:p>
            <a:r>
              <a:rPr lang="cs-CZ" sz="2000" dirty="0" smtClean="0"/>
              <a:t>Tkáňový mok vzniká z krevní plazmy, vyplňuje mezibuněčné prostory</a:t>
            </a:r>
          </a:p>
          <a:p>
            <a:r>
              <a:rPr lang="cs-CZ" sz="2000" dirty="0" smtClean="0"/>
              <a:t>Míza vzniká z tkáňového moku v mízních vlásečnicích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b="1" dirty="0" smtClean="0"/>
              <a:t>Homeostáza</a:t>
            </a:r>
            <a:r>
              <a:rPr lang="cs-CZ" sz="2000" dirty="0" smtClean="0"/>
              <a:t> – stálost vnitřního prostředí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117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Oběhová soustava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 err="1" smtClean="0"/>
              <a:t>Fce</a:t>
            </a:r>
            <a:r>
              <a:rPr lang="cs-CZ" altLang="cs-CZ" sz="2000" dirty="0" smtClean="0"/>
              <a:t>: </a:t>
            </a:r>
            <a:r>
              <a:rPr lang="cs-CZ" altLang="cs-CZ" sz="2000" b="1" dirty="0" smtClean="0"/>
              <a:t>zajišťovat oběh krve</a:t>
            </a:r>
          </a:p>
          <a:p>
            <a:pPr eaLnBrk="1" hangingPunct="1"/>
            <a:r>
              <a:rPr lang="cs-CZ" altLang="cs-CZ" sz="2000" dirty="0" smtClean="0"/>
              <a:t>Oběhová soustava člověka je uzavřená</a:t>
            </a:r>
          </a:p>
          <a:p>
            <a:pPr eaLnBrk="1" hangingPunct="1"/>
            <a:r>
              <a:rPr lang="cs-CZ" altLang="cs-CZ" sz="2000" dirty="0" smtClean="0"/>
              <a:t>2 oběhové okruhy: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 smtClean="0"/>
              <a:t>			a) malý (plicní) oběh (plicní tepny – pravá a levá plíce – 4 plicní 			žíly)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 smtClean="0"/>
              <a:t>			b) velký (tělní) oběh</a:t>
            </a:r>
          </a:p>
        </p:txBody>
      </p:sp>
    </p:spTree>
    <p:extLst>
      <p:ext uri="{BB962C8B-B14F-4D97-AF65-F5344CB8AC3E}">
        <p14:creationId xmlns:p14="http://schemas.microsoft.com/office/powerpoint/2010/main" val="13355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Cévy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 u="sng" dirty="0" smtClean="0"/>
              <a:t>Tepny</a:t>
            </a:r>
            <a:r>
              <a:rPr lang="cs-CZ" altLang="cs-CZ" sz="2000" dirty="0" smtClean="0"/>
              <a:t> – vedou krev od srdce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 smtClean="0"/>
          </a:p>
          <a:p>
            <a:pPr eaLnBrk="1" hangingPunct="1"/>
            <a:r>
              <a:rPr lang="cs-CZ" altLang="cs-CZ" sz="2000" u="sng" dirty="0" smtClean="0"/>
              <a:t>Žíly</a:t>
            </a:r>
            <a:r>
              <a:rPr lang="cs-CZ" altLang="cs-CZ" sz="2000" dirty="0" smtClean="0"/>
              <a:t> – vedou krev k srdci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 smtClean="0"/>
          </a:p>
          <a:p>
            <a:pPr eaLnBrk="1" hangingPunct="1"/>
            <a:r>
              <a:rPr lang="cs-CZ" altLang="cs-CZ" sz="2000" u="sng" dirty="0" smtClean="0"/>
              <a:t>Vlásečnice</a:t>
            </a:r>
            <a:r>
              <a:rPr lang="cs-CZ" altLang="cs-CZ" sz="2000" dirty="0" smtClean="0"/>
              <a:t> – rozvětvené žíly a tepny</a:t>
            </a:r>
          </a:p>
          <a:p>
            <a:pPr eaLnBrk="1" hangingPunct="1"/>
            <a:endParaRPr lang="cs-CZ" altLang="cs-CZ" sz="2000" dirty="0"/>
          </a:p>
          <a:p>
            <a:pPr marL="0" indent="0" eaLnBrk="1" hangingPunct="1">
              <a:buNone/>
            </a:pP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3622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575835"/>
              </p:ext>
            </p:extLst>
          </p:nvPr>
        </p:nvGraphicFramePr>
        <p:xfrm>
          <a:off x="3745611" y="463296"/>
          <a:ext cx="4019550" cy="269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Rastrový obrázek" r:id="rId3" imgW="4019048" imgH="2695951" progId="PBrush">
                  <p:embed/>
                </p:oleObj>
              </mc:Choice>
              <mc:Fallback>
                <p:oleObj name="Rastrový obrázek" r:id="rId3" imgW="4019048" imgH="2695951" progId="PBrush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5611" y="463296"/>
                        <a:ext cx="4019550" cy="269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312587"/>
              </p:ext>
            </p:extLst>
          </p:nvPr>
        </p:nvGraphicFramePr>
        <p:xfrm>
          <a:off x="1459135" y="4548918"/>
          <a:ext cx="4572951" cy="187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Rastrový obrázek" r:id="rId5" imgW="4858428" imgH="1991003" progId="PBrush">
                  <p:embed/>
                </p:oleObj>
              </mc:Choice>
              <mc:Fallback>
                <p:oleObj name="Rastrový obrázek" r:id="rId5" imgW="4858428" imgH="1991003" progId="PBrush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9135" y="4548918"/>
                        <a:ext cx="4572951" cy="187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652086"/>
              </p:ext>
            </p:extLst>
          </p:nvPr>
        </p:nvGraphicFramePr>
        <p:xfrm>
          <a:off x="7765161" y="4005366"/>
          <a:ext cx="3475863" cy="1934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Rastrový obrázek" r:id="rId7" imgW="3780952" imgH="2104762" progId="PBrush">
                  <p:embed/>
                </p:oleObj>
              </mc:Choice>
              <mc:Fallback>
                <p:oleObj name="Rastrový obrázek" r:id="rId7" imgW="3780952" imgH="2104762" progId="PBrush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5161" y="4005366"/>
                        <a:ext cx="3475863" cy="19349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973824" y="597408"/>
            <a:ext cx="409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</a:t>
            </a:r>
            <a:r>
              <a:rPr lang="cs-CZ" dirty="0" smtClean="0"/>
              <a:t>azivový obal – kolagenní vlákna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632192" y="1304544"/>
            <a:ext cx="360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</a:t>
            </a:r>
            <a:r>
              <a:rPr lang="cs-CZ" dirty="0" smtClean="0"/>
              <a:t>rstva z elastických vláken a hladkého svalstva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765161" y="2100470"/>
            <a:ext cx="186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endotel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632192" y="2755392"/>
            <a:ext cx="178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lumen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1070336" y="5026521"/>
            <a:ext cx="123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endotel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1070336" y="5485925"/>
            <a:ext cx="131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lumen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527234" y="4450206"/>
            <a:ext cx="217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</a:t>
            </a:r>
            <a:r>
              <a:rPr lang="cs-CZ" dirty="0" smtClean="0"/>
              <a:t>azivový obal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913120" y="5179215"/>
            <a:ext cx="185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elast</a:t>
            </a:r>
            <a:r>
              <a:rPr lang="cs-CZ" dirty="0" smtClean="0"/>
              <a:t>. vlákna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942861" y="5585151"/>
            <a:ext cx="1792558" cy="37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endotel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942861" y="6005860"/>
            <a:ext cx="176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lumen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818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smtClean="0"/>
              <a:t>Krevní oběh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800" dirty="0">
                <a:solidFill>
                  <a:srgbClr val="0000CC"/>
                </a:solidFill>
              </a:rPr>
              <a:t>Odkysličená krev přitéká z horní a dolní duté žíly do pravé předsíně</a:t>
            </a:r>
            <a:r>
              <a:rPr lang="cs-CZ" altLang="cs-CZ" sz="2800" dirty="0"/>
              <a:t> </a:t>
            </a:r>
            <a:r>
              <a:rPr lang="cs-CZ" altLang="cs-CZ" sz="2800" dirty="0">
                <a:sym typeface="Wingdings" panose="05000000000000000000" pitchFamily="2" charset="2"/>
              </a:rPr>
              <a:t> trojcípá chlopeň  </a:t>
            </a:r>
            <a:r>
              <a:rPr lang="cs-CZ" altLang="cs-CZ" sz="2800" dirty="0">
                <a:solidFill>
                  <a:srgbClr val="0000CC"/>
                </a:solidFill>
                <a:sym typeface="Wingdings" panose="05000000000000000000" pitchFamily="2" charset="2"/>
              </a:rPr>
              <a:t>pravá komora</a:t>
            </a:r>
            <a:r>
              <a:rPr lang="cs-CZ" altLang="cs-CZ" sz="2800" dirty="0">
                <a:sym typeface="Wingdings" panose="05000000000000000000" pitchFamily="2" charset="2"/>
              </a:rPr>
              <a:t>  poloměsíčitá chlopeň  </a:t>
            </a:r>
            <a:r>
              <a:rPr lang="cs-CZ" altLang="cs-CZ" sz="2800" dirty="0">
                <a:solidFill>
                  <a:srgbClr val="0000CC"/>
                </a:solidFill>
                <a:sym typeface="Wingdings" panose="05000000000000000000" pitchFamily="2" charset="2"/>
              </a:rPr>
              <a:t>plicní tepny</a:t>
            </a:r>
            <a:r>
              <a:rPr lang="cs-CZ" altLang="cs-CZ" sz="2800" dirty="0">
                <a:sym typeface="Wingdings" panose="05000000000000000000" pitchFamily="2" charset="2"/>
              </a:rPr>
              <a:t>  			</a:t>
            </a:r>
            <a:br>
              <a:rPr lang="cs-CZ" altLang="cs-CZ" sz="2800" dirty="0">
                <a:sym typeface="Wingdings" panose="05000000000000000000" pitchFamily="2" charset="2"/>
              </a:rPr>
            </a:br>
            <a:r>
              <a:rPr lang="cs-CZ" altLang="cs-CZ" sz="2800" dirty="0">
                <a:sym typeface="Wingdings" panose="05000000000000000000" pitchFamily="2" charset="2"/>
              </a:rPr>
              <a:t>			</a:t>
            </a:r>
            <a:r>
              <a:rPr lang="cs-CZ" altLang="cs-CZ" sz="2800" b="1" dirty="0">
                <a:sym typeface="Wingdings" panose="05000000000000000000" pitchFamily="2" charset="2"/>
              </a:rPr>
              <a:t>  plíce 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 dirty="0">
                <a:solidFill>
                  <a:srgbClr val="CC0000"/>
                </a:solidFill>
                <a:sym typeface="Wingdings" panose="05000000000000000000" pitchFamily="2" charset="2"/>
              </a:rPr>
              <a:t>	plicní žíly</a:t>
            </a:r>
            <a:r>
              <a:rPr lang="cs-CZ" altLang="cs-CZ" sz="2800" dirty="0">
                <a:sym typeface="Wingdings" panose="05000000000000000000" pitchFamily="2" charset="2"/>
              </a:rPr>
              <a:t>  </a:t>
            </a:r>
            <a:r>
              <a:rPr lang="cs-CZ" altLang="cs-CZ" sz="2800" dirty="0">
                <a:solidFill>
                  <a:srgbClr val="CC0000"/>
                </a:solidFill>
                <a:sym typeface="Wingdings" panose="05000000000000000000" pitchFamily="2" charset="2"/>
              </a:rPr>
              <a:t>levá předsíň</a:t>
            </a:r>
            <a:r>
              <a:rPr lang="cs-CZ" altLang="cs-CZ" sz="2800" dirty="0">
                <a:sym typeface="Wingdings" panose="05000000000000000000" pitchFamily="2" charset="2"/>
              </a:rPr>
              <a:t>  dvojcípá chlopeň  </a:t>
            </a:r>
            <a:r>
              <a:rPr lang="cs-CZ" altLang="cs-CZ" sz="2800" dirty="0">
                <a:solidFill>
                  <a:srgbClr val="CC0000"/>
                </a:solidFill>
                <a:sym typeface="Wingdings" panose="05000000000000000000" pitchFamily="2" charset="2"/>
              </a:rPr>
              <a:t>levá komora</a:t>
            </a:r>
            <a:r>
              <a:rPr lang="cs-CZ" altLang="cs-CZ" sz="2800" dirty="0">
                <a:sym typeface="Wingdings" panose="05000000000000000000" pitchFamily="2" charset="2"/>
              </a:rPr>
              <a:t>  poloměsíčitá chlopeň  </a:t>
            </a:r>
            <a:r>
              <a:rPr lang="cs-CZ" altLang="cs-CZ" sz="2800" dirty="0">
                <a:solidFill>
                  <a:srgbClr val="CC0000"/>
                </a:solidFill>
                <a:sym typeface="Wingdings" panose="05000000000000000000" pitchFamily="2" charset="2"/>
              </a:rPr>
              <a:t>aorta</a:t>
            </a:r>
            <a:r>
              <a:rPr lang="cs-CZ" altLang="cs-CZ" sz="2800" dirty="0">
                <a:sym typeface="Wingdings" panose="05000000000000000000" pitchFamily="2" charset="2"/>
              </a:rPr>
              <a:t>  </a:t>
            </a:r>
            <a:r>
              <a:rPr lang="cs-CZ" altLang="cs-CZ" sz="2800" dirty="0">
                <a:solidFill>
                  <a:srgbClr val="CC0000"/>
                </a:solidFill>
                <a:sym typeface="Wingdings" panose="05000000000000000000" pitchFamily="2" charset="2"/>
              </a:rPr>
              <a:t>okysličená krev do velkého tělního oběhu</a:t>
            </a:r>
          </a:p>
        </p:txBody>
      </p:sp>
    </p:spTree>
    <p:extLst>
      <p:ext uri="{BB962C8B-B14F-4D97-AF65-F5344CB8AC3E}">
        <p14:creationId xmlns:p14="http://schemas.microsoft.com/office/powerpoint/2010/main" val="24163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Srdce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5450" y="1827213"/>
            <a:ext cx="7170738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26477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Srdce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 smtClean="0"/>
              <a:t>Komorové čerpadlo s kontraktilní stěnou (2 hlavní čerpadla – komory, 2 vedlejší – síně), čerpadlo se zevním zdrojem síly – na úrovni velkých žil DK – tzv. svalová pumpa</a:t>
            </a:r>
          </a:p>
          <a:p>
            <a:pPr eaLnBrk="1" hangingPunct="1"/>
            <a:r>
              <a:rPr lang="cs-CZ" altLang="cs-CZ" sz="2000" dirty="0" smtClean="0"/>
              <a:t>Dutý orgán – speciální svalovina = myokard</a:t>
            </a:r>
          </a:p>
          <a:p>
            <a:pPr eaLnBrk="1" hangingPunct="1"/>
            <a:r>
              <a:rPr lang="cs-CZ" altLang="cs-CZ" sz="2000" dirty="0" smtClean="0"/>
              <a:t>Dutiny vystlány endokardem (srůstá s myokardem)</a:t>
            </a:r>
          </a:p>
          <a:p>
            <a:pPr eaLnBrk="1" hangingPunct="1"/>
            <a:r>
              <a:rPr lang="cs-CZ" altLang="cs-CZ" sz="2000" dirty="0" smtClean="0"/>
              <a:t>Na povrchu osrdečník = </a:t>
            </a:r>
            <a:r>
              <a:rPr lang="cs-CZ" altLang="cs-CZ" sz="2000" u="sng" dirty="0" smtClean="0"/>
              <a:t>perikard</a:t>
            </a:r>
          </a:p>
          <a:p>
            <a:pPr eaLnBrk="1" hangingPunct="1"/>
            <a:r>
              <a:rPr lang="cs-CZ" altLang="cs-CZ" sz="2000" dirty="0" smtClean="0"/>
              <a:t>Uloženo v hrudním koši</a:t>
            </a:r>
          </a:p>
          <a:p>
            <a:pPr eaLnBrk="1" hangingPunct="1"/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0555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Srdce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Má vlastní </a:t>
            </a:r>
            <a:r>
              <a:rPr lang="cs-CZ" altLang="cs-CZ" dirty="0" err="1"/>
              <a:t>automacii</a:t>
            </a:r>
            <a:r>
              <a:rPr lang="cs-CZ" altLang="cs-CZ" dirty="0"/>
              <a:t> a </a:t>
            </a:r>
            <a:r>
              <a:rPr lang="cs-CZ" altLang="cs-CZ" dirty="0" err="1" smtClean="0"/>
              <a:t>rytmicitu</a:t>
            </a:r>
            <a:endParaRPr lang="cs-CZ" altLang="cs-CZ" dirty="0" smtClean="0"/>
          </a:p>
          <a:p>
            <a:r>
              <a:rPr lang="cs-CZ" altLang="cs-CZ" dirty="0" smtClean="0"/>
              <a:t>Rytmické střídání – relaxace (diastola), kontrakce (systola)</a:t>
            </a:r>
            <a:endParaRPr lang="cs-CZ" altLang="cs-CZ" dirty="0"/>
          </a:p>
          <a:p>
            <a:r>
              <a:rPr lang="cs-CZ" altLang="cs-CZ" dirty="0"/>
              <a:t>Srdce je vyživováno </a:t>
            </a:r>
            <a:r>
              <a:rPr lang="cs-CZ" altLang="cs-CZ" dirty="0" smtClean="0"/>
              <a:t>věnčitými (</a:t>
            </a:r>
            <a:r>
              <a:rPr lang="cs-CZ" altLang="cs-CZ" dirty="0"/>
              <a:t>koronárními) tepnami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7307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0041029-srdce-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519114"/>
            <a:ext cx="7632700" cy="5838825"/>
          </a:xfrm>
          <a:noFill/>
        </p:spPr>
      </p:pic>
    </p:spTree>
    <p:extLst>
      <p:ext uri="{BB962C8B-B14F-4D97-AF65-F5344CB8AC3E}">
        <p14:creationId xmlns:p14="http://schemas.microsoft.com/office/powerpoint/2010/main" val="21389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4210161" y="301625"/>
            <a:ext cx="4984528" cy="564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93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Stavba srdce</a:t>
            </a:r>
          </a:p>
        </p:txBody>
      </p:sp>
      <p:pic>
        <p:nvPicPr>
          <p:cNvPr id="24579" name="Picture 3" descr="srdce_rez_smal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3975" y="1700213"/>
            <a:ext cx="5246688" cy="4800600"/>
          </a:xfrm>
          <a:noFill/>
        </p:spPr>
      </p:pic>
    </p:spTree>
    <p:extLst>
      <p:ext uri="{BB962C8B-B14F-4D97-AF65-F5344CB8AC3E}">
        <p14:creationId xmlns:p14="http://schemas.microsoft.com/office/powerpoint/2010/main" val="247939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smtClean="0"/>
              <a:t>Funkce krve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 b="1" u="sng" dirty="0"/>
              <a:t>T</a:t>
            </a:r>
            <a:r>
              <a:rPr lang="cs-CZ" altLang="cs-CZ" sz="2000" b="1" u="sng" dirty="0" smtClean="0"/>
              <a:t>ransportní </a:t>
            </a:r>
            <a:r>
              <a:rPr lang="cs-CZ" altLang="cs-CZ" sz="2000" dirty="0" smtClean="0"/>
              <a:t>– dýchací plyny, teplo, hormony, živiny, minerální látky, vitamíny, odpadní látky</a:t>
            </a:r>
          </a:p>
          <a:p>
            <a:pPr marL="0" indent="0" eaLnBrk="1" hangingPunct="1">
              <a:buNone/>
            </a:pPr>
            <a:endParaRPr lang="cs-CZ" altLang="cs-CZ" sz="2000" dirty="0" smtClean="0"/>
          </a:p>
          <a:p>
            <a:pPr eaLnBrk="1" hangingPunct="1"/>
            <a:r>
              <a:rPr lang="cs-CZ" altLang="cs-CZ" sz="2000" b="1" u="sng" dirty="0"/>
              <a:t>O</a:t>
            </a:r>
            <a:r>
              <a:rPr lang="cs-CZ" altLang="cs-CZ" sz="2000" b="1" u="sng" dirty="0" smtClean="0"/>
              <a:t>branná</a:t>
            </a:r>
            <a:r>
              <a:rPr lang="cs-CZ" altLang="cs-CZ" sz="2000" dirty="0" smtClean="0"/>
              <a:t> – imunitní systém</a:t>
            </a:r>
          </a:p>
          <a:p>
            <a:pPr marL="0" indent="0" eaLnBrk="1" hangingPunct="1">
              <a:buNone/>
            </a:pPr>
            <a:endParaRPr lang="cs-CZ" altLang="cs-CZ" sz="2000" dirty="0" smtClean="0"/>
          </a:p>
          <a:p>
            <a:pPr eaLnBrk="1" hangingPunct="1"/>
            <a:r>
              <a:rPr lang="cs-CZ" altLang="cs-CZ" sz="2000" b="1" u="sng" dirty="0"/>
              <a:t>S</a:t>
            </a:r>
            <a:r>
              <a:rPr lang="cs-CZ" altLang="cs-CZ" sz="2000" b="1" u="sng" dirty="0" smtClean="0"/>
              <a:t>pecifická</a:t>
            </a:r>
            <a:r>
              <a:rPr lang="cs-CZ" altLang="cs-CZ" sz="2000" dirty="0" smtClean="0"/>
              <a:t> – stálost vnitřního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23205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smtClean="0"/>
              <a:t>Srdce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 u="sng" dirty="0" smtClean="0"/>
              <a:t>Systola</a:t>
            </a:r>
            <a:r>
              <a:rPr lang="cs-CZ" altLang="cs-CZ" sz="2000" dirty="0" smtClean="0"/>
              <a:t> = vypuzení krve</a:t>
            </a:r>
          </a:p>
          <a:p>
            <a:pPr eaLnBrk="1" hangingPunct="1"/>
            <a:r>
              <a:rPr lang="cs-CZ" altLang="cs-CZ" sz="2000" u="sng" dirty="0" smtClean="0"/>
              <a:t>Diastola</a:t>
            </a:r>
            <a:r>
              <a:rPr lang="cs-CZ" altLang="cs-CZ" sz="2000" dirty="0" smtClean="0"/>
              <a:t> = plnění krví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 smtClean="0"/>
          </a:p>
          <a:p>
            <a:pPr eaLnBrk="1" hangingPunct="1"/>
            <a:r>
              <a:rPr lang="cs-CZ" altLang="cs-CZ" sz="2000" dirty="0" smtClean="0"/>
              <a:t>Celý děj – </a:t>
            </a:r>
            <a:r>
              <a:rPr lang="cs-CZ" altLang="cs-CZ" sz="2000" u="sng" dirty="0" smtClean="0"/>
              <a:t>srdeční cyklus</a:t>
            </a:r>
            <a:r>
              <a:rPr lang="cs-CZ" altLang="cs-CZ" sz="2000" dirty="0" smtClean="0"/>
              <a:t> (70 cyklů/min)</a:t>
            </a:r>
          </a:p>
          <a:p>
            <a:pPr eaLnBrk="1" hangingPunct="1"/>
            <a:r>
              <a:rPr lang="cs-CZ" altLang="cs-CZ" sz="2000" dirty="0" smtClean="0"/>
              <a:t>Chlopně usměrňují tok krve</a:t>
            </a:r>
          </a:p>
        </p:txBody>
      </p:sp>
    </p:spTree>
    <p:extLst>
      <p:ext uri="{BB962C8B-B14F-4D97-AF65-F5344CB8AC3E}">
        <p14:creationId xmlns:p14="http://schemas.microsoft.com/office/powerpoint/2010/main" val="30742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314700" y="674567"/>
            <a:ext cx="7592780" cy="54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36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err="1" smtClean="0"/>
              <a:t>Automacie</a:t>
            </a:r>
            <a:r>
              <a:rPr lang="cs-CZ" altLang="cs-CZ" sz="4000" dirty="0" smtClean="0"/>
              <a:t> a </a:t>
            </a:r>
            <a:r>
              <a:rPr lang="cs-CZ" altLang="cs-CZ" sz="4000" dirty="0" err="1" smtClean="0"/>
              <a:t>rytmicita</a:t>
            </a:r>
            <a:r>
              <a:rPr lang="cs-CZ" altLang="cs-CZ" sz="4000" dirty="0" smtClean="0"/>
              <a:t> srdce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 smtClean="0"/>
              <a:t>Srdce má vlastní </a:t>
            </a:r>
            <a:r>
              <a:rPr lang="cs-CZ" altLang="cs-CZ" sz="2000" u="sng" dirty="0" err="1" smtClean="0"/>
              <a:t>automacii</a:t>
            </a:r>
            <a:r>
              <a:rPr lang="cs-CZ" altLang="cs-CZ" sz="2000" dirty="0" smtClean="0"/>
              <a:t> a </a:t>
            </a:r>
            <a:r>
              <a:rPr lang="cs-CZ" altLang="cs-CZ" sz="2000" u="sng" dirty="0" err="1" smtClean="0"/>
              <a:t>rytmicitu</a:t>
            </a:r>
            <a:endParaRPr lang="cs-CZ" altLang="cs-CZ" sz="2000" u="sng" dirty="0" smtClean="0"/>
          </a:p>
          <a:p>
            <a:pPr eaLnBrk="1" hangingPunct="1"/>
            <a:r>
              <a:rPr lang="cs-CZ" altLang="cs-CZ" sz="2000" b="1" i="1" dirty="0" err="1" smtClean="0"/>
              <a:t>Automacie</a:t>
            </a:r>
            <a:r>
              <a:rPr lang="cs-CZ" altLang="cs-CZ" sz="2000" dirty="0" smtClean="0"/>
              <a:t> = podněty ke stahům vznikají přímo v srdci v sinusovém uzlíku (převodní systém srdce)</a:t>
            </a:r>
          </a:p>
          <a:p>
            <a:pPr marL="0" indent="0" eaLnBrk="1" hangingPunct="1">
              <a:buNone/>
            </a:pPr>
            <a:endParaRPr lang="cs-CZ" altLang="cs-CZ" sz="2000" dirty="0" smtClean="0"/>
          </a:p>
          <a:p>
            <a:pPr eaLnBrk="1" hangingPunct="1"/>
            <a:r>
              <a:rPr lang="cs-CZ" altLang="cs-CZ" sz="2000" b="1" i="1" dirty="0" err="1" smtClean="0"/>
              <a:t>Rytmicita</a:t>
            </a:r>
            <a:r>
              <a:rPr lang="cs-CZ" altLang="cs-CZ" sz="2000" dirty="0" smtClean="0"/>
              <a:t> =akční potenciály vznikají v srdci s určitou frekvencí pravidelně</a:t>
            </a:r>
          </a:p>
        </p:txBody>
      </p:sp>
    </p:spTree>
    <p:extLst>
      <p:ext uri="{BB962C8B-B14F-4D97-AF65-F5344CB8AC3E}">
        <p14:creationId xmlns:p14="http://schemas.microsoft.com/office/powerpoint/2010/main" val="33548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Převodní systém srdce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Sinoatriální uzel (síňový uzlík) – skupina buněk v místě vstupu žil ve stěně pravé srdeční síně (blízko ústí HDŽ)</a:t>
            </a:r>
          </a:p>
          <a:p>
            <a:r>
              <a:rPr lang="cs-CZ" sz="2000" dirty="0" smtClean="0"/>
              <a:t>Atrioventrikulární uzel (síňokomorový uzlík)</a:t>
            </a:r>
          </a:p>
          <a:p>
            <a:r>
              <a:rPr lang="cs-CZ" sz="2000" dirty="0" err="1" smtClean="0"/>
              <a:t>Hisův</a:t>
            </a:r>
            <a:r>
              <a:rPr lang="cs-CZ" sz="2000" dirty="0" smtClean="0"/>
              <a:t> svazek – rozhraní mezi síněmi a komorami</a:t>
            </a:r>
          </a:p>
          <a:p>
            <a:r>
              <a:rPr lang="cs-CZ" sz="2000" dirty="0" smtClean="0"/>
              <a:t>Levé a pravé </a:t>
            </a:r>
            <a:r>
              <a:rPr lang="cs-CZ" sz="2000" dirty="0" err="1"/>
              <a:t>T</a:t>
            </a:r>
            <a:r>
              <a:rPr lang="cs-CZ" sz="2000" dirty="0" err="1" smtClean="0"/>
              <a:t>awarovo</a:t>
            </a:r>
            <a:r>
              <a:rPr lang="cs-CZ" sz="2000" dirty="0" smtClean="0"/>
              <a:t> raménko</a:t>
            </a:r>
          </a:p>
          <a:p>
            <a:r>
              <a:rPr lang="cs-CZ" sz="2000" dirty="0" err="1" smtClean="0"/>
              <a:t>Purkyňová</a:t>
            </a:r>
            <a:r>
              <a:rPr lang="cs-CZ" sz="2000" dirty="0" smtClean="0"/>
              <a:t> vlákna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71096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75" y="386862"/>
            <a:ext cx="5851525" cy="36009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2946400"/>
            <a:ext cx="4606925" cy="372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08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Tlak krve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 smtClean="0"/>
              <a:t>Tlak krve = tlak krve na stěnu tepen</a:t>
            </a:r>
          </a:p>
          <a:p>
            <a:pPr eaLnBrk="1" hangingPunct="1"/>
            <a:r>
              <a:rPr lang="cs-CZ" altLang="cs-CZ" sz="2000" dirty="0" smtClean="0"/>
              <a:t>Normální hodnota 120/70 mm </a:t>
            </a:r>
            <a:r>
              <a:rPr lang="cs-CZ" altLang="cs-CZ" sz="2000" dirty="0" err="1" smtClean="0"/>
              <a:t>Hg</a:t>
            </a:r>
            <a:r>
              <a:rPr lang="cs-CZ" altLang="cs-CZ" sz="2000" dirty="0" smtClean="0"/>
              <a:t> (s věkem mírně stoupá)</a:t>
            </a:r>
          </a:p>
          <a:p>
            <a:pPr marL="0" indent="0" eaLnBrk="1" hangingPunct="1">
              <a:buNone/>
            </a:pPr>
            <a:endParaRPr lang="cs-CZ" altLang="cs-CZ" sz="2000" dirty="0" smtClean="0"/>
          </a:p>
          <a:p>
            <a:pPr eaLnBrk="1" hangingPunct="1"/>
            <a:r>
              <a:rPr lang="cs-CZ" altLang="cs-CZ" sz="2000" u="sng" dirty="0" smtClean="0"/>
              <a:t>Hypertenze</a:t>
            </a:r>
            <a:r>
              <a:rPr lang="cs-CZ" altLang="cs-CZ" sz="2000" dirty="0" smtClean="0"/>
              <a:t> (</a:t>
            </a:r>
            <a:r>
              <a:rPr lang="cs-CZ" altLang="cs-CZ" sz="2000" dirty="0" smtClean="0">
                <a:sym typeface="Wingdings 3" panose="05040102010807070707" pitchFamily="18" charset="2"/>
              </a:rPr>
              <a:t>krevní tlak)140-160/90-95 mm </a:t>
            </a:r>
            <a:r>
              <a:rPr lang="cs-CZ" altLang="cs-CZ" sz="2000" dirty="0" err="1" smtClean="0">
                <a:sym typeface="Wingdings 3" panose="05040102010807070707" pitchFamily="18" charset="2"/>
              </a:rPr>
              <a:t>Hg</a:t>
            </a:r>
            <a:endParaRPr lang="cs-CZ" altLang="cs-CZ" sz="2000" dirty="0" smtClean="0">
              <a:sym typeface="Wingdings 3" panose="05040102010807070707" pitchFamily="18" charset="2"/>
            </a:endParaRPr>
          </a:p>
          <a:p>
            <a:pPr eaLnBrk="1" hangingPunct="1"/>
            <a:r>
              <a:rPr lang="cs-CZ" altLang="cs-CZ" sz="2000" u="sng" dirty="0" smtClean="0">
                <a:sym typeface="Wingdings 3" panose="05040102010807070707" pitchFamily="18" charset="2"/>
              </a:rPr>
              <a:t>Hypotenze </a:t>
            </a:r>
            <a:r>
              <a:rPr lang="cs-CZ" altLang="cs-CZ" sz="2000" dirty="0" smtClean="0">
                <a:sym typeface="Wingdings 3" panose="05040102010807070707" pitchFamily="18" charset="2"/>
              </a:rPr>
              <a:t>(krevní tlak) 90/60 mm </a:t>
            </a:r>
            <a:r>
              <a:rPr lang="cs-CZ" altLang="cs-CZ" sz="2000" dirty="0" err="1" smtClean="0">
                <a:sym typeface="Wingdings 3" panose="05040102010807070707" pitchFamily="18" charset="2"/>
              </a:rPr>
              <a:t>Hg</a:t>
            </a: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58646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krevního oběhu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b="1" dirty="0" smtClean="0"/>
              <a:t>Prodloužená mícha </a:t>
            </a:r>
            <a:r>
              <a:rPr lang="cs-CZ" sz="2000" dirty="0" smtClean="0"/>
              <a:t>(</a:t>
            </a:r>
            <a:r>
              <a:rPr lang="cs-CZ" sz="2000" dirty="0" err="1" smtClean="0"/>
              <a:t>kardioinhibiční</a:t>
            </a:r>
            <a:r>
              <a:rPr lang="cs-CZ" sz="2000" dirty="0" smtClean="0"/>
              <a:t> a </a:t>
            </a:r>
            <a:r>
              <a:rPr lang="cs-CZ" sz="2000" dirty="0" err="1" smtClean="0"/>
              <a:t>kardioexcitační</a:t>
            </a:r>
            <a:r>
              <a:rPr lang="cs-CZ" sz="2000" dirty="0" smtClean="0"/>
              <a:t> centrum)</a:t>
            </a:r>
          </a:p>
          <a:p>
            <a:r>
              <a:rPr lang="cs-CZ" sz="2000" b="1" dirty="0" smtClean="0"/>
              <a:t>Hypotalamus</a:t>
            </a:r>
          </a:p>
          <a:p>
            <a:r>
              <a:rPr lang="cs-CZ" sz="2000" b="1" dirty="0" smtClean="0"/>
              <a:t>Mozková kůra</a:t>
            </a:r>
          </a:p>
          <a:p>
            <a:endParaRPr lang="cs-CZ" sz="2000" dirty="0"/>
          </a:p>
          <a:p>
            <a:r>
              <a:rPr lang="cs-CZ" sz="2000" dirty="0" smtClean="0"/>
              <a:t>Vliv hormonů (adrenalin, tyroxin), emocí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>
                <a:solidFill>
                  <a:srgbClr val="0070C0"/>
                </a:solidFill>
              </a:rPr>
              <a:t>Řízení srdeční frekvence </a:t>
            </a:r>
            <a:r>
              <a:rPr lang="cs-CZ" sz="2000" dirty="0" smtClean="0"/>
              <a:t>– </a:t>
            </a:r>
            <a:r>
              <a:rPr lang="cs-CZ" sz="2000" u="sng" dirty="0" smtClean="0"/>
              <a:t>nervové</a:t>
            </a:r>
            <a:r>
              <a:rPr lang="cs-CZ" sz="2000" dirty="0" smtClean="0"/>
              <a:t> (sympatikus, parasympatikus), </a:t>
            </a:r>
            <a:r>
              <a:rPr lang="cs-CZ" sz="2000" u="sng" dirty="0" smtClean="0"/>
              <a:t>reflexní řízení </a:t>
            </a:r>
            <a:r>
              <a:rPr lang="cs-CZ" sz="2000" dirty="0" smtClean="0"/>
              <a:t>– tepová frekvence může být ovlivněna změnou tlaku krve (↑tlak – zpomalení činnosti)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80953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smtClean="0"/>
              <a:t>Onemocnění oběhové soustavy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 smtClean="0"/>
              <a:t>Varixy </a:t>
            </a:r>
          </a:p>
          <a:p>
            <a:pPr eaLnBrk="1" hangingPunct="1"/>
            <a:r>
              <a:rPr lang="cs-CZ" altLang="cs-CZ" sz="2000" dirty="0" smtClean="0"/>
              <a:t>Infarkt myokardu</a:t>
            </a:r>
          </a:p>
          <a:p>
            <a:pPr eaLnBrk="1" hangingPunct="1"/>
            <a:r>
              <a:rPr lang="cs-CZ" altLang="cs-CZ" sz="2000" dirty="0" smtClean="0"/>
              <a:t>Hypertenze, hypotenze</a:t>
            </a:r>
          </a:p>
          <a:p>
            <a:pPr eaLnBrk="1" hangingPunct="1"/>
            <a:r>
              <a:rPr lang="cs-CZ" altLang="cs-CZ" sz="2000" dirty="0" smtClean="0"/>
              <a:t>Ateroskleróza</a:t>
            </a:r>
          </a:p>
          <a:p>
            <a:pPr eaLnBrk="1" hangingPunct="1"/>
            <a:r>
              <a:rPr lang="cs-CZ" altLang="cs-CZ" sz="2000" dirty="0" smtClean="0"/>
              <a:t>Endokarditida – infekční, revmatická – projev revmatické horečky</a:t>
            </a:r>
          </a:p>
          <a:p>
            <a:pPr eaLnBrk="1" hangingPunct="1"/>
            <a:r>
              <a:rPr lang="cs-CZ" altLang="cs-CZ" sz="2000" dirty="0" smtClean="0"/>
              <a:t>Myokarditida – většina probíhá bezpříznakově s úplnou úpravou do původního stavu</a:t>
            </a:r>
          </a:p>
          <a:p>
            <a:pPr eaLnBrk="1" hangingPunct="1"/>
            <a:r>
              <a:rPr lang="cs-CZ" altLang="cs-CZ" sz="2000" dirty="0" smtClean="0"/>
              <a:t>Arytmie – poruchy srdečního rytmu</a:t>
            </a: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5006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smtClean="0"/>
              <a:t>Krevní skupiny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 smtClean="0"/>
              <a:t>4 základní krevní skupiny: A, B, AB, 0</a:t>
            </a:r>
          </a:p>
          <a:p>
            <a:pPr eaLnBrk="1" hangingPunct="1"/>
            <a:r>
              <a:rPr lang="cs-CZ" altLang="cs-CZ" sz="2000" dirty="0" smtClean="0"/>
              <a:t>Krevní skupina se dědí – lze vyloučit otcovství</a:t>
            </a:r>
          </a:p>
          <a:p>
            <a:pPr eaLnBrk="1" hangingPunct="1"/>
            <a:r>
              <a:rPr lang="cs-CZ" altLang="cs-CZ" sz="2000" dirty="0" smtClean="0"/>
              <a:t>Faktory krve – např. </a:t>
            </a:r>
            <a:r>
              <a:rPr lang="cs-CZ" altLang="cs-CZ" sz="2000" dirty="0" err="1" smtClean="0"/>
              <a:t>Rh</a:t>
            </a:r>
            <a:r>
              <a:rPr lang="cs-CZ" altLang="cs-CZ" sz="2000" dirty="0" smtClean="0"/>
              <a:t> faktor (aglutinogen) (4/5 obyvatelstva </a:t>
            </a:r>
            <a:r>
              <a:rPr lang="cs-CZ" altLang="cs-CZ" sz="2000" dirty="0" err="1" smtClean="0"/>
              <a:t>Rh</a:t>
            </a:r>
            <a:r>
              <a:rPr lang="cs-CZ" altLang="cs-CZ" sz="2000" dirty="0" smtClean="0"/>
              <a:t>+)</a:t>
            </a:r>
          </a:p>
          <a:p>
            <a:pPr lvl="1"/>
            <a:r>
              <a:rPr lang="cs-CZ" altLang="cs-CZ" sz="1800" dirty="0" smtClean="0"/>
              <a:t>Protilátky anti – </a:t>
            </a:r>
            <a:r>
              <a:rPr lang="cs-CZ" altLang="cs-CZ" sz="1800" dirty="0" err="1" smtClean="0"/>
              <a:t>Rh</a:t>
            </a:r>
            <a:r>
              <a:rPr lang="cs-CZ" altLang="cs-CZ" sz="1800" dirty="0" smtClean="0"/>
              <a:t> vznikají v krvi matky </a:t>
            </a:r>
            <a:r>
              <a:rPr lang="cs-CZ" altLang="cs-CZ" sz="1800" dirty="0" err="1" smtClean="0"/>
              <a:t>Rh</a:t>
            </a:r>
            <a:r>
              <a:rPr lang="cs-CZ" altLang="cs-CZ" sz="1800" dirty="0" smtClean="0"/>
              <a:t> negativní, pokud plod má </a:t>
            </a:r>
            <a:r>
              <a:rPr lang="cs-CZ" altLang="cs-CZ" sz="1800" dirty="0" err="1" smtClean="0"/>
              <a:t>Rh</a:t>
            </a:r>
            <a:r>
              <a:rPr lang="cs-CZ" altLang="cs-CZ" sz="1800" dirty="0" smtClean="0"/>
              <a:t>+ po otci</a:t>
            </a:r>
          </a:p>
        </p:txBody>
      </p:sp>
    </p:spTree>
    <p:extLst>
      <p:ext uri="{BB962C8B-B14F-4D97-AF65-F5344CB8AC3E}">
        <p14:creationId xmlns:p14="http://schemas.microsoft.com/office/powerpoint/2010/main" val="17910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Krevní skupiny</a:t>
            </a:r>
            <a:endParaRPr lang="cs-CZ" sz="40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41647606"/>
              </p:ext>
            </p:extLst>
          </p:nvPr>
        </p:nvGraphicFramePr>
        <p:xfrm>
          <a:off x="2891294" y="2255520"/>
          <a:ext cx="8314946" cy="25104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10661"/>
                <a:gridCol w="3112441"/>
                <a:gridCol w="3391844"/>
              </a:tblGrid>
              <a:tr h="756726">
                <a:tc>
                  <a:txBody>
                    <a:bodyPr/>
                    <a:lstStyle/>
                    <a:p>
                      <a:r>
                        <a:rPr lang="cs-CZ" dirty="0" smtClean="0"/>
                        <a:t>Krevní skupina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Aglutinogeny (bílkoviny) v červených krvinkách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Aglutininy (protilátky)</a:t>
                      </a:r>
                      <a:r>
                        <a:rPr lang="cs-CZ" baseline="0" dirty="0" smtClean="0"/>
                        <a:t> v krevní plazmě</a:t>
                      </a:r>
                      <a:endParaRPr lang="cs-CZ" dirty="0"/>
                    </a:p>
                  </a:txBody>
                  <a:tcPr/>
                </a:tc>
              </a:tr>
              <a:tr h="438421"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anti – B</a:t>
                      </a:r>
                      <a:endParaRPr lang="cs-CZ" dirty="0"/>
                    </a:p>
                  </a:txBody>
                  <a:tcPr/>
                </a:tc>
              </a:tr>
              <a:tr h="438421">
                <a:tc>
                  <a:txBody>
                    <a:bodyPr/>
                    <a:lstStyle/>
                    <a:p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anti - A</a:t>
                      </a:r>
                      <a:endParaRPr lang="cs-CZ" dirty="0"/>
                    </a:p>
                  </a:txBody>
                  <a:tcPr/>
                </a:tc>
              </a:tr>
              <a:tr h="438421">
                <a:tc>
                  <a:txBody>
                    <a:bodyPr/>
                    <a:lstStyle/>
                    <a:p>
                      <a:r>
                        <a:rPr lang="cs-CZ" dirty="0" smtClean="0"/>
                        <a:t>AB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A, 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žádný</a:t>
                      </a:r>
                      <a:endParaRPr lang="cs-CZ" dirty="0"/>
                    </a:p>
                  </a:txBody>
                  <a:tcPr/>
                </a:tc>
              </a:tr>
              <a:tr h="438421"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žádný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anti – A, anti B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83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smtClean="0"/>
              <a:t>Složení krve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 smtClean="0"/>
              <a:t>Neprůhledná, vazká tekutina, v uzavřeném systému cév</a:t>
            </a:r>
          </a:p>
          <a:p>
            <a:pPr marL="0" indent="0" eaLnBrk="1" hangingPunct="1">
              <a:buNone/>
            </a:pPr>
            <a:endParaRPr lang="cs-CZ" altLang="cs-CZ" sz="2000" dirty="0" smtClean="0"/>
          </a:p>
          <a:p>
            <a:pPr eaLnBrk="1" hangingPunct="1"/>
            <a:r>
              <a:rPr lang="cs-CZ" altLang="cs-CZ" sz="2000" b="1" dirty="0" smtClean="0"/>
              <a:t>Pevná složka</a:t>
            </a:r>
            <a:r>
              <a:rPr lang="cs-CZ" altLang="cs-CZ" sz="2000" dirty="0" smtClean="0"/>
              <a:t> – krevní elementy (červené krvinky, bílé krvinky, krevní destičky)</a:t>
            </a:r>
          </a:p>
          <a:p>
            <a:pPr marL="0" indent="0" eaLnBrk="1" hangingPunct="1">
              <a:buNone/>
            </a:pPr>
            <a:endParaRPr lang="cs-CZ" altLang="cs-CZ" sz="2000" dirty="0" smtClean="0"/>
          </a:p>
          <a:p>
            <a:pPr eaLnBrk="1" hangingPunct="1"/>
            <a:r>
              <a:rPr lang="cs-CZ" altLang="cs-CZ" sz="2000" b="1" dirty="0" smtClean="0"/>
              <a:t>Kapalná složka</a:t>
            </a:r>
            <a:r>
              <a:rPr lang="cs-CZ" altLang="cs-CZ" sz="2000" dirty="0" smtClean="0"/>
              <a:t> – krevní plazma - </a:t>
            </a:r>
            <a:r>
              <a:rPr lang="cs-CZ" altLang="cs-CZ" sz="2000" u="sng" dirty="0" smtClean="0">
                <a:solidFill>
                  <a:srgbClr val="0070C0"/>
                </a:solidFill>
              </a:rPr>
              <a:t>91% vody, bílkoviny</a:t>
            </a:r>
            <a:r>
              <a:rPr lang="cs-CZ" altLang="cs-CZ" sz="2000" u="sng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dirty="0" smtClean="0"/>
              <a:t>(albuminy, globuliny, fibrinogen), </a:t>
            </a:r>
            <a:r>
              <a:rPr lang="cs-CZ" altLang="cs-CZ" sz="2000" u="sng" dirty="0" smtClean="0">
                <a:solidFill>
                  <a:srgbClr val="0070C0"/>
                </a:solidFill>
              </a:rPr>
              <a:t>glukóza, anorganické soli </a:t>
            </a:r>
            <a:r>
              <a:rPr lang="cs-CZ" altLang="cs-CZ" sz="2000" dirty="0" smtClean="0"/>
              <a:t>(sodík, chloridy, </a:t>
            </a:r>
            <a:r>
              <a:rPr lang="cs-CZ" altLang="cs-CZ" sz="2000" dirty="0" err="1" smtClean="0"/>
              <a:t>hydrogenkarbonát</a:t>
            </a:r>
            <a:r>
              <a:rPr lang="cs-CZ" altLang="cs-CZ" sz="2000" dirty="0" smtClean="0"/>
              <a:t>, draslík, vápník, hořčík, železo, jód, měď, anorganický fosfor) a další látky</a:t>
            </a:r>
          </a:p>
        </p:txBody>
      </p:sp>
    </p:spTree>
    <p:extLst>
      <p:ext uri="{BB962C8B-B14F-4D97-AF65-F5344CB8AC3E}">
        <p14:creationId xmlns:p14="http://schemas.microsoft.com/office/powerpoint/2010/main" val="19118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Věkové zvláštnosti – fetální oběh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= Oběh krve plodu v těle matky</a:t>
            </a:r>
          </a:p>
          <a:p>
            <a:r>
              <a:rPr lang="cs-CZ" sz="2000" dirty="0" smtClean="0"/>
              <a:t>S placentou spojen umbilikálními cévami procházejícími pupečníkem, pupečníkovou tepnou přitéká krev do placenty – pupečníkové žíly</a:t>
            </a:r>
          </a:p>
          <a:p>
            <a:r>
              <a:rPr lang="cs-CZ" sz="2000" dirty="0" smtClean="0"/>
              <a:t>Okysličená krev je z placenty přiváděna venózní </a:t>
            </a:r>
            <a:r>
              <a:rPr lang="cs-CZ" sz="2000" dirty="0" err="1" smtClean="0"/>
              <a:t>dučejí</a:t>
            </a:r>
            <a:r>
              <a:rPr lang="cs-CZ" sz="2000" dirty="0" smtClean="0"/>
              <a:t> přes dolní dutou žílu do pravé síně – </a:t>
            </a:r>
            <a:r>
              <a:rPr lang="cs-CZ" sz="2000" dirty="0" err="1" smtClean="0"/>
              <a:t>foramen</a:t>
            </a:r>
            <a:r>
              <a:rPr lang="cs-CZ" sz="2000" dirty="0" smtClean="0"/>
              <a:t> </a:t>
            </a:r>
            <a:r>
              <a:rPr lang="cs-CZ" sz="2000" dirty="0" err="1" smtClean="0"/>
              <a:t>ovale</a:t>
            </a:r>
            <a:r>
              <a:rPr lang="cs-CZ" sz="2000" dirty="0" smtClean="0"/>
              <a:t> – krev do levé síně – levé komory a přes aortu do těla</a:t>
            </a:r>
          </a:p>
          <a:p>
            <a:r>
              <a:rPr lang="cs-CZ" sz="2000" dirty="0"/>
              <a:t>Plod má </a:t>
            </a:r>
            <a:r>
              <a:rPr lang="cs-CZ" sz="2000" b="1" dirty="0"/>
              <a:t>fetální hemoglobin </a:t>
            </a:r>
            <a:r>
              <a:rPr lang="cs-CZ" sz="2000" dirty="0"/>
              <a:t>s vyšší afinitou ke kyslíku, vyšší odolnost vůči hypoxii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369878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4676760" y="873125"/>
            <a:ext cx="3619530" cy="564038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797800" y="869950"/>
            <a:ext cx="2603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= </a:t>
            </a:r>
            <a:r>
              <a:rPr lang="cs-CZ" sz="1050" dirty="0" err="1" smtClean="0"/>
              <a:t>Botallova</a:t>
            </a:r>
            <a:r>
              <a:rPr lang="cs-CZ" sz="1050" dirty="0" smtClean="0"/>
              <a:t> </a:t>
            </a:r>
            <a:r>
              <a:rPr lang="cs-CZ" sz="1050" dirty="0" err="1" smtClean="0"/>
              <a:t>dučej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1103730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Věkové zvláštnosti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Fetální oběh</a:t>
            </a:r>
          </a:p>
          <a:p>
            <a:r>
              <a:rPr lang="cs-CZ" altLang="cs-CZ" sz="2000" dirty="0" smtClean="0"/>
              <a:t>Krvetvorba</a:t>
            </a:r>
            <a:endParaRPr lang="cs-CZ" altLang="cs-CZ" sz="2000" dirty="0"/>
          </a:p>
          <a:p>
            <a:r>
              <a:rPr lang="cs-CZ" altLang="cs-CZ" sz="2000" dirty="0"/>
              <a:t>Kolísání tlaku v souvislosti s růstem</a:t>
            </a:r>
          </a:p>
          <a:p>
            <a:r>
              <a:rPr lang="cs-CZ" altLang="cs-CZ" sz="2000" dirty="0"/>
              <a:t>S věkem roste krevní tlak</a:t>
            </a:r>
          </a:p>
          <a:p>
            <a:r>
              <a:rPr lang="cs-CZ" altLang="cs-CZ" sz="2000" dirty="0"/>
              <a:t>Tepová frekvence se během dětství snižuje, od 20ti let zůstává v zásadě stabilní (72 tepů/min)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8178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Věkové zvláštnosti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Počet červených krvinek – vyšší než je hodnota po narození</a:t>
            </a:r>
          </a:p>
          <a:p>
            <a:r>
              <a:rPr lang="cs-CZ" sz="2000" dirty="0" smtClean="0"/>
              <a:t>Po narození – rozpad červených krvinek – uvolňování bilirubinu </a:t>
            </a:r>
          </a:p>
          <a:p>
            <a:r>
              <a:rPr lang="cs-CZ" sz="2000" dirty="0" smtClean="0"/>
              <a:t>Játra nejsou schopna tak velké množství odbourat</a:t>
            </a:r>
          </a:p>
          <a:p>
            <a:r>
              <a:rPr lang="cs-CZ" sz="2000" b="1" dirty="0" smtClean="0"/>
              <a:t>Fyziologická žloutenka </a:t>
            </a:r>
            <a:r>
              <a:rPr lang="cs-CZ" sz="2000" dirty="0" smtClean="0"/>
              <a:t>– neinfekční, 25-50% novorozenců, až 70-80% nedonošených novorozenců (3. – 4. den po porodu – max.)</a:t>
            </a:r>
          </a:p>
          <a:p>
            <a:r>
              <a:rPr lang="cs-CZ" sz="2000" u="sng" dirty="0" smtClean="0"/>
              <a:t>Fototerapie</a:t>
            </a:r>
            <a:r>
              <a:rPr lang="cs-CZ" sz="2000" dirty="0" smtClean="0"/>
              <a:t> – modré světlo (425-475nm) – </a:t>
            </a:r>
            <a:r>
              <a:rPr lang="cs-CZ" sz="2000" dirty="0" err="1" smtClean="0"/>
              <a:t>fotodegradace</a:t>
            </a:r>
            <a:r>
              <a:rPr lang="cs-CZ" sz="2000" dirty="0" smtClean="0"/>
              <a:t> bilirubinu na netoxický izomér bilirubinu</a:t>
            </a:r>
            <a:r>
              <a:rPr lang="cs-CZ" sz="2000" dirty="0"/>
              <a:t>, </a:t>
            </a:r>
            <a:r>
              <a:rPr lang="cs-CZ" sz="2000" dirty="0" smtClean="0"/>
              <a:t>který nemusí být konjugován v játrech. </a:t>
            </a:r>
          </a:p>
        </p:txBody>
      </p:sp>
    </p:spTree>
    <p:extLst>
      <p:ext uri="{BB962C8B-B14F-4D97-AF65-F5344CB8AC3E}">
        <p14:creationId xmlns:p14="http://schemas.microsoft.com/office/powerpoint/2010/main" val="83347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Tvorba krevních elementů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Krevní elementy neustále zanikají a znovu se tvoří</a:t>
            </a:r>
          </a:p>
          <a:p>
            <a:r>
              <a:rPr lang="cs-CZ" sz="2000" b="1" dirty="0" smtClean="0"/>
              <a:t>Krvetvorné kmenové buňky </a:t>
            </a:r>
            <a:r>
              <a:rPr lang="cs-CZ" sz="2000" dirty="0" smtClean="0"/>
              <a:t>– schopnost </a:t>
            </a:r>
            <a:r>
              <a:rPr lang="cs-CZ" sz="2000" dirty="0" err="1" smtClean="0"/>
              <a:t>sebeobnovy</a:t>
            </a:r>
            <a:r>
              <a:rPr lang="cs-CZ" sz="2000" dirty="0" smtClean="0"/>
              <a:t> a schopnost se diferencovat</a:t>
            </a:r>
          </a:p>
          <a:p>
            <a:r>
              <a:rPr lang="cs-CZ" sz="2000" dirty="0" err="1" smtClean="0"/>
              <a:t>Hematopoeza</a:t>
            </a:r>
            <a:r>
              <a:rPr lang="cs-CZ" sz="2000" dirty="0" smtClean="0"/>
              <a:t> – kostní dřeň</a:t>
            </a:r>
          </a:p>
          <a:p>
            <a:pPr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03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smtClean="0"/>
              <a:t>Množství krve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 smtClean="0"/>
              <a:t>Množství krve 4,5 – 6l</a:t>
            </a:r>
          </a:p>
          <a:p>
            <a:pPr eaLnBrk="1" hangingPunct="1"/>
            <a:r>
              <a:rPr lang="cs-CZ" altLang="cs-CZ" sz="2000" dirty="0" smtClean="0"/>
              <a:t>Ženy mají o 10% krve méně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2000" dirty="0" smtClean="0">
                <a:latin typeface="Arial" panose="020B0604020202020204" pitchFamily="34" charset="0"/>
              </a:rPr>
              <a:t>Při ztrátě 40% (2,5 l) – hrozí rozvinutí šoku</a:t>
            </a:r>
          </a:p>
          <a:p>
            <a:pPr eaLnBrk="1" hangingPunct="1"/>
            <a:endParaRPr lang="cs-CZ" altLang="cs-CZ" sz="2000" dirty="0" smtClean="0"/>
          </a:p>
          <a:p>
            <a:pPr eaLnBrk="1" hangingPunct="1"/>
            <a:r>
              <a:rPr lang="cs-CZ" altLang="cs-CZ" sz="2000" dirty="0" smtClean="0"/>
              <a:t>pH krevní plazmy – 7,4 (7,0 – 7,8)</a:t>
            </a:r>
          </a:p>
          <a:p>
            <a:pPr lvl="1"/>
            <a:r>
              <a:rPr lang="cs-CZ" altLang="cs-CZ" sz="2000" dirty="0" smtClean="0"/>
              <a:t>acidóza – pod 7,36</a:t>
            </a:r>
          </a:p>
          <a:p>
            <a:pPr lvl="1"/>
            <a:r>
              <a:rPr lang="cs-CZ" altLang="cs-CZ" sz="2000" dirty="0" smtClean="0"/>
              <a:t>alkalóza – nad 7,44</a:t>
            </a:r>
          </a:p>
        </p:txBody>
      </p:sp>
    </p:spTree>
    <p:extLst>
      <p:ext uri="{BB962C8B-B14F-4D97-AF65-F5344CB8AC3E}">
        <p14:creationId xmlns:p14="http://schemas.microsoft.com/office/powerpoint/2010/main" val="17130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smtClean="0"/>
              <a:t>Červené krvinky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cs-CZ" altLang="cs-CZ" dirty="0" smtClean="0"/>
                  <a:t>Lat. název – </a:t>
                </a:r>
                <a:r>
                  <a:rPr lang="cs-CZ" altLang="cs-CZ" b="1" dirty="0" smtClean="0"/>
                  <a:t>Erytrocyty</a:t>
                </a:r>
              </a:p>
              <a:p>
                <a:pPr eaLnBrk="1" hangingPunct="1"/>
                <a:r>
                  <a:rPr lang="cs-CZ" altLang="cs-CZ" dirty="0" smtClean="0"/>
                  <a:t>Vznikají v kostní dřeni – žijí 110 - 120 dní, pohlcovány fagocytujícími buňkami ve slezině, játrech a kostní dřeni</a:t>
                </a:r>
              </a:p>
              <a:p>
                <a:pPr eaLnBrk="1" hangingPunct="1"/>
                <a:r>
                  <a:rPr lang="cs-CZ" altLang="cs-CZ" dirty="0" smtClean="0"/>
                  <a:t>Bikonkávní tvar </a:t>
                </a:r>
              </a:p>
              <a:p>
                <a:pPr eaLnBrk="1" hangingPunct="1"/>
                <a:r>
                  <a:rPr lang="cs-CZ" altLang="cs-CZ" dirty="0" smtClean="0"/>
                  <a:t>Bezjaderné – přenos dýchacích plynů </a:t>
                </a:r>
              </a:p>
              <a:p>
                <a:pPr eaLnBrk="1" hangingPunct="1"/>
                <a:r>
                  <a:rPr lang="cs-CZ" altLang="cs-CZ" dirty="0" smtClean="0"/>
                  <a:t>Hemoglobin ( polypeptidové řetězce a skupina hem)</a:t>
                </a:r>
              </a:p>
              <a:p>
                <a:pPr eaLnBrk="1" hangingPunct="1"/>
                <a:r>
                  <a:rPr lang="cs-CZ" altLang="cs-CZ" dirty="0" smtClean="0"/>
                  <a:t>5 miliónů na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alt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altLang="cs-CZ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cs-CZ" alt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cs-CZ" altLang="cs-CZ" dirty="0" smtClean="0">
                    <a:latin typeface="Arial" panose="020B0604020202020204" pitchFamily="34" charset="0"/>
                  </a:rPr>
                  <a:t>, </a:t>
                </a:r>
                <a:r>
                  <a:rPr lang="cs-CZ" altLang="cs-CZ" dirty="0" smtClean="0"/>
                  <a:t>stabilní množství</a:t>
                </a:r>
              </a:p>
              <a:p>
                <a:pPr eaLnBrk="1" hangingPunct="1"/>
                <a:r>
                  <a:rPr lang="cs-CZ" altLang="cs-CZ" dirty="0" smtClean="0"/>
                  <a:t>Erytropoetin – hormon – tvoří se v ledvinách</a:t>
                </a:r>
              </a:p>
              <a:p>
                <a:pPr eaLnBrk="1" hangingPunct="1"/>
                <a:r>
                  <a:rPr lang="cs-CZ" altLang="cs-CZ" dirty="0" smtClean="0"/>
                  <a:t>Hemolýza – rozpad (fyzikální či chemické vlivy, toxické látky,…)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479" t="-806" r="-547"/>
                </a:stretch>
              </a:blipFill>
            </p:spPr>
            <p:txBody>
              <a:bodyPr/>
              <a:lstStyle/>
              <a:p>
                <a:r>
                  <a:rPr lang="cs-CZ" sz="200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0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Ontogeneze </a:t>
            </a:r>
            <a:r>
              <a:rPr lang="cs-CZ" sz="4000" dirty="0" err="1" smtClean="0"/>
              <a:t>erytropoezy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80" y="770059"/>
            <a:ext cx="2523744" cy="555760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cs-CZ" sz="1800" dirty="0" smtClean="0"/>
                  <a:t>Krvetvorba – 2. -3. týden embryonálního období</a:t>
                </a:r>
              </a:p>
              <a:p>
                <a:r>
                  <a:rPr lang="cs-CZ" sz="1800" dirty="0" smtClean="0"/>
                  <a:t>6. </a:t>
                </a:r>
                <a:r>
                  <a:rPr lang="cs-CZ" sz="1800" dirty="0" err="1" smtClean="0"/>
                  <a:t>tt</a:t>
                </a:r>
                <a:r>
                  <a:rPr lang="cs-CZ" sz="1800" dirty="0" smtClean="0"/>
                  <a:t> – játra, 12. </a:t>
                </a:r>
                <a:r>
                  <a:rPr lang="cs-CZ" sz="1800" dirty="0" err="1" smtClean="0"/>
                  <a:t>tt</a:t>
                </a:r>
                <a:r>
                  <a:rPr lang="cs-CZ" sz="1800" dirty="0" smtClean="0"/>
                  <a:t> – játra, slezina, 20. </a:t>
                </a:r>
                <a:r>
                  <a:rPr lang="cs-CZ" sz="1800" dirty="0" err="1" smtClean="0"/>
                  <a:t>tt</a:t>
                </a:r>
                <a:r>
                  <a:rPr lang="cs-CZ" sz="1800" dirty="0" smtClean="0"/>
                  <a:t> – kostní dřeň</a:t>
                </a:r>
              </a:p>
              <a:p>
                <a:r>
                  <a:rPr lang="cs-CZ" sz="1800" b="1" dirty="0" err="1" smtClean="0"/>
                  <a:t>Hematopoeza</a:t>
                </a:r>
                <a:r>
                  <a:rPr lang="cs-CZ" sz="1800" dirty="0" smtClean="0"/>
                  <a:t> ve všech kostech – asi do 4. – 5. roku</a:t>
                </a:r>
              </a:p>
              <a:p>
                <a:endParaRPr lang="cs-CZ" sz="1800" dirty="0" smtClean="0"/>
              </a:p>
              <a:p>
                <a:r>
                  <a:rPr lang="cs-CZ" sz="1800" dirty="0" smtClean="0"/>
                  <a:t>V </a:t>
                </a:r>
                <a:r>
                  <a:rPr lang="cs-CZ" sz="1800" u="sng" dirty="0" smtClean="0"/>
                  <a:t>dospělosti</a:t>
                </a:r>
                <a:r>
                  <a:rPr lang="cs-CZ" sz="1800" dirty="0" smtClean="0"/>
                  <a:t> je omezena na axiální (osový)skelet a proximální konce dlouhých kostí</a:t>
                </a:r>
              </a:p>
              <a:p>
                <a:endParaRPr lang="cs-CZ" sz="1800" dirty="0"/>
              </a:p>
              <a:p>
                <a:r>
                  <a:rPr lang="cs-CZ" sz="1800" b="1" dirty="0" smtClean="0"/>
                  <a:t>Faktory pro </a:t>
                </a:r>
                <a:r>
                  <a:rPr lang="cs-CZ" sz="1800" b="1" dirty="0" err="1" smtClean="0"/>
                  <a:t>erytropoezu</a:t>
                </a:r>
                <a:r>
                  <a:rPr lang="cs-CZ" sz="1800" b="1" dirty="0" smtClean="0"/>
                  <a:t> </a:t>
                </a:r>
                <a:r>
                  <a:rPr lang="cs-CZ" sz="1800" dirty="0" smtClean="0"/>
                  <a:t>– aminokyseliny, železo, vitamín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cs-CZ" sz="18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cs-CZ" sz="18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cs-CZ" sz="1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cs-CZ" sz="1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1800" dirty="0" smtClean="0"/>
                  <a:t>, kyselina listová</a:t>
                </a:r>
                <a:endParaRPr lang="cs-CZ" sz="1800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 rotWithShape="0">
                <a:blip r:embed="rId3"/>
                <a:stretch>
                  <a:fillRect l="-1217" t="-1574" r="-1739"/>
                </a:stretch>
              </a:blipFill>
            </p:spPr>
            <p:txBody>
              <a:bodyPr/>
              <a:lstStyle/>
              <a:p>
                <a:r>
                  <a:rPr lang="cs-CZ" sz="1600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9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smtClean="0"/>
              <a:t>Erytrocyty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1857376"/>
            <a:ext cx="4500562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680704" y="2816352"/>
            <a:ext cx="312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Bikonkávní tvar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08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tébl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627</TotalTime>
  <Words>1741</Words>
  <Application>Microsoft Office PowerPoint</Application>
  <PresentationFormat>Širokoúhlá obrazovka</PresentationFormat>
  <Paragraphs>270</Paragraphs>
  <Slides>43</Slides>
  <Notes>26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1" baseType="lpstr">
      <vt:lpstr>Arial</vt:lpstr>
      <vt:lpstr>Calibri</vt:lpstr>
      <vt:lpstr>Cambria Math</vt:lpstr>
      <vt:lpstr>Century Gothic</vt:lpstr>
      <vt:lpstr>Wingdings</vt:lpstr>
      <vt:lpstr>Wingdings 3</vt:lpstr>
      <vt:lpstr>Stébla</vt:lpstr>
      <vt:lpstr>Rastrový obrázek</vt:lpstr>
      <vt:lpstr>Krev a oběhová soustava</vt:lpstr>
      <vt:lpstr>Prostředí organismu</vt:lpstr>
      <vt:lpstr>Funkce krve</vt:lpstr>
      <vt:lpstr>Složení krve</vt:lpstr>
      <vt:lpstr>Tvorba krevních elementů</vt:lpstr>
      <vt:lpstr>Množství krve</vt:lpstr>
      <vt:lpstr>Červené krvinky</vt:lpstr>
      <vt:lpstr>Ontogeneze erytropoezy</vt:lpstr>
      <vt:lpstr>Erytrocyty</vt:lpstr>
      <vt:lpstr>Bílé krvinky</vt:lpstr>
      <vt:lpstr>Granulocyty</vt:lpstr>
      <vt:lpstr>Agranulocyty</vt:lpstr>
      <vt:lpstr>T - Lymfocyty</vt:lpstr>
      <vt:lpstr>B - lymfocyty</vt:lpstr>
      <vt:lpstr>Obranný (imunitní) systém</vt:lpstr>
      <vt:lpstr>Krevní destičky</vt:lpstr>
      <vt:lpstr>Hemostáza</vt:lpstr>
      <vt:lpstr>Onemocnění krve</vt:lpstr>
      <vt:lpstr>Srpkovitá anémie</vt:lpstr>
      <vt:lpstr>Oběhová soustava</vt:lpstr>
      <vt:lpstr>Cévy</vt:lpstr>
      <vt:lpstr>Prezentace aplikace PowerPoint</vt:lpstr>
      <vt:lpstr>Krevní oběh</vt:lpstr>
      <vt:lpstr>Srdce</vt:lpstr>
      <vt:lpstr>Srdce</vt:lpstr>
      <vt:lpstr>Srdce</vt:lpstr>
      <vt:lpstr>Prezentace aplikace PowerPoint</vt:lpstr>
      <vt:lpstr>Prezentace aplikace PowerPoint</vt:lpstr>
      <vt:lpstr>Stavba srdce</vt:lpstr>
      <vt:lpstr>Srdce</vt:lpstr>
      <vt:lpstr>Prezentace aplikace PowerPoint</vt:lpstr>
      <vt:lpstr>Automacie a rytmicita srdce</vt:lpstr>
      <vt:lpstr>Převodní systém srdce</vt:lpstr>
      <vt:lpstr>Prezentace aplikace PowerPoint</vt:lpstr>
      <vt:lpstr>Tlak krve</vt:lpstr>
      <vt:lpstr>Řízení krevního oběhu</vt:lpstr>
      <vt:lpstr>Onemocnění oběhové soustavy</vt:lpstr>
      <vt:lpstr>Krevní skupiny</vt:lpstr>
      <vt:lpstr>Krevní skupiny</vt:lpstr>
      <vt:lpstr>Věkové zvláštnosti – fetální oběh</vt:lpstr>
      <vt:lpstr>Prezentace aplikace PowerPoint</vt:lpstr>
      <vt:lpstr>Věkové zvláštnosti</vt:lpstr>
      <vt:lpstr>Věkové zvláštnosti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Krev a oběhová soustava</dc:title>
  <dc:creator>Doug</dc:creator>
  <cp:lastModifiedBy>Thorovska</cp:lastModifiedBy>
  <cp:revision>51</cp:revision>
  <dcterms:created xsi:type="dcterms:W3CDTF">2015-10-02T16:28:15Z</dcterms:created>
  <dcterms:modified xsi:type="dcterms:W3CDTF">2018-11-06T09:46:31Z</dcterms:modified>
</cp:coreProperties>
</file>