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95" r:id="rId8"/>
    <p:sldId id="263" r:id="rId9"/>
    <p:sldId id="264" r:id="rId10"/>
    <p:sldId id="265" r:id="rId11"/>
    <p:sldId id="298" r:id="rId12"/>
    <p:sldId id="266" r:id="rId13"/>
    <p:sldId id="267" r:id="rId14"/>
    <p:sldId id="268" r:id="rId15"/>
    <p:sldId id="296" r:id="rId16"/>
    <p:sldId id="269" r:id="rId17"/>
    <p:sldId id="270" r:id="rId18"/>
    <p:sldId id="271" r:id="rId19"/>
    <p:sldId id="272" r:id="rId20"/>
    <p:sldId id="273" r:id="rId21"/>
    <p:sldId id="299" r:id="rId22"/>
    <p:sldId id="300" r:id="rId23"/>
    <p:sldId id="274" r:id="rId24"/>
    <p:sldId id="275" r:id="rId25"/>
    <p:sldId id="306" r:id="rId26"/>
    <p:sldId id="276" r:id="rId27"/>
    <p:sldId id="301" r:id="rId28"/>
    <p:sldId id="303" r:id="rId29"/>
    <p:sldId id="302" r:id="rId30"/>
    <p:sldId id="277" r:id="rId31"/>
    <p:sldId id="278" r:id="rId32"/>
    <p:sldId id="279" r:id="rId33"/>
    <p:sldId id="281" r:id="rId34"/>
    <p:sldId id="280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304" r:id="rId48"/>
    <p:sldId id="307" r:id="rId49"/>
    <p:sldId id="30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6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690" y="72"/>
      </p:cViewPr>
      <p:guideLst/>
    </p:cSldViewPr>
  </p:slideViewPr>
  <p:outlineViewPr>
    <p:cViewPr>
      <p:scale>
        <a:sx n="33" d="100"/>
        <a:sy n="33" d="100"/>
      </p:scale>
      <p:origin x="0" y="-129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7DFC1-CAD0-4871-9D31-9A3B9E0A3D27}" type="datetimeFigureOut">
              <a:rPr lang="cs-CZ" smtClean="0"/>
              <a:t>19.10.2017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B8E1C-E89B-4F32-B2A7-FA980BF6EE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48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F76B6-6530-41CA-A36C-566BF5A5E10C}" type="datetimeFigureOut">
              <a:rPr lang="cs-CZ" smtClean="0"/>
              <a:t>19.10.2017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E749A-5205-453D-BDA9-B903A3DDBB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86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68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377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85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256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147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389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186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Růst obličejové</a:t>
            </a:r>
            <a:r>
              <a:rPr lang="cs-CZ" baseline="0" dirty="0" smtClean="0"/>
              <a:t> části zaostává za růstem mozkovny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145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955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962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05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608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755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189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059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640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436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Sedmý krční obratel – trnový výběžek</a:t>
            </a:r>
            <a:r>
              <a:rPr lang="cs-CZ" baseline="0" dirty="0" smtClean="0"/>
              <a:t> nerozdělený, dobře patrný při sklonění hlavy</a:t>
            </a:r>
          </a:p>
          <a:p>
            <a:r>
              <a:rPr lang="cs-CZ" baseline="0" dirty="0" smtClean="0"/>
              <a:t>Hrudní obratle – kloubní plošky pro spojení s žebry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290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484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896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678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20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004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465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90108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016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0379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631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151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59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159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2356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54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1546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1858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245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1724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014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7585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39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1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748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88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453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8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1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471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5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1228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042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24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1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6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4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5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8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3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1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1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3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1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Kosterní soustava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25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Vývoj kosti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</a:t>
            </a:r>
            <a:r>
              <a:rPr lang="cs-CZ" altLang="cs-CZ" dirty="0" smtClean="0"/>
              <a:t>ostnatění chrupavčitého základu = </a:t>
            </a:r>
            <a:r>
              <a:rPr lang="cs-CZ" altLang="cs-CZ" b="1" u="sng" dirty="0" smtClean="0"/>
              <a:t>osifikace</a:t>
            </a:r>
          </a:p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D</a:t>
            </a:r>
            <a:r>
              <a:rPr lang="cs-CZ" altLang="cs-CZ" b="1" dirty="0" smtClean="0">
                <a:solidFill>
                  <a:schemeClr val="tx1"/>
                </a:solidFill>
              </a:rPr>
              <a:t>ítě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smtClean="0"/>
              <a:t>– kosti pružné, </a:t>
            </a:r>
            <a:r>
              <a:rPr lang="cs-CZ" altLang="cs-CZ" b="1" dirty="0" smtClean="0">
                <a:solidFill>
                  <a:schemeClr val="tx1"/>
                </a:solidFill>
              </a:rPr>
              <a:t>starší věk </a:t>
            </a:r>
            <a:r>
              <a:rPr lang="cs-CZ" altLang="cs-CZ" dirty="0" smtClean="0"/>
              <a:t>– pevné kosti, větší lámavost (osteoporóza – řídnutí kostí)</a:t>
            </a:r>
          </a:p>
          <a:p>
            <a:pPr eaLnBrk="1" hangingPunct="1"/>
            <a:r>
              <a:rPr lang="cs-CZ" altLang="cs-CZ" dirty="0" smtClean="0"/>
              <a:t>Po narození – pokračuje osifikace krátkých kostí, klenby lebeční, hlavice stehenní kosti,..</a:t>
            </a:r>
          </a:p>
          <a:p>
            <a:pPr eaLnBrk="1" hangingPunct="1"/>
            <a:r>
              <a:rPr lang="cs-CZ" altLang="cs-CZ" dirty="0" smtClean="0"/>
              <a:t>Sledováním osifikace zápěstních kostí se určuje tzv. </a:t>
            </a:r>
            <a:r>
              <a:rPr lang="cs-CZ" altLang="cs-CZ" b="1" dirty="0" smtClean="0"/>
              <a:t>kostní věk</a:t>
            </a:r>
          </a:p>
          <a:p>
            <a:pPr eaLnBrk="1" hangingPunct="1"/>
            <a:r>
              <a:rPr lang="cs-CZ" altLang="cs-CZ" b="1" dirty="0" smtClean="0"/>
              <a:t>Růst kosti </a:t>
            </a:r>
            <a:r>
              <a:rPr lang="cs-CZ" altLang="cs-CZ" dirty="0" smtClean="0"/>
              <a:t>– růstový hormon somatotropin (STH), vitamín D, vápník, fosfor, …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2917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41" y="2770444"/>
            <a:ext cx="5583936" cy="41825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081" y="185740"/>
            <a:ext cx="5280128" cy="31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Povrch kosti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R</a:t>
            </a:r>
            <a:r>
              <a:rPr lang="cs-CZ" altLang="cs-CZ" dirty="0" smtClean="0"/>
              <a:t>ůzné nerovnosti způsobené úpony svalů – možnost rozpoznat kostru ženy a muže</a:t>
            </a:r>
          </a:p>
        </p:txBody>
      </p:sp>
    </p:spTree>
    <p:extLst>
      <p:ext uri="{BB962C8B-B14F-4D97-AF65-F5344CB8AC3E}">
        <p14:creationId xmlns:p14="http://schemas.microsoft.com/office/powerpoint/2010/main" val="16300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Spojení kostí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a) Pevné:</a:t>
            </a:r>
          </a:p>
          <a:p>
            <a:pPr lvl="1" eaLnBrk="1" hangingPunct="1"/>
            <a:r>
              <a:rPr lang="cs-CZ" altLang="cs-CZ" dirty="0" smtClean="0"/>
              <a:t>vazivem (švy na lebce)</a:t>
            </a:r>
          </a:p>
          <a:p>
            <a:pPr lvl="1" eaLnBrk="1" hangingPunct="1"/>
            <a:r>
              <a:rPr lang="cs-CZ" altLang="cs-CZ" dirty="0" smtClean="0"/>
              <a:t>chrupavkou (žebra s kostí hrudní)</a:t>
            </a:r>
          </a:p>
          <a:p>
            <a:pPr lvl="1" eaLnBrk="1" hangingPunct="1"/>
            <a:r>
              <a:rPr lang="cs-CZ" altLang="cs-CZ" dirty="0" smtClean="0"/>
              <a:t>srůstem (pánev)</a:t>
            </a:r>
          </a:p>
          <a:p>
            <a:pPr marL="457200" lvl="1" indent="0" eaLnBrk="1" hangingPunct="1">
              <a:buNone/>
            </a:pPr>
            <a:endParaRPr lang="cs-CZ" altLang="cs-CZ" dirty="0" smtClean="0"/>
          </a:p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b) Pohyblivé:</a:t>
            </a:r>
          </a:p>
          <a:p>
            <a:pPr lvl="1" eaLnBrk="1" hangingPunct="1"/>
            <a:r>
              <a:rPr lang="cs-CZ" altLang="cs-CZ" dirty="0" smtClean="0"/>
              <a:t>Kloubem </a:t>
            </a:r>
          </a:p>
        </p:txBody>
      </p:sp>
    </p:spTree>
    <p:extLst>
      <p:ext uri="{BB962C8B-B14F-4D97-AF65-F5344CB8AC3E}">
        <p14:creationId xmlns:p14="http://schemas.microsoft.com/office/powerpoint/2010/main" val="12948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Stavba kloubu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u="sng" dirty="0" smtClean="0"/>
              <a:t>kloubní hlavice a kloubní jamka</a:t>
            </a:r>
            <a:r>
              <a:rPr lang="cs-CZ" altLang="cs-CZ" dirty="0" smtClean="0"/>
              <a:t> (na povrchu hyalinní chrupavka)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 dirty="0" smtClean="0"/>
              <a:t>kloubní maz</a:t>
            </a:r>
            <a:r>
              <a:rPr lang="cs-CZ" altLang="cs-CZ" dirty="0" smtClean="0"/>
              <a:t> (synoviální tekutina) – usnadňuje pohyb, vyživuje chrupavku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 dirty="0" smtClean="0"/>
              <a:t>meniskus</a:t>
            </a:r>
            <a:r>
              <a:rPr lang="cs-CZ" altLang="cs-CZ" dirty="0" smtClean="0"/>
              <a:t> – chrupavčitá ploténka, vyrovnává nerovnosti, v kolenním kloubu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 dirty="0" smtClean="0"/>
              <a:t>kloubní pouzdro</a:t>
            </a:r>
            <a:r>
              <a:rPr lang="cs-CZ" altLang="cs-CZ" dirty="0" smtClean="0"/>
              <a:t> – ochrana, prostoupeno nervy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79" y="3637507"/>
            <a:ext cx="3549206" cy="322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kloubů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68" y="901644"/>
            <a:ext cx="5145024" cy="5716692"/>
          </a:xfrm>
        </p:spPr>
      </p:pic>
    </p:spTree>
    <p:extLst>
      <p:ext uri="{BB962C8B-B14F-4D97-AF65-F5344CB8AC3E}">
        <p14:creationId xmlns:p14="http://schemas.microsoft.com/office/powerpoint/2010/main" val="383904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1. Kostra hlavy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Lebka – </a:t>
            </a:r>
            <a:r>
              <a:rPr lang="cs-CZ" altLang="cs-CZ" dirty="0" err="1" smtClean="0"/>
              <a:t>cranium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neurocranium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splanchocranium</a:t>
            </a:r>
            <a:r>
              <a:rPr lang="cs-CZ" altLang="cs-CZ" dirty="0" smtClean="0"/>
              <a:t>), chrání mozek a některé smyslové orgány</a:t>
            </a:r>
          </a:p>
          <a:p>
            <a:pPr eaLnBrk="1" hangingPunct="1"/>
            <a:r>
              <a:rPr lang="cs-CZ" altLang="cs-CZ" dirty="0" smtClean="0"/>
              <a:t>Pevná a pružná</a:t>
            </a:r>
          </a:p>
          <a:p>
            <a:pPr eaLnBrk="1" hangingPunct="1"/>
            <a:r>
              <a:rPr lang="cs-CZ" altLang="cs-CZ" u="sng" dirty="0" smtClean="0"/>
              <a:t>2 části:</a:t>
            </a:r>
            <a:r>
              <a:rPr lang="cs-CZ" altLang="cs-CZ" dirty="0" smtClean="0"/>
              <a:t> </a:t>
            </a:r>
          </a:p>
          <a:p>
            <a:pPr lvl="1" eaLnBrk="1" hangingPunct="1"/>
            <a:r>
              <a:rPr lang="cs-CZ" altLang="cs-CZ" dirty="0"/>
              <a:t>m</a:t>
            </a:r>
            <a:r>
              <a:rPr lang="cs-CZ" altLang="cs-CZ" dirty="0" smtClean="0"/>
              <a:t>ozkovna - lební klenba = </a:t>
            </a:r>
            <a:r>
              <a:rPr lang="cs-CZ" altLang="cs-CZ" dirty="0" err="1" smtClean="0"/>
              <a:t>calva</a:t>
            </a:r>
            <a:r>
              <a:rPr lang="cs-CZ" altLang="cs-CZ" dirty="0" smtClean="0"/>
              <a:t> (z vaziva), spodina lební (z chrupavky)</a:t>
            </a:r>
          </a:p>
          <a:p>
            <a:pPr lvl="1" eaLnBrk="1" hangingPunct="1"/>
            <a:r>
              <a:rPr lang="cs-CZ" altLang="cs-CZ" dirty="0" smtClean="0"/>
              <a:t>obličejová část</a:t>
            </a:r>
          </a:p>
        </p:txBody>
      </p:sp>
    </p:spTree>
    <p:extLst>
      <p:ext uri="{BB962C8B-B14F-4D97-AF65-F5344CB8AC3E}">
        <p14:creationId xmlns:p14="http://schemas.microsoft.com/office/powerpoint/2010/main" val="12478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Mozkovna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cs-CZ" altLang="cs-CZ" dirty="0"/>
              <a:t>K</a:t>
            </a:r>
            <a:r>
              <a:rPr lang="cs-CZ" altLang="cs-CZ" dirty="0" smtClean="0"/>
              <a:t>osti spojeny </a:t>
            </a:r>
            <a:r>
              <a:rPr lang="cs-CZ" altLang="cs-CZ" b="1" u="sng" dirty="0" smtClean="0">
                <a:solidFill>
                  <a:schemeClr val="tx2"/>
                </a:solidFill>
              </a:rPr>
              <a:t>švy</a:t>
            </a:r>
            <a:r>
              <a:rPr lang="cs-CZ" altLang="cs-CZ" dirty="0" smtClean="0"/>
              <a:t> </a:t>
            </a:r>
            <a:r>
              <a:rPr lang="cs-CZ" altLang="cs-CZ" dirty="0" smtClean="0">
                <a:solidFill>
                  <a:schemeClr val="tx2"/>
                </a:solidFill>
              </a:rPr>
              <a:t>(věnčitý, šípový, lambdový, šupinový), v dospělosti zanikají</a:t>
            </a:r>
          </a:p>
          <a:p>
            <a:r>
              <a:rPr lang="cs-CZ" altLang="cs-CZ" dirty="0"/>
              <a:t>K</a:t>
            </a:r>
            <a:r>
              <a:rPr lang="cs-CZ" altLang="cs-CZ" dirty="0" smtClean="0"/>
              <a:t>ost čelní - </a:t>
            </a:r>
            <a:r>
              <a:rPr lang="cs-CZ" dirty="0"/>
              <a:t>je v ní zasazená kost čichová</a:t>
            </a:r>
          </a:p>
          <a:p>
            <a:pPr eaLnBrk="1" hangingPunct="1"/>
            <a:r>
              <a:rPr lang="cs-CZ" altLang="cs-CZ" dirty="0" smtClean="0"/>
              <a:t>2 kosti temenní</a:t>
            </a:r>
          </a:p>
          <a:p>
            <a:r>
              <a:rPr lang="cs-CZ" altLang="cs-CZ" dirty="0" smtClean="0"/>
              <a:t>Týlní - </a:t>
            </a:r>
            <a:r>
              <a:rPr lang="cs-CZ" dirty="0"/>
              <a:t>má </a:t>
            </a:r>
            <a:r>
              <a:rPr lang="cs-CZ" dirty="0" err="1" smtClean="0"/>
              <a:t>foramen</a:t>
            </a:r>
            <a:r>
              <a:rPr lang="cs-CZ" dirty="0" smtClean="0"/>
              <a:t> </a:t>
            </a:r>
            <a:r>
              <a:rPr lang="cs-CZ" dirty="0" err="1" smtClean="0"/>
              <a:t>magnum</a:t>
            </a:r>
            <a:r>
              <a:rPr lang="cs-CZ" dirty="0" smtClean="0"/>
              <a:t> </a:t>
            </a:r>
            <a:r>
              <a:rPr lang="cs-CZ" dirty="0"/>
              <a:t>pro průchod míchy do mozku (prodloužená mícha)</a:t>
            </a:r>
          </a:p>
          <a:p>
            <a:r>
              <a:rPr lang="cs-CZ" altLang="cs-CZ" dirty="0" smtClean="0"/>
              <a:t>2 kosti spánkové - </a:t>
            </a:r>
            <a:r>
              <a:rPr lang="cs-CZ" dirty="0"/>
              <a:t>silná, chrání sluchové a rovnovážné centrum</a:t>
            </a:r>
            <a:endParaRPr lang="cs-CZ" altLang="cs-CZ" dirty="0" smtClean="0"/>
          </a:p>
          <a:p>
            <a:r>
              <a:rPr lang="cs-CZ" altLang="cs-CZ" dirty="0" smtClean="0"/>
              <a:t>Klínová - </a:t>
            </a:r>
            <a:r>
              <a:rPr lang="cs-CZ" dirty="0"/>
              <a:t>má turecké sedlo - na něm je umístěn podvěsek </a:t>
            </a:r>
            <a:r>
              <a:rPr lang="cs-CZ" dirty="0" smtClean="0"/>
              <a:t>mozkový (hypofýza)</a:t>
            </a:r>
            <a:endParaRPr lang="cs-CZ" dirty="0"/>
          </a:p>
          <a:p>
            <a:pPr eaLnBrk="1" hangingPunct="1"/>
            <a:r>
              <a:rPr lang="cs-CZ" altLang="cs-CZ" dirty="0" smtClean="0"/>
              <a:t>3 sluchové kůstky (kladívko, kovadlinka, třmínek)</a:t>
            </a:r>
          </a:p>
          <a:p>
            <a:pPr eaLnBrk="1" hangingPunct="1"/>
            <a:r>
              <a:rPr lang="cs-CZ" altLang="cs-CZ" dirty="0"/>
              <a:t>K</a:t>
            </a:r>
            <a:r>
              <a:rPr lang="cs-CZ" altLang="cs-CZ" dirty="0" smtClean="0"/>
              <a:t>ost skalní</a:t>
            </a:r>
          </a:p>
          <a:p>
            <a:pPr eaLnBrk="1" hangingPunct="1"/>
            <a:r>
              <a:rPr lang="cs-CZ" altLang="cs-CZ" dirty="0"/>
              <a:t>K</a:t>
            </a:r>
            <a:r>
              <a:rPr lang="cs-CZ" altLang="cs-CZ" dirty="0" smtClean="0"/>
              <a:t>ost bubínková</a:t>
            </a:r>
          </a:p>
        </p:txBody>
      </p:sp>
    </p:spTree>
    <p:extLst>
      <p:ext uri="{BB962C8B-B14F-4D97-AF65-F5344CB8AC3E}">
        <p14:creationId xmlns:p14="http://schemas.microsoft.com/office/powerpoint/2010/main" val="30154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Obličejová část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dolní čelist (spojena kloubně)</a:t>
            </a:r>
          </a:p>
          <a:p>
            <a:pPr eaLnBrk="1" hangingPunct="1"/>
            <a:r>
              <a:rPr lang="cs-CZ" altLang="cs-CZ" dirty="0" smtClean="0"/>
              <a:t>horní čelist</a:t>
            </a:r>
          </a:p>
          <a:p>
            <a:pPr eaLnBrk="1" hangingPunct="1"/>
            <a:r>
              <a:rPr lang="cs-CZ" altLang="cs-CZ" dirty="0" smtClean="0"/>
              <a:t>2 kosti lícní – jařmový oblouk</a:t>
            </a:r>
          </a:p>
          <a:p>
            <a:pPr eaLnBrk="1" hangingPunct="1"/>
            <a:r>
              <a:rPr lang="cs-CZ" altLang="cs-CZ" dirty="0" smtClean="0"/>
              <a:t>2 kosti patrové</a:t>
            </a:r>
          </a:p>
          <a:p>
            <a:pPr eaLnBrk="1" hangingPunct="1"/>
            <a:r>
              <a:rPr lang="cs-CZ" altLang="cs-CZ" dirty="0" smtClean="0"/>
              <a:t>jazylka (podpírá jazyk)</a:t>
            </a:r>
          </a:p>
          <a:p>
            <a:pPr eaLnBrk="1" hangingPunct="1"/>
            <a:r>
              <a:rPr lang="cs-CZ" altLang="cs-CZ" dirty="0" smtClean="0"/>
              <a:t>2 kosti nosní, dolní skořepy nosní</a:t>
            </a:r>
          </a:p>
          <a:p>
            <a:pPr eaLnBrk="1" hangingPunct="1"/>
            <a:r>
              <a:rPr lang="cs-CZ" altLang="cs-CZ" dirty="0" smtClean="0"/>
              <a:t>kost slzní</a:t>
            </a:r>
          </a:p>
          <a:p>
            <a:pPr eaLnBrk="1" hangingPunct="1"/>
            <a:r>
              <a:rPr lang="cs-CZ" altLang="cs-CZ" dirty="0"/>
              <a:t>k</a:t>
            </a:r>
            <a:r>
              <a:rPr lang="cs-CZ" altLang="cs-CZ" dirty="0" smtClean="0"/>
              <a:t>ost radličná</a:t>
            </a:r>
          </a:p>
        </p:txBody>
      </p:sp>
    </p:spTree>
    <p:extLst>
      <p:ext uri="{BB962C8B-B14F-4D97-AF65-F5344CB8AC3E}">
        <p14:creationId xmlns:p14="http://schemas.microsoft.com/office/powerpoint/2010/main" val="775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Lebka (pohled zepředu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17500"/>
            <a:ext cx="60833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0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Kosterní soustava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= skelet, opěrná soustava</a:t>
            </a:r>
          </a:p>
          <a:p>
            <a:pPr eaLnBrk="1" hangingPunct="1"/>
            <a:r>
              <a:rPr lang="cs-CZ" altLang="cs-CZ" dirty="0"/>
              <a:t>A</a:t>
            </a:r>
            <a:r>
              <a:rPr lang="cs-CZ" altLang="cs-CZ" dirty="0" smtClean="0"/>
              <a:t>si 206 kostí</a:t>
            </a:r>
          </a:p>
          <a:p>
            <a:pPr eaLnBrk="1" hangingPunct="1"/>
            <a:r>
              <a:rPr lang="cs-CZ" altLang="cs-CZ" dirty="0"/>
              <a:t>T</a:t>
            </a:r>
            <a:r>
              <a:rPr lang="cs-CZ" altLang="cs-CZ" dirty="0" smtClean="0"/>
              <a:t>vořena pojivovou tkání:</a:t>
            </a:r>
          </a:p>
          <a:p>
            <a:pPr lvl="1" eaLnBrk="1" hangingPunct="1"/>
            <a:r>
              <a:rPr lang="cs-CZ" altLang="cs-CZ" dirty="0" smtClean="0"/>
              <a:t>Kost (os, </a:t>
            </a:r>
            <a:r>
              <a:rPr lang="cs-CZ" altLang="cs-CZ" dirty="0" err="1" smtClean="0"/>
              <a:t>ossis</a:t>
            </a:r>
            <a:r>
              <a:rPr lang="cs-CZ" altLang="cs-CZ" dirty="0" smtClean="0"/>
              <a:t>) – nejtvrdší pojivová tkáň</a:t>
            </a:r>
          </a:p>
          <a:p>
            <a:pPr lvl="1" eaLnBrk="1" hangingPunct="1"/>
            <a:r>
              <a:rPr lang="cs-CZ" altLang="cs-CZ" dirty="0" smtClean="0"/>
              <a:t>Chrupavka – hyalinní, elastická, vazivová</a:t>
            </a:r>
          </a:p>
          <a:p>
            <a:pPr lvl="1" eaLnBrk="1" hangingPunct="1"/>
            <a:r>
              <a:rPr lang="cs-CZ" altLang="cs-CZ" dirty="0" smtClean="0"/>
              <a:t>Vazivo – tvořeno buňkami a vlákny, vaziva tuhá (šlachy, vazy, kloubní pouzdra), řídká (obaluje orgány a vyplňuje prostory mezi orgány), elastická (některé vazy na páteři), tuková (podkožní tukové vazivo, ochrana orgánů), lymfoidní (krvetvorná kostní dřeň)</a:t>
            </a:r>
          </a:p>
        </p:txBody>
      </p:sp>
    </p:spTree>
    <p:extLst>
      <p:ext uri="{BB962C8B-B14F-4D97-AF65-F5344CB8AC3E}">
        <p14:creationId xmlns:p14="http://schemas.microsoft.com/office/powerpoint/2010/main" val="22922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Lebka (pohled ze strany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8639"/>
            <a:ext cx="76200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57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lebky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Malá fontanela </a:t>
            </a:r>
            <a:r>
              <a:rPr lang="cs-CZ" dirty="0" smtClean="0"/>
              <a:t>– v místě styku švu šípového a lambdového, zaniká brzy po narození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Velká fontanela </a:t>
            </a:r>
            <a:r>
              <a:rPr lang="cs-CZ" dirty="0" smtClean="0"/>
              <a:t>– v místě styku švu šípového a věncového, zaniká okolo 18. </a:t>
            </a:r>
            <a:r>
              <a:rPr lang="cs-CZ" dirty="0" smtClean="0"/>
              <a:t>až 24. měsíce</a:t>
            </a:r>
            <a:r>
              <a:rPr lang="cs-CZ" dirty="0" smtClean="0"/>
              <a:t>, umožňuje růst mozkovny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18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lebky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Novorozenecká </a:t>
            </a:r>
            <a:r>
              <a:rPr lang="cs-CZ" dirty="0"/>
              <a:t>lebka </a:t>
            </a:r>
            <a:r>
              <a:rPr lang="cs-CZ" dirty="0" smtClean="0"/>
              <a:t>- typické </a:t>
            </a:r>
            <a:r>
              <a:rPr lang="cs-CZ" dirty="0"/>
              <a:t>následující </a:t>
            </a:r>
            <a:r>
              <a:rPr lang="cs-CZ" b="1" dirty="0"/>
              <a:t>znaky:</a:t>
            </a:r>
            <a:endParaRPr lang="cs-CZ" dirty="0"/>
          </a:p>
          <a:p>
            <a:r>
              <a:rPr lang="cs-CZ" dirty="0"/>
              <a:t>Lebka je tvořena z </a:t>
            </a:r>
            <a:r>
              <a:rPr lang="cs-CZ" b="1" dirty="0"/>
              <a:t>22</a:t>
            </a:r>
            <a:r>
              <a:rPr lang="cs-CZ" dirty="0"/>
              <a:t> kostí</a:t>
            </a:r>
          </a:p>
          <a:p>
            <a:r>
              <a:rPr lang="cs-CZ" dirty="0"/>
              <a:t>Lebka je </a:t>
            </a:r>
            <a:r>
              <a:rPr lang="cs-CZ" b="1" dirty="0"/>
              <a:t>protažená</a:t>
            </a:r>
            <a:r>
              <a:rPr lang="cs-CZ" dirty="0"/>
              <a:t> (ze předu </a:t>
            </a:r>
            <a:r>
              <a:rPr lang="cs-CZ" dirty="0" smtClean="0"/>
              <a:t>dozadu) - při </a:t>
            </a:r>
            <a:r>
              <a:rPr lang="cs-CZ" dirty="0"/>
              <a:t>pohledu shora má tvar </a:t>
            </a:r>
            <a:r>
              <a:rPr lang="cs-CZ" dirty="0" smtClean="0"/>
              <a:t>pětiúhelníku</a:t>
            </a:r>
            <a:endParaRPr lang="cs-CZ" dirty="0"/>
          </a:p>
          <a:p>
            <a:r>
              <a:rPr lang="cs-CZ" dirty="0"/>
              <a:t>U novorozence převažuje mozková část lebky (</a:t>
            </a:r>
            <a:r>
              <a:rPr lang="cs-CZ" dirty="0" err="1"/>
              <a:t>neurocranium</a:t>
            </a:r>
            <a:r>
              <a:rPr lang="cs-CZ" dirty="0"/>
              <a:t>) nad obličejovou (</a:t>
            </a:r>
            <a:r>
              <a:rPr lang="cs-CZ" dirty="0" err="1"/>
              <a:t>splanchocranium</a:t>
            </a:r>
            <a:r>
              <a:rPr lang="cs-CZ" dirty="0"/>
              <a:t>)</a:t>
            </a:r>
          </a:p>
          <a:p>
            <a:r>
              <a:rPr lang="cs-CZ" dirty="0" smtClean="0"/>
              <a:t>Fontanely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9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2. Kostra trupu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u="sng" dirty="0" smtClean="0"/>
              <a:t>3 části:</a:t>
            </a:r>
          </a:p>
          <a:p>
            <a:pPr lvl="1" eaLnBrk="1" hangingPunct="1"/>
            <a:r>
              <a:rPr lang="cs-CZ" altLang="cs-CZ" sz="2000" dirty="0" smtClean="0"/>
              <a:t>páteř</a:t>
            </a:r>
          </a:p>
          <a:p>
            <a:pPr lvl="1" eaLnBrk="1" hangingPunct="1"/>
            <a:r>
              <a:rPr lang="cs-CZ" altLang="cs-CZ" sz="2000" dirty="0" smtClean="0"/>
              <a:t>žebra</a:t>
            </a:r>
          </a:p>
          <a:p>
            <a:pPr lvl="1" eaLnBrk="1" hangingPunct="1"/>
            <a:r>
              <a:rPr lang="cs-CZ" altLang="cs-CZ" sz="2000" dirty="0" smtClean="0"/>
              <a:t>kost hrudní</a:t>
            </a:r>
          </a:p>
        </p:txBody>
      </p:sp>
    </p:spTree>
    <p:extLst>
      <p:ext uri="{BB962C8B-B14F-4D97-AF65-F5344CB8AC3E}">
        <p14:creationId xmlns:p14="http://schemas.microsoft.com/office/powerpoint/2010/main" val="21292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Páteř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err="1">
                <a:solidFill>
                  <a:schemeClr val="tx2"/>
                </a:solidFill>
              </a:rPr>
              <a:t>F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ce</a:t>
            </a:r>
            <a:r>
              <a:rPr lang="cs-CZ" altLang="cs-CZ" sz="2000" dirty="0" smtClean="0">
                <a:solidFill>
                  <a:schemeClr val="tx2"/>
                </a:solidFill>
              </a:rPr>
              <a:t>:</a:t>
            </a:r>
            <a:r>
              <a:rPr lang="cs-CZ" altLang="cs-CZ" sz="2000" dirty="0" smtClean="0"/>
              <a:t> nosná a oporná osa těla, ochrana míchy, pohyb trupu</a:t>
            </a:r>
          </a:p>
          <a:p>
            <a:pPr eaLnBrk="1" hangingPunct="1"/>
            <a:r>
              <a:rPr lang="cs-CZ" altLang="cs-CZ" sz="2000" dirty="0" err="1"/>
              <a:t>D</a:t>
            </a:r>
            <a:r>
              <a:rPr lang="cs-CZ" altLang="cs-CZ" sz="2000" dirty="0" err="1" smtClean="0"/>
              <a:t>vojesovité</a:t>
            </a:r>
            <a:r>
              <a:rPr lang="cs-CZ" altLang="cs-CZ" sz="2000" dirty="0" smtClean="0"/>
              <a:t> prohnutí (pružnost, tlumí nárazy)</a:t>
            </a:r>
          </a:p>
          <a:p>
            <a:pPr lvl="1"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lordóza</a:t>
            </a:r>
            <a:r>
              <a:rPr lang="cs-CZ" altLang="cs-CZ" sz="2000" dirty="0" smtClean="0"/>
              <a:t> (prohnutí dopředu – krční, bederní)</a:t>
            </a:r>
          </a:p>
          <a:p>
            <a:pPr lvl="1"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kyfóza</a:t>
            </a:r>
            <a:r>
              <a:rPr lang="cs-CZ" altLang="cs-CZ" sz="2000" dirty="0" smtClean="0"/>
              <a:t> (prohnutí dozadu – hrudní, křížová)</a:t>
            </a:r>
          </a:p>
          <a:p>
            <a:pPr eaLnBrk="1" hangingPunct="1"/>
            <a:r>
              <a:rPr lang="cs-CZ" altLang="cs-CZ" sz="2000" dirty="0" smtClean="0"/>
              <a:t>33 – 34 obratlů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79" y="2767971"/>
            <a:ext cx="2868781" cy="37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zakřivení páteře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9487" y="2233462"/>
            <a:ext cx="6542789" cy="35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7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Typy obratlů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krční</a:t>
            </a:r>
            <a:r>
              <a:rPr lang="cs-CZ" altLang="cs-CZ" sz="2000" dirty="0" smtClean="0"/>
              <a:t> (cervikální) – C 1-7 (1. = atlas </a:t>
            </a:r>
            <a:r>
              <a:rPr lang="cs-CZ" altLang="cs-CZ" sz="2000" dirty="0" smtClean="0">
                <a:sym typeface="Wingdings 3" panose="05040102010807070707" pitchFamily="18" charset="2"/>
              </a:rPr>
              <a:t>kývání</a:t>
            </a:r>
            <a:r>
              <a:rPr lang="cs-CZ" altLang="cs-CZ" sz="2000" dirty="0" smtClean="0"/>
              <a:t>, 2. = axis </a:t>
            </a:r>
            <a:r>
              <a:rPr lang="cs-CZ" altLang="cs-CZ" sz="2000" dirty="0" smtClean="0">
                <a:sym typeface="Wingdings 3" panose="05040102010807070707" pitchFamily="18" charset="2"/>
              </a:rPr>
              <a:t> otáčení</a:t>
            </a:r>
            <a:r>
              <a:rPr lang="cs-CZ" altLang="cs-CZ" sz="2000" dirty="0" smtClean="0"/>
              <a:t> )</a:t>
            </a:r>
          </a:p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Hrudní (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thorakální</a:t>
            </a:r>
            <a:r>
              <a:rPr lang="cs-CZ" altLang="cs-CZ" sz="2000" dirty="0" smtClean="0">
                <a:solidFill>
                  <a:schemeClr val="tx2"/>
                </a:solidFill>
              </a:rPr>
              <a:t>)</a:t>
            </a:r>
            <a:r>
              <a:rPr lang="cs-CZ" altLang="cs-CZ" sz="2000" dirty="0" smtClean="0"/>
              <a:t> – </a:t>
            </a:r>
            <a:r>
              <a:rPr lang="cs-CZ" altLang="cs-CZ" sz="2000" dirty="0" err="1" smtClean="0"/>
              <a:t>Th</a:t>
            </a:r>
            <a:r>
              <a:rPr lang="cs-CZ" altLang="cs-CZ" sz="2000" dirty="0" smtClean="0"/>
              <a:t> 1-12 (spojení se žebry)</a:t>
            </a:r>
          </a:p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Bederní (lumbální)</a:t>
            </a:r>
            <a:r>
              <a:rPr lang="cs-CZ" altLang="cs-CZ" sz="2000" dirty="0" smtClean="0"/>
              <a:t> – L 1-5 (nejmohutnější)</a:t>
            </a:r>
          </a:p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Křížové </a:t>
            </a:r>
            <a:r>
              <a:rPr lang="cs-CZ" altLang="cs-CZ" sz="2000" dirty="0" smtClean="0"/>
              <a:t>– S 1-5 (srůstají v 25 letech </a:t>
            </a:r>
            <a:r>
              <a:rPr lang="cs-CZ" altLang="cs-CZ" sz="2000" dirty="0" smtClean="0">
                <a:sym typeface="Wingdings 3" panose="05040102010807070707" pitchFamily="18" charset="2"/>
              </a:rPr>
              <a:t> kost křížová = os </a:t>
            </a:r>
            <a:r>
              <a:rPr lang="cs-CZ" altLang="cs-CZ" sz="2000" dirty="0" err="1" smtClean="0">
                <a:sym typeface="Wingdings 3" panose="05040102010807070707" pitchFamily="18" charset="2"/>
              </a:rPr>
              <a:t>sacrum</a:t>
            </a:r>
            <a:r>
              <a:rPr lang="cs-CZ" altLang="cs-CZ" sz="2000" dirty="0" smtClean="0"/>
              <a:t>)</a:t>
            </a:r>
          </a:p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kostrční</a:t>
            </a:r>
            <a:r>
              <a:rPr lang="cs-CZ" altLang="cs-CZ" sz="2000" dirty="0" smtClean="0"/>
              <a:t> – Co 1-4 (až 5), srostlé </a:t>
            </a:r>
            <a:r>
              <a:rPr lang="cs-CZ" altLang="cs-CZ" sz="2000" dirty="0" smtClean="0">
                <a:sym typeface="Wingdings 3" panose="05040102010807070707" pitchFamily="18" charset="2"/>
              </a:rPr>
              <a:t> kostrč = os </a:t>
            </a:r>
            <a:r>
              <a:rPr lang="cs-CZ" altLang="cs-CZ" sz="2000" dirty="0" err="1" smtClean="0">
                <a:sym typeface="Wingdings 3" panose="05040102010807070707" pitchFamily="18" charset="2"/>
              </a:rPr>
              <a:t>coccygis</a:t>
            </a:r>
            <a:endParaRPr lang="cs-CZ" altLang="cs-CZ" sz="2000" dirty="0" smtClean="0"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74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Meziobratlové ploténky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Destiček je </a:t>
            </a:r>
            <a:r>
              <a:rPr lang="cs-CZ" sz="2000" dirty="0" smtClean="0"/>
              <a:t>třiadvacet - mezi </a:t>
            </a:r>
            <a:r>
              <a:rPr lang="cs-CZ" sz="2000" dirty="0"/>
              <a:t>atlasem a čepovcem disk  není - první je až mezi C</a:t>
            </a:r>
            <a:r>
              <a:rPr lang="cs-CZ" sz="2000" baseline="-25000" dirty="0"/>
              <a:t>2 </a:t>
            </a:r>
            <a:r>
              <a:rPr lang="cs-CZ" sz="2000" dirty="0"/>
              <a:t>a  </a:t>
            </a:r>
            <a:r>
              <a:rPr lang="cs-CZ" sz="2000" dirty="0" smtClean="0"/>
              <a:t>C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, poslední </a:t>
            </a:r>
            <a:r>
              <a:rPr lang="cs-CZ" sz="2000" dirty="0"/>
              <a:t>destička je mezi tělem L</a:t>
            </a:r>
            <a:r>
              <a:rPr lang="cs-CZ" sz="2000" baseline="-25000" dirty="0"/>
              <a:t>5 </a:t>
            </a:r>
            <a:r>
              <a:rPr lang="cs-CZ" sz="2000" dirty="0"/>
              <a:t>a </a:t>
            </a:r>
            <a:r>
              <a:rPr lang="cs-CZ" sz="2000" dirty="0" smtClean="0"/>
              <a:t>S</a:t>
            </a:r>
            <a:r>
              <a:rPr lang="cs-CZ" sz="2000" baseline="-25000" dirty="0" smtClean="0"/>
              <a:t>1</a:t>
            </a:r>
            <a:endParaRPr lang="cs-CZ" sz="2000" dirty="0"/>
          </a:p>
          <a:p>
            <a:r>
              <a:rPr lang="cs-CZ" sz="2000" dirty="0" smtClean="0"/>
              <a:t>Skládá se z:</a:t>
            </a:r>
          </a:p>
          <a:p>
            <a:pPr lvl="1"/>
            <a:r>
              <a:rPr lang="cs-CZ" sz="2000" dirty="0" smtClean="0"/>
              <a:t>Elastického </a:t>
            </a:r>
            <a:r>
              <a:rPr lang="cs-CZ" sz="2000" dirty="0"/>
              <a:t>rosolovitého jádra</a:t>
            </a:r>
          </a:p>
          <a:p>
            <a:pPr lvl="1"/>
            <a:r>
              <a:rPr lang="cs-CZ" sz="2000" dirty="0" smtClean="0"/>
              <a:t>Z </a:t>
            </a:r>
            <a:r>
              <a:rPr lang="cs-CZ" sz="2000" dirty="0"/>
              <a:t>vrstev vláken a </a:t>
            </a:r>
            <a:r>
              <a:rPr lang="cs-CZ" sz="2000" dirty="0" smtClean="0"/>
              <a:t>chrupavek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S</a:t>
            </a:r>
            <a:r>
              <a:rPr lang="cs-CZ" sz="2000" b="1" dirty="0" smtClean="0"/>
              <a:t>louží </a:t>
            </a:r>
            <a:r>
              <a:rPr lang="cs-CZ" sz="2000" b="1" dirty="0"/>
              <a:t>jako tlumiče </a:t>
            </a:r>
            <a:r>
              <a:rPr lang="cs-CZ" sz="2000" b="1" dirty="0" smtClean="0"/>
              <a:t>nárazů</a:t>
            </a:r>
          </a:p>
          <a:p>
            <a:r>
              <a:rPr lang="cs-CZ" sz="2000" dirty="0" smtClean="0"/>
              <a:t>Míra </a:t>
            </a:r>
            <a:r>
              <a:rPr lang="cs-CZ" sz="2000" dirty="0"/>
              <a:t>jejich elasticity je závislá na obsahu vody v rosolovitém </a:t>
            </a:r>
            <a:r>
              <a:rPr lang="cs-CZ" sz="2000" dirty="0" smtClean="0"/>
              <a:t>jádru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786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Meziobratlová ploténka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20" y="2133600"/>
            <a:ext cx="6175985" cy="3778250"/>
          </a:xfrm>
        </p:spPr>
      </p:pic>
    </p:spTree>
    <p:extLst>
      <p:ext uri="{BB962C8B-B14F-4D97-AF65-F5344CB8AC3E}">
        <p14:creationId xmlns:p14="http://schemas.microsoft.com/office/powerpoint/2010/main" val="1926763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Meziobratlová ploténka a její poranění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5" y="2133600"/>
            <a:ext cx="5667375" cy="3778250"/>
          </a:xfrm>
        </p:spPr>
      </p:pic>
    </p:spTree>
    <p:extLst>
      <p:ext uri="{BB962C8B-B14F-4D97-AF65-F5344CB8AC3E}">
        <p14:creationId xmlns:p14="http://schemas.microsoft.com/office/powerpoint/2010/main" val="24994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Funkce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cs-CZ" altLang="cs-CZ" b="1" dirty="0" smtClean="0"/>
                  <a:t>F</a:t>
                </a:r>
                <a:r>
                  <a:rPr lang="cs-CZ" altLang="cs-CZ" b="1" dirty="0" err="1" smtClean="0"/>
                  <a:t>ce</a:t>
                </a:r>
                <a:r>
                  <a:rPr lang="cs-CZ" altLang="cs-CZ" b="1" dirty="0" smtClean="0"/>
                  <a:t>:</a:t>
                </a:r>
                <a:r>
                  <a:rPr lang="cs-CZ" altLang="cs-CZ" dirty="0" smtClean="0"/>
                  <a:t> </a:t>
                </a:r>
              </a:p>
              <a:p>
                <a:pPr lvl="1"/>
                <a:r>
                  <a:rPr lang="cs-CZ" altLang="cs-CZ" dirty="0" smtClean="0"/>
                  <a:t>opora těla</a:t>
                </a:r>
              </a:p>
              <a:p>
                <a:pPr lvl="1"/>
                <a:r>
                  <a:rPr lang="cs-CZ" altLang="cs-CZ" dirty="0" smtClean="0"/>
                  <a:t>ochrana vnitřních orgánů</a:t>
                </a:r>
              </a:p>
              <a:p>
                <a:pPr lvl="1"/>
                <a:r>
                  <a:rPr lang="cs-CZ" altLang="cs-CZ" dirty="0" smtClean="0"/>
                  <a:t>pasivní pohybový aparát</a:t>
                </a:r>
              </a:p>
              <a:p>
                <a:pPr eaLnBrk="1" hangingPunct="1"/>
                <a:r>
                  <a:rPr lang="cs-CZ" altLang="cs-CZ" dirty="0" smtClean="0"/>
                  <a:t>+ v kostech – zásoba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cs-CZ" altLang="cs-CZ" dirty="0" smtClean="0"/>
                  <a:t>, vznik krevních elementů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cs-CZ" altLang="cs-CZ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7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onus.cz/anatomie/anatomi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143001"/>
            <a:ext cx="30289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Nosič (pohled shora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690688"/>
            <a:ext cx="7561263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1. krční </a:t>
            </a:r>
            <a:r>
              <a:rPr lang="cs-CZ" altLang="cs-CZ" dirty="0" smtClean="0"/>
              <a:t>obratel - atlas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83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Čepovec (pohled shora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374775"/>
            <a:ext cx="626427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2. krční </a:t>
            </a:r>
            <a:r>
              <a:rPr lang="cs-CZ" altLang="cs-CZ" dirty="0" smtClean="0"/>
              <a:t>obratel - axis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982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5. hrudní obratel</a:t>
            </a:r>
          </a:p>
        </p:txBody>
      </p:sp>
      <p:pic>
        <p:nvPicPr>
          <p:cNvPr id="59398" name="Picture 6" descr="5. hrudní obratel">
            <a:hlinkClick r:id="rId3" tooltip="Kliknutí Vás odkáže na fotogalerii s tímto obrázke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3289" y="1643063"/>
            <a:ext cx="5305425" cy="44386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69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4. bederní obratel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700213"/>
            <a:ext cx="6280150" cy="46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4. bederní obratel</a:t>
            </a:r>
          </a:p>
        </p:txBody>
      </p:sp>
    </p:spTree>
    <p:extLst>
      <p:ext uri="{BB962C8B-B14F-4D97-AF65-F5344CB8AC3E}">
        <p14:creationId xmlns:p14="http://schemas.microsoft.com/office/powerpoint/2010/main" val="2834162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ost křížová (pohled zepředu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25" y="1264554"/>
            <a:ext cx="6421727" cy="53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 křížová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111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Žebra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12 párů</a:t>
            </a:r>
          </a:p>
          <a:p>
            <a:pPr lvl="1" eaLnBrk="1" hangingPunct="1"/>
            <a:r>
              <a:rPr lang="cs-CZ" altLang="cs-CZ" sz="2000" dirty="0" smtClean="0"/>
              <a:t>1) </a:t>
            </a:r>
            <a:r>
              <a:rPr lang="cs-CZ" altLang="cs-CZ" sz="2000" b="1" dirty="0" smtClean="0"/>
              <a:t>pravá </a:t>
            </a:r>
            <a:r>
              <a:rPr lang="cs-CZ" altLang="cs-CZ" sz="2000" dirty="0" smtClean="0"/>
              <a:t>– 7 párů, spojeny v hrudní kostí</a:t>
            </a:r>
          </a:p>
          <a:p>
            <a:pPr lvl="1" eaLnBrk="1" hangingPunct="1"/>
            <a:r>
              <a:rPr lang="cs-CZ" altLang="cs-CZ" sz="2000" dirty="0" smtClean="0"/>
              <a:t>2) </a:t>
            </a:r>
            <a:r>
              <a:rPr lang="cs-CZ" altLang="cs-CZ" sz="2000" b="1" dirty="0" smtClean="0"/>
              <a:t>nepravá</a:t>
            </a:r>
            <a:r>
              <a:rPr lang="cs-CZ" altLang="cs-CZ" sz="2000" dirty="0" smtClean="0"/>
              <a:t> – 3 páry, spojeny s předchozím párem žeber</a:t>
            </a:r>
          </a:p>
          <a:p>
            <a:pPr lvl="1" eaLnBrk="1" hangingPunct="1"/>
            <a:r>
              <a:rPr lang="cs-CZ" altLang="cs-CZ" sz="2000" dirty="0" smtClean="0"/>
              <a:t>3) </a:t>
            </a:r>
            <a:r>
              <a:rPr lang="cs-CZ" altLang="cs-CZ" sz="2000" b="1" dirty="0" smtClean="0"/>
              <a:t>volná</a:t>
            </a:r>
            <a:r>
              <a:rPr lang="cs-CZ" altLang="cs-CZ" sz="2000" dirty="0" smtClean="0"/>
              <a:t> – 2 páry, volná</a:t>
            </a:r>
          </a:p>
        </p:txBody>
      </p:sp>
    </p:spTree>
    <p:extLst>
      <p:ext uri="{BB962C8B-B14F-4D97-AF65-F5344CB8AC3E}">
        <p14:creationId xmlns:p14="http://schemas.microsoft.com/office/powerpoint/2010/main" val="12503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d01.jxs.cz/354/058/83a76b1451_37590140_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476250"/>
            <a:ext cx="6624637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83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Kost hrudní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= kost prsní</a:t>
            </a:r>
          </a:p>
          <a:p>
            <a:pPr eaLnBrk="1" hangingPunct="1"/>
            <a:r>
              <a:rPr lang="cs-CZ" altLang="cs-CZ" b="1" smtClean="0"/>
              <a:t>hrudní koš</a:t>
            </a:r>
            <a:r>
              <a:rPr lang="cs-CZ" altLang="cs-CZ" smtClean="0"/>
              <a:t> = hrudní páteř, žebra, hrudní kost</a:t>
            </a:r>
          </a:p>
        </p:txBody>
      </p:sp>
    </p:spTree>
    <p:extLst>
      <p:ext uri="{BB962C8B-B14F-4D97-AF65-F5344CB8AC3E}">
        <p14:creationId xmlns:p14="http://schemas.microsoft.com/office/powerpoint/2010/main" val="42383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3. Kostra horní končetiny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P</a:t>
            </a:r>
            <a:r>
              <a:rPr lang="cs-CZ" altLang="cs-CZ" sz="2000" dirty="0" smtClean="0"/>
              <a:t>letenec lopatkový (kost klíční, lopatka)</a:t>
            </a:r>
          </a:p>
          <a:p>
            <a:pPr eaLnBrk="1" hangingPunct="1"/>
            <a:r>
              <a:rPr lang="cs-CZ" altLang="cs-CZ" sz="2000" dirty="0"/>
              <a:t>K</a:t>
            </a:r>
            <a:r>
              <a:rPr lang="cs-CZ" altLang="cs-CZ" sz="2000" dirty="0" smtClean="0"/>
              <a:t>ost pažní</a:t>
            </a:r>
          </a:p>
          <a:p>
            <a:pPr eaLnBrk="1" hangingPunct="1"/>
            <a:r>
              <a:rPr lang="cs-CZ" altLang="cs-CZ" sz="2000" dirty="0"/>
              <a:t>K</a:t>
            </a:r>
            <a:r>
              <a:rPr lang="cs-CZ" altLang="cs-CZ" sz="2000" dirty="0" smtClean="0"/>
              <a:t>ost vřetenní</a:t>
            </a:r>
          </a:p>
          <a:p>
            <a:pPr eaLnBrk="1" hangingPunct="1"/>
            <a:r>
              <a:rPr lang="cs-CZ" altLang="cs-CZ" sz="2000" dirty="0"/>
              <a:t>K</a:t>
            </a:r>
            <a:r>
              <a:rPr lang="cs-CZ" altLang="cs-CZ" sz="2000" dirty="0" smtClean="0"/>
              <a:t>ost loketní</a:t>
            </a:r>
          </a:p>
          <a:p>
            <a:pPr eaLnBrk="1" hangingPunct="1"/>
            <a:r>
              <a:rPr lang="cs-CZ" altLang="cs-CZ" sz="2000" dirty="0"/>
              <a:t>K</a:t>
            </a:r>
            <a:r>
              <a:rPr lang="cs-CZ" altLang="cs-CZ" sz="2000" dirty="0" smtClean="0"/>
              <a:t>osti zápěstní – 8</a:t>
            </a:r>
          </a:p>
          <a:p>
            <a:pPr eaLnBrk="1" hangingPunct="1"/>
            <a:r>
              <a:rPr lang="cs-CZ" altLang="cs-CZ" sz="2000" dirty="0"/>
              <a:t>K</a:t>
            </a:r>
            <a:r>
              <a:rPr lang="cs-CZ" altLang="cs-CZ" sz="2000" dirty="0" smtClean="0"/>
              <a:t>osti záprstní – 5</a:t>
            </a:r>
          </a:p>
          <a:p>
            <a:pPr eaLnBrk="1" hangingPunct="1"/>
            <a:r>
              <a:rPr lang="cs-CZ" altLang="cs-CZ" sz="2000" dirty="0"/>
              <a:t>Č</a:t>
            </a:r>
            <a:r>
              <a:rPr lang="cs-CZ" altLang="cs-CZ" sz="2000" dirty="0" smtClean="0"/>
              <a:t>lánky prstů – palec má 2 články, ostatní 3 </a:t>
            </a:r>
          </a:p>
        </p:txBody>
      </p:sp>
    </p:spTree>
    <p:extLst>
      <p:ext uri="{BB962C8B-B14F-4D97-AF65-F5344CB8AC3E}">
        <p14:creationId xmlns:p14="http://schemas.microsoft.com/office/powerpoint/2010/main" val="34850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Typy kostí dle tvaru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krátké (např. články prstů)</a:t>
            </a:r>
          </a:p>
          <a:p>
            <a:pPr eaLnBrk="1" hangingPunct="1"/>
            <a:r>
              <a:rPr lang="cs-CZ" altLang="cs-CZ" dirty="0" smtClean="0"/>
              <a:t>dlouhé (např. stehenní kost)</a:t>
            </a:r>
          </a:p>
          <a:p>
            <a:pPr eaLnBrk="1" hangingPunct="1"/>
            <a:r>
              <a:rPr lang="cs-CZ" altLang="cs-CZ" dirty="0" smtClean="0"/>
              <a:t>ploché (např. lopatka)</a:t>
            </a:r>
          </a:p>
          <a:p>
            <a:pPr eaLnBrk="1" hangingPunct="1"/>
            <a:r>
              <a:rPr lang="cs-CZ" altLang="cs-CZ" dirty="0"/>
              <a:t>k</a:t>
            </a:r>
            <a:r>
              <a:rPr lang="cs-CZ" altLang="cs-CZ" dirty="0" smtClean="0"/>
              <a:t>osti nepravidelného tvaru (např. dolní čelist</a:t>
            </a:r>
            <a:r>
              <a:rPr lang="cs-CZ" altLang="cs-CZ" smtClean="0"/>
              <a:t>, obratle)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0613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5" descr="Horní končetina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260350"/>
            <a:ext cx="3311525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572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ostra ruky (pohled zdola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333375"/>
            <a:ext cx="4981575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32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4. Kostra dolní končetiny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Pletenec pánevní (kost pánevní)</a:t>
            </a:r>
          </a:p>
          <a:p>
            <a:pPr eaLnBrk="1" hangingPunct="1"/>
            <a:r>
              <a:rPr lang="cs-CZ" altLang="cs-CZ" sz="2000" dirty="0"/>
              <a:t>S</a:t>
            </a:r>
            <a:r>
              <a:rPr lang="cs-CZ" altLang="cs-CZ" sz="2000" dirty="0" smtClean="0"/>
              <a:t>tehenní</a:t>
            </a:r>
          </a:p>
          <a:p>
            <a:pPr eaLnBrk="1" hangingPunct="1"/>
            <a:r>
              <a:rPr lang="cs-CZ" altLang="cs-CZ" sz="2000" dirty="0"/>
              <a:t>H</a:t>
            </a:r>
            <a:r>
              <a:rPr lang="cs-CZ" altLang="cs-CZ" sz="2000" dirty="0" smtClean="0"/>
              <a:t>olenní</a:t>
            </a:r>
          </a:p>
          <a:p>
            <a:pPr eaLnBrk="1" hangingPunct="1"/>
            <a:r>
              <a:rPr lang="cs-CZ" altLang="cs-CZ" sz="2000" dirty="0"/>
              <a:t>L</a:t>
            </a:r>
            <a:r>
              <a:rPr lang="cs-CZ" altLang="cs-CZ" sz="2000" dirty="0" smtClean="0"/>
              <a:t>ýtková</a:t>
            </a:r>
          </a:p>
          <a:p>
            <a:pPr eaLnBrk="1" hangingPunct="1"/>
            <a:r>
              <a:rPr lang="cs-CZ" altLang="cs-CZ" sz="2000" dirty="0"/>
              <a:t>Z</a:t>
            </a:r>
            <a:r>
              <a:rPr lang="cs-CZ" altLang="cs-CZ" sz="2000" dirty="0" smtClean="0"/>
              <a:t>ánártní - 7</a:t>
            </a:r>
          </a:p>
          <a:p>
            <a:pPr eaLnBrk="1" hangingPunct="1"/>
            <a:r>
              <a:rPr lang="cs-CZ" altLang="cs-CZ" sz="2000" dirty="0"/>
              <a:t>N</a:t>
            </a:r>
            <a:r>
              <a:rPr lang="cs-CZ" altLang="cs-CZ" sz="2000" dirty="0" smtClean="0"/>
              <a:t>ártní - 5</a:t>
            </a:r>
          </a:p>
          <a:p>
            <a:pPr eaLnBrk="1" hangingPunct="1"/>
            <a:r>
              <a:rPr lang="cs-CZ" altLang="cs-CZ" sz="2000" dirty="0"/>
              <a:t>Č</a:t>
            </a:r>
            <a:r>
              <a:rPr lang="cs-CZ" altLang="cs-CZ" sz="2000" dirty="0" smtClean="0"/>
              <a:t>lánky prstů – palec má 2 články, ostatní 3</a:t>
            </a:r>
          </a:p>
        </p:txBody>
      </p:sp>
    </p:spTree>
    <p:extLst>
      <p:ext uri="{BB962C8B-B14F-4D97-AF65-F5344CB8AC3E}">
        <p14:creationId xmlns:p14="http://schemas.microsoft.com/office/powerpoint/2010/main" val="33419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Dolní končetina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60351"/>
            <a:ext cx="2449513" cy="632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10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s.gymspgs.cz:5050/bio/Images/Textbook/Big/0010000/000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9" y="260350"/>
            <a:ext cx="531653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45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dirty="0" smtClean="0"/>
              <a:t>kost pánevní</a:t>
            </a:r>
            <a:r>
              <a:rPr lang="cs-CZ" altLang="cs-CZ" sz="2000" dirty="0" smtClean="0"/>
              <a:t> = kost kyčelní, sedací, stydká</a:t>
            </a:r>
          </a:p>
          <a:p>
            <a:pPr eaLnBrk="1" hangingPunct="1"/>
            <a:r>
              <a:rPr lang="cs-CZ" altLang="cs-CZ" sz="2000" b="1" dirty="0" smtClean="0"/>
              <a:t>bérec</a:t>
            </a:r>
            <a:r>
              <a:rPr lang="cs-CZ" altLang="cs-CZ" sz="2000" dirty="0" smtClean="0"/>
              <a:t> = kost holenní, lýtková</a:t>
            </a:r>
          </a:p>
        </p:txBody>
      </p:sp>
    </p:spTree>
    <p:extLst>
      <p:ext uri="{BB962C8B-B14F-4D97-AF65-F5344CB8AC3E}">
        <p14:creationId xmlns:p14="http://schemas.microsoft.com/office/powerpoint/2010/main" val="24790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Nemoci kosterní soustavy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/>
              <a:t>O</a:t>
            </a:r>
            <a:r>
              <a:rPr lang="cs-CZ" altLang="cs-CZ" sz="2000" dirty="0" smtClean="0"/>
              <a:t>steoporóza = řídnutí</a:t>
            </a:r>
          </a:p>
          <a:p>
            <a:pPr eaLnBrk="1" hangingPunct="1"/>
            <a:r>
              <a:rPr lang="cs-CZ" altLang="cs-CZ" sz="2000" dirty="0"/>
              <a:t>R</a:t>
            </a:r>
            <a:r>
              <a:rPr lang="cs-CZ" altLang="cs-CZ" sz="2000" dirty="0" smtClean="0"/>
              <a:t>achitis (křivice) – nedostatek </a:t>
            </a:r>
            <a:r>
              <a:rPr lang="cs-CZ" altLang="cs-CZ" sz="2000" dirty="0" err="1" smtClean="0"/>
              <a:t>vit.D</a:t>
            </a:r>
            <a:endParaRPr lang="cs-CZ" altLang="cs-CZ" sz="2000" dirty="0" smtClean="0"/>
          </a:p>
          <a:p>
            <a:pPr eaLnBrk="1" hangingPunct="1"/>
            <a:r>
              <a:rPr lang="cs-CZ" altLang="cs-CZ" sz="2000" dirty="0"/>
              <a:t>A</a:t>
            </a:r>
            <a:r>
              <a:rPr lang="cs-CZ" altLang="cs-CZ" sz="2000" dirty="0" smtClean="0"/>
              <a:t>rtritida – zánětlivé onemocnění kloubů</a:t>
            </a:r>
          </a:p>
          <a:p>
            <a:pPr eaLnBrk="1" hangingPunct="1"/>
            <a:r>
              <a:rPr lang="cs-CZ" altLang="cs-CZ" sz="2000" dirty="0"/>
              <a:t>A</a:t>
            </a:r>
            <a:r>
              <a:rPr lang="cs-CZ" altLang="cs-CZ" sz="2000" dirty="0" smtClean="0"/>
              <a:t>rtróza – degenerace kloubu</a:t>
            </a:r>
          </a:p>
          <a:p>
            <a:pPr eaLnBrk="1" hangingPunct="1"/>
            <a:r>
              <a:rPr lang="cs-CZ" altLang="cs-CZ" sz="2000" dirty="0"/>
              <a:t>D</a:t>
            </a:r>
            <a:r>
              <a:rPr lang="cs-CZ" altLang="cs-CZ" sz="2000" dirty="0" smtClean="0"/>
              <a:t>na – ukládání kyseliny močové </a:t>
            </a:r>
          </a:p>
          <a:p>
            <a:r>
              <a:rPr lang="cs-CZ" altLang="cs-CZ" sz="2000" dirty="0"/>
              <a:t>Vady páteře – plochá záda, kulatá záda, skolióza, abnormální lordóza, ischias</a:t>
            </a:r>
          </a:p>
          <a:p>
            <a:r>
              <a:rPr lang="cs-CZ" altLang="cs-CZ" sz="2000" dirty="0" smtClean="0"/>
              <a:t>Plochá </a:t>
            </a:r>
            <a:r>
              <a:rPr lang="cs-CZ" altLang="cs-CZ" sz="2000" dirty="0"/>
              <a:t>noha</a:t>
            </a:r>
          </a:p>
          <a:p>
            <a:pPr marL="0" indent="0" eaLnBrk="1" hangingPunct="1">
              <a:buNone/>
            </a:pP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312" y="952500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zvláštnosti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Poměr organických a neorganických látek</a:t>
            </a:r>
          </a:p>
          <a:p>
            <a:r>
              <a:rPr lang="cs-CZ" dirty="0" smtClean="0"/>
              <a:t>Vývoj páteře</a:t>
            </a:r>
          </a:p>
          <a:p>
            <a:r>
              <a:rPr lang="cs-CZ" dirty="0" smtClean="0"/>
              <a:t>Osifikace</a:t>
            </a:r>
          </a:p>
          <a:p>
            <a:r>
              <a:rPr lang="cs-CZ" dirty="0" smtClean="0"/>
              <a:t>Srůst některých kostí</a:t>
            </a:r>
          </a:p>
          <a:p>
            <a:r>
              <a:rPr lang="cs-CZ" dirty="0" smtClean="0"/>
              <a:t>Švy</a:t>
            </a:r>
          </a:p>
        </p:txBody>
      </p:sp>
    </p:spTree>
    <p:extLst>
      <p:ext uri="{BB962C8B-B14F-4D97-AF65-F5344CB8AC3E}">
        <p14:creationId xmlns:p14="http://schemas.microsoft.com/office/powerpoint/2010/main" val="707412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klenby</a:t>
            </a:r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794" b="20794"/>
          <a:stretch>
            <a:fillRect/>
          </a:stretch>
        </p:blipFill>
        <p:spPr>
          <a:xfrm>
            <a:off x="1651378" y="603735"/>
            <a:ext cx="5704313" cy="2466514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852948"/>
          </a:xfrm>
        </p:spPr>
        <p:txBody>
          <a:bodyPr>
            <a:noAutofit/>
          </a:bodyPr>
          <a:lstStyle/>
          <a:p>
            <a:r>
              <a:rPr lang="cs-CZ" sz="1800" dirty="0" smtClean="0"/>
              <a:t>Většinou kolem 3. roku. Do tří let je nevyvinutá klenba zcela normálním nálezem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992" y="603735"/>
            <a:ext cx="3973620" cy="3886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241" y="3253854"/>
            <a:ext cx="1905000" cy="14192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201" y="3259185"/>
            <a:ext cx="1905000" cy="14001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096" y="3325859"/>
            <a:ext cx="19050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79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Lebka novorozence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75" r="227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589213" y="5367337"/>
            <a:ext cx="8915400" cy="1210883"/>
          </a:xfrm>
        </p:spPr>
        <p:txBody>
          <a:bodyPr>
            <a:normAutofit/>
          </a:bodyPr>
          <a:lstStyle/>
          <a:p>
            <a:r>
              <a:rPr lang="cs-CZ" sz="1800" dirty="0" err="1" smtClean="0"/>
              <a:t>Neurokranium</a:t>
            </a:r>
            <a:r>
              <a:rPr lang="cs-CZ" sz="1800" dirty="0" smtClean="0"/>
              <a:t> </a:t>
            </a:r>
            <a:r>
              <a:rPr lang="cs-CZ" sz="1800" dirty="0"/>
              <a:t>nepoměrně velké, vedlejší dutiny nosní nejsou vytvořeny, kosti spojeny vazivovými páskami (později úzké švy), fontanela major (4cípá; vymizí do konce 2. roku)), fontanela minor (3cípá)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0364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Složení kosti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u="sng" dirty="0" smtClean="0"/>
              <a:t>voda</a:t>
            </a:r>
            <a:r>
              <a:rPr lang="cs-CZ" altLang="cs-CZ" dirty="0" smtClean="0"/>
              <a:t> - </a:t>
            </a:r>
            <a:r>
              <a:rPr lang="cs-CZ" dirty="0"/>
              <a:t>21 – 25% </a:t>
            </a:r>
            <a:endParaRPr lang="cs-CZ" altLang="cs-CZ" b="1" u="sng" dirty="0" smtClean="0"/>
          </a:p>
          <a:p>
            <a:pPr eaLnBrk="1" hangingPunct="1"/>
            <a:r>
              <a:rPr lang="cs-CZ" altLang="cs-CZ" b="1" u="sng" dirty="0" smtClean="0"/>
              <a:t>kostní buňky</a:t>
            </a:r>
            <a:r>
              <a:rPr lang="cs-CZ" altLang="cs-CZ" dirty="0" smtClean="0"/>
              <a:t>:</a:t>
            </a:r>
          </a:p>
          <a:p>
            <a:pPr lvl="1" eaLnBrk="1" hangingPunct="1"/>
            <a:r>
              <a:rPr lang="cs-CZ" altLang="cs-CZ" dirty="0" err="1" smtClean="0"/>
              <a:t>osteocyty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osteoklasty</a:t>
            </a:r>
          </a:p>
          <a:p>
            <a:pPr eaLnBrk="1" hangingPunct="1"/>
            <a:r>
              <a:rPr lang="cs-CZ" altLang="cs-CZ" b="1" u="sng" dirty="0" smtClean="0"/>
              <a:t>organické látky</a:t>
            </a:r>
            <a:r>
              <a:rPr lang="cs-CZ" altLang="cs-CZ" dirty="0" smtClean="0"/>
              <a:t> – 27 – 35% bílkoviny (</a:t>
            </a:r>
            <a:r>
              <a:rPr lang="cs-CZ" altLang="cs-CZ" dirty="0" err="1" smtClean="0"/>
              <a:t>ossein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b="1" u="sng" dirty="0" smtClean="0"/>
              <a:t>anorganické látky</a:t>
            </a:r>
            <a:r>
              <a:rPr lang="cs-CZ" altLang="cs-CZ" dirty="0" smtClean="0"/>
              <a:t> – 52 – 65%, fosforečnan vápenatý, uhličitan vápenatý,…</a:t>
            </a:r>
          </a:p>
        </p:txBody>
      </p:sp>
    </p:spTree>
    <p:extLst>
      <p:ext uri="{BB962C8B-B14F-4D97-AF65-F5344CB8AC3E}">
        <p14:creationId xmlns:p14="http://schemas.microsoft.com/office/powerpoint/2010/main" val="1200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Stavba kosti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u="sng" dirty="0" smtClean="0"/>
              <a:t>okostice </a:t>
            </a:r>
            <a:r>
              <a:rPr lang="cs-CZ" altLang="cs-CZ" dirty="0" smtClean="0"/>
              <a:t>(periost) – vazivová blána, prostoupena nervy a cévami, růst kosti do šířky (tzv. apozicí)</a:t>
            </a:r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eaLnBrk="1" hangingPunct="1"/>
            <a:r>
              <a:rPr lang="cs-CZ" altLang="cs-CZ" u="sng" dirty="0" smtClean="0"/>
              <a:t>kostní tkáň</a:t>
            </a:r>
            <a:r>
              <a:rPr lang="cs-CZ" altLang="cs-CZ" dirty="0" smtClean="0"/>
              <a:t> (houbovitá = spongiózní, hutná = kompaktní)</a:t>
            </a:r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eaLnBrk="1" hangingPunct="1"/>
            <a:r>
              <a:rPr lang="cs-CZ" altLang="cs-CZ" u="sng" dirty="0" smtClean="0"/>
              <a:t>kostní dřeň</a:t>
            </a:r>
            <a:r>
              <a:rPr lang="cs-CZ" altLang="cs-CZ" dirty="0" smtClean="0"/>
              <a:t> – červená (krvetvorba), žlutá (ukládání tuku) </a:t>
            </a:r>
            <a:r>
              <a:rPr lang="cs-CZ" altLang="cs-CZ" dirty="0" smtClean="0">
                <a:sym typeface="Wingdings" panose="05000000000000000000" pitchFamily="2" charset="2"/>
              </a:rPr>
              <a:t> později šedne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946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Stavba </a:t>
            </a:r>
            <a:r>
              <a:rPr lang="cs-CZ" dirty="0" smtClean="0"/>
              <a:t>kosti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Stavba </a:t>
            </a:r>
            <a:r>
              <a:rPr lang="cs-CZ" sz="1200" dirty="0"/>
              <a:t>kostí (BRCS, 2003)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3746" y="1264555"/>
            <a:ext cx="5012048" cy="51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3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Stavba dlouhé kosti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u="sng" dirty="0" smtClean="0"/>
              <a:t>epifýza</a:t>
            </a:r>
            <a:r>
              <a:rPr lang="cs-CZ" altLang="cs-CZ" dirty="0" smtClean="0"/>
              <a:t> – spongiózní tkáň (pružnost), architektonika kostí – možnost přestavby</a:t>
            </a:r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eaLnBrk="1" hangingPunct="1"/>
            <a:r>
              <a:rPr lang="cs-CZ" altLang="cs-CZ" u="sng" dirty="0" smtClean="0"/>
              <a:t>diafýza</a:t>
            </a:r>
            <a:r>
              <a:rPr lang="cs-CZ" altLang="cs-CZ" dirty="0" smtClean="0"/>
              <a:t> – kompaktní tkáň (pevnost), uvnitř dřeňová dutina, </a:t>
            </a:r>
            <a:r>
              <a:rPr lang="cs-CZ" altLang="cs-CZ" dirty="0" err="1" smtClean="0"/>
              <a:t>Haversovy</a:t>
            </a:r>
            <a:r>
              <a:rPr lang="cs-CZ" altLang="cs-CZ" dirty="0" smtClean="0"/>
              <a:t> systémy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472" y="4194716"/>
            <a:ext cx="5522976" cy="18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Růst  a vývoj kostí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D</a:t>
            </a:r>
            <a:r>
              <a:rPr lang="cs-CZ" altLang="cs-CZ" b="1" dirty="0" smtClean="0">
                <a:solidFill>
                  <a:schemeClr val="tx2"/>
                </a:solidFill>
              </a:rPr>
              <a:t>o délky</a:t>
            </a:r>
            <a:r>
              <a:rPr lang="cs-CZ" altLang="cs-CZ" dirty="0" smtClean="0"/>
              <a:t> – růstové chrupavky</a:t>
            </a:r>
          </a:p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D</a:t>
            </a:r>
            <a:r>
              <a:rPr lang="cs-CZ" altLang="cs-CZ" b="1" dirty="0" smtClean="0">
                <a:solidFill>
                  <a:schemeClr val="tx2"/>
                </a:solidFill>
              </a:rPr>
              <a:t>o šířky</a:t>
            </a:r>
            <a:r>
              <a:rPr lang="cs-CZ" altLang="cs-CZ" dirty="0" smtClean="0"/>
              <a:t> – z buněk okostice </a:t>
            </a:r>
            <a:r>
              <a:rPr lang="cs-CZ" altLang="cs-CZ" dirty="0" smtClean="0">
                <a:solidFill>
                  <a:schemeClr val="tx2"/>
                </a:solidFill>
              </a:rPr>
              <a:t>(apozicí)</a:t>
            </a:r>
          </a:p>
          <a:p>
            <a:pPr eaLnBrk="1" hangingPunct="1"/>
            <a:endParaRPr lang="cs-CZ" altLang="cs-CZ" dirty="0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u="sng" dirty="0" smtClean="0">
                <a:solidFill>
                  <a:schemeClr val="tx2"/>
                </a:solidFill>
              </a:rPr>
              <a:t>Většina kostí vzniká z chrupavky </a:t>
            </a:r>
            <a:r>
              <a:rPr lang="cs-CZ" altLang="cs-CZ" dirty="0" smtClean="0">
                <a:solidFill>
                  <a:schemeClr val="tx2"/>
                </a:solidFill>
              </a:rPr>
              <a:t>procesem osifikace (proniknutí cév do chrupavky, osteoblasty, vznik osifikačních jader, osifikace)</a:t>
            </a:r>
          </a:p>
          <a:p>
            <a:pPr eaLnBrk="1" hangingPunct="1"/>
            <a:r>
              <a:rPr lang="cs-CZ" altLang="cs-CZ" u="sng" dirty="0" smtClean="0">
                <a:solidFill>
                  <a:schemeClr val="tx2"/>
                </a:solidFill>
              </a:rPr>
              <a:t>Lebeční kosti a část klíční kosti vzniká z vaziva</a:t>
            </a:r>
          </a:p>
        </p:txBody>
      </p:sp>
    </p:spTree>
    <p:extLst>
      <p:ext uri="{BB962C8B-B14F-4D97-AF65-F5344CB8AC3E}">
        <p14:creationId xmlns:p14="http://schemas.microsoft.com/office/powerpoint/2010/main" val="31187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</TotalTime>
  <Words>1197</Words>
  <Application>Microsoft Office PowerPoint</Application>
  <PresentationFormat>Širokoúhlá obrazovka</PresentationFormat>
  <Paragraphs>224</Paragraphs>
  <Slides>49</Slides>
  <Notes>45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6" baseType="lpstr">
      <vt:lpstr>Arial</vt:lpstr>
      <vt:lpstr>Calibri</vt:lpstr>
      <vt:lpstr>Cambria Math</vt:lpstr>
      <vt:lpstr>Century Gothic</vt:lpstr>
      <vt:lpstr>Wingdings</vt:lpstr>
      <vt:lpstr>Wingdings 3</vt:lpstr>
      <vt:lpstr>Stébla</vt:lpstr>
      <vt:lpstr>Kosterní soustava</vt:lpstr>
      <vt:lpstr>Kosterní soustava</vt:lpstr>
      <vt:lpstr>Funkce</vt:lpstr>
      <vt:lpstr>Typy kostí dle tvaru</vt:lpstr>
      <vt:lpstr>Složení kosti</vt:lpstr>
      <vt:lpstr>Stavba kosti</vt:lpstr>
      <vt:lpstr>Stavba kosti   Stavba kostí (BRCS, 2003)</vt:lpstr>
      <vt:lpstr>Stavba dlouhé kosti</vt:lpstr>
      <vt:lpstr>Růst  a vývoj kostí</vt:lpstr>
      <vt:lpstr>Vývoj kosti</vt:lpstr>
      <vt:lpstr>Prezentace aplikace PowerPoint</vt:lpstr>
      <vt:lpstr>Povrch kosti</vt:lpstr>
      <vt:lpstr>Spojení kostí</vt:lpstr>
      <vt:lpstr>Stavba kloubu</vt:lpstr>
      <vt:lpstr>Druhy kloubů</vt:lpstr>
      <vt:lpstr>1. Kostra hlavy</vt:lpstr>
      <vt:lpstr>Mozkovna</vt:lpstr>
      <vt:lpstr>Obličejová část</vt:lpstr>
      <vt:lpstr>Prezentace aplikace PowerPoint</vt:lpstr>
      <vt:lpstr>Prezentace aplikace PowerPoint</vt:lpstr>
      <vt:lpstr>Vývoj lebky</vt:lpstr>
      <vt:lpstr>Vývoj lebky</vt:lpstr>
      <vt:lpstr>2. Kostra trupu</vt:lpstr>
      <vt:lpstr>Páteř</vt:lpstr>
      <vt:lpstr>Vývoj zakřivení páteře</vt:lpstr>
      <vt:lpstr>Typy obratlů</vt:lpstr>
      <vt:lpstr>Meziobratlové ploténky</vt:lpstr>
      <vt:lpstr>Meziobratlová ploténka</vt:lpstr>
      <vt:lpstr>Meziobratlová ploténka a její poranění</vt:lpstr>
      <vt:lpstr>Prezentace aplikace PowerPoint</vt:lpstr>
      <vt:lpstr>1. krční obratel - atlas</vt:lpstr>
      <vt:lpstr>2. krční obratel - axis</vt:lpstr>
      <vt:lpstr>5. hrudní obratel</vt:lpstr>
      <vt:lpstr>4. bederní obratel</vt:lpstr>
      <vt:lpstr>Kost křížová</vt:lpstr>
      <vt:lpstr>Žebra</vt:lpstr>
      <vt:lpstr>Prezentace aplikace PowerPoint</vt:lpstr>
      <vt:lpstr>Kost hrudní</vt:lpstr>
      <vt:lpstr>3. Kostra horní končetiny</vt:lpstr>
      <vt:lpstr>Prezentace aplikace PowerPoint</vt:lpstr>
      <vt:lpstr>Prezentace aplikace PowerPoint</vt:lpstr>
      <vt:lpstr>4. Kostra dolní končetiny</vt:lpstr>
      <vt:lpstr>Prezentace aplikace PowerPoint</vt:lpstr>
      <vt:lpstr>Prezentace aplikace PowerPoint</vt:lpstr>
      <vt:lpstr>Prezentace aplikace PowerPoint</vt:lpstr>
      <vt:lpstr>Nemoci kosterní soustavy</vt:lpstr>
      <vt:lpstr>Věkové zvláštnosti</vt:lpstr>
      <vt:lpstr>Vývoj klenby</vt:lpstr>
      <vt:lpstr>Lebka novorozence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Kosterní soustava</dc:title>
  <dc:creator>Doug</dc:creator>
  <cp:lastModifiedBy>Thorovska</cp:lastModifiedBy>
  <cp:revision>32</cp:revision>
  <dcterms:created xsi:type="dcterms:W3CDTF">2015-08-02T19:27:39Z</dcterms:created>
  <dcterms:modified xsi:type="dcterms:W3CDTF">2017-10-19T11:18:31Z</dcterms:modified>
</cp:coreProperties>
</file>