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4" r:id="rId22"/>
    <p:sldId id="276" r:id="rId23"/>
    <p:sldId id="288" r:id="rId24"/>
    <p:sldId id="275" r:id="rId25"/>
    <p:sldId id="285" r:id="rId26"/>
    <p:sldId id="286" r:id="rId27"/>
    <p:sldId id="277" r:id="rId28"/>
    <p:sldId id="289" r:id="rId29"/>
    <p:sldId id="278" r:id="rId30"/>
    <p:sldId id="279" r:id="rId31"/>
    <p:sldId id="280" r:id="rId32"/>
    <p:sldId id="290" r:id="rId33"/>
    <p:sldId id="292" r:id="rId34"/>
    <p:sldId id="281" r:id="rId35"/>
    <p:sldId id="282" r:id="rId36"/>
    <p:sldId id="283" r:id="rId37"/>
    <p:sldId id="28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7CB3-B777-47A7-879A-ABAD47390D60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AF8F-E9BD-4C4C-8182-43FD817FA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109EC-AADC-4F74-81D9-AD782D54EDF6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FD62220-116E-45E7-86C6-1643CF60F242}" type="slidenum">
              <a:rPr lang="cs-CZ" altLang="cs-CZ" sz="1200">
                <a:latin typeface="Times New Roman" panose="02020603050405020304" pitchFamily="18" charset="0"/>
              </a:rPr>
              <a:pPr algn="r"/>
              <a:t>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434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FF1AC-00C5-49E4-913C-E7E0C3A4E53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E459395-1EBA-41B9-8DDB-9969BD1E4F72}" type="slidenum">
              <a:rPr lang="cs-CZ" altLang="cs-CZ" sz="1200">
                <a:latin typeface="Times New Roman" panose="02020603050405020304" pitchFamily="18" charset="0"/>
              </a:rPr>
              <a:pPr algn="r"/>
              <a:t>14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2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4D6B3-0364-4594-B1BF-03921026076E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838E44E-70DE-4F55-BC4E-C9488B6CD3AC}" type="slidenum">
              <a:rPr lang="cs-CZ" altLang="cs-CZ" sz="1200">
                <a:latin typeface="Times New Roman" panose="02020603050405020304" pitchFamily="18" charset="0"/>
              </a:rPr>
              <a:pPr algn="r"/>
              <a:t>15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961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889D6-82E3-42CF-BD0A-B11ECB1EAC6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CB656-3734-436C-A8A4-26C7E443FDC5}" type="slidenum">
              <a:rPr lang="cs-CZ" altLang="cs-CZ" sz="1200">
                <a:latin typeface="Times New Roman" panose="02020603050405020304" pitchFamily="18" charset="0"/>
              </a:rPr>
              <a:pPr algn="r"/>
              <a:t>17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9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5DDDA-0709-486B-92E6-E5FFD8139D53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0B2F376-1775-4BE9-89E0-CCBD752728F1}" type="slidenum">
              <a:rPr lang="cs-CZ" altLang="cs-CZ" sz="1200">
                <a:latin typeface="Times New Roman" panose="02020603050405020304" pitchFamily="18" charset="0"/>
              </a:rPr>
              <a:pPr algn="r"/>
              <a:t>19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87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E9F07-2687-4662-99C2-337FE258FFF6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1FF5891-17AB-467B-B3D6-3A122429570E}" type="slidenum">
              <a:rPr lang="cs-CZ" altLang="cs-CZ" sz="1200">
                <a:latin typeface="Times New Roman" panose="02020603050405020304" pitchFamily="18" charset="0"/>
              </a:rPr>
              <a:pPr algn="r"/>
              <a:t>20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9450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F3FC6-6B22-4E17-A475-447A4066ACE3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7B08C73-90F1-4667-88F6-2246B27FB555}" type="slidenum">
              <a:rPr lang="cs-CZ" altLang="cs-CZ" sz="1200">
                <a:latin typeface="Times New Roman" panose="02020603050405020304" pitchFamily="18" charset="0"/>
              </a:rPr>
              <a:pPr algn="r"/>
              <a:t>21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864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98F0A-DB6A-4FD2-A666-3EAD16D6A2CE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1D7E411-C9A3-487E-8967-7E75F6359275}" type="slidenum">
              <a:rPr lang="cs-CZ" altLang="cs-CZ" sz="1200">
                <a:latin typeface="Times New Roman" panose="02020603050405020304" pitchFamily="18" charset="0"/>
              </a:rPr>
              <a:pPr algn="r"/>
              <a:t>22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546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DA2B6-7482-4B56-9FFA-459F34D455DB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90336A4-790F-4AD7-A09C-028F4743EA24}" type="slidenum">
              <a:rPr lang="cs-CZ" altLang="cs-CZ" sz="1200">
                <a:latin typeface="Times New Roman" panose="02020603050405020304" pitchFamily="18" charset="0"/>
              </a:rPr>
              <a:pPr algn="r"/>
              <a:t>24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5847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93E9B-7207-4F73-A853-FED2E077B939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463382E-500B-498D-B117-D1A6A6851226}" type="slidenum">
              <a:rPr lang="cs-CZ" altLang="cs-CZ" sz="1200">
                <a:latin typeface="Times New Roman" panose="02020603050405020304" pitchFamily="18" charset="0"/>
              </a:rPr>
              <a:pPr algn="r"/>
              <a:t>27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1728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4E421-2766-48CD-B728-013335C032E4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C8B44E9-7F80-4726-93C8-B5577840B4F2}" type="slidenum">
              <a:rPr lang="cs-CZ" altLang="cs-CZ" sz="1200">
                <a:latin typeface="Times New Roman" panose="02020603050405020304" pitchFamily="18" charset="0"/>
              </a:rPr>
              <a:pPr algn="r"/>
              <a:t>31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169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5BAAD-74AC-4B79-95AA-1A6C4995F02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09C0675-27DC-41F7-83CD-BB97F17A34F4}" type="slidenum">
              <a:rPr lang="cs-CZ" altLang="cs-CZ" sz="1200">
                <a:latin typeface="Times New Roman" panose="02020603050405020304" pitchFamily="18" charset="0"/>
              </a:rPr>
              <a:pPr algn="r"/>
              <a:t>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5083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C48F0-53BB-408A-916A-91B2EC327BF9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0FEA9E5-F3AD-45FA-A511-FDC36E8D5302}" type="slidenum">
              <a:rPr lang="cs-CZ" altLang="cs-CZ" sz="1200">
                <a:latin typeface="Times New Roman" panose="02020603050405020304" pitchFamily="18" charset="0"/>
              </a:rPr>
              <a:pPr algn="r"/>
              <a:t>34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0206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E30A9-3E44-4E64-83C7-F9B8D68796E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023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162D-CEB3-4BD3-8EA9-7CEB3DDC8B18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494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A8182-9356-49AE-9B28-E8FC4620980D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91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19E2E-6653-47C3-AF96-D50D80D2EF3E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AAC218A-14A2-4FC7-AA12-6CDDA1B98691}" type="slidenum">
              <a:rPr lang="cs-CZ" altLang="cs-CZ" sz="1200">
                <a:latin typeface="Times New Roman" panose="02020603050405020304" pitchFamily="18" charset="0"/>
              </a:rPr>
              <a:pPr algn="r"/>
              <a:t>5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40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CFA2E-A1AA-4DC7-8063-AA75CB570285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58C7DFD-095E-4BB0-90E9-978B7C4BB28D}" type="slidenum">
              <a:rPr lang="cs-CZ" altLang="cs-CZ" sz="1200">
                <a:latin typeface="Times New Roman" panose="02020603050405020304" pitchFamily="18" charset="0"/>
              </a:rPr>
              <a:pPr algn="r"/>
              <a:t>7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88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63FB3-E7FA-4B84-826B-B1F46631E598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2985409-315D-4F39-BEF0-78CA7E3FCB40}" type="slidenum">
              <a:rPr lang="cs-CZ" altLang="cs-CZ" sz="1200">
                <a:latin typeface="Times New Roman" panose="02020603050405020304" pitchFamily="18" charset="0"/>
              </a:rPr>
              <a:pPr algn="r"/>
              <a:t>8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10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6E483-0098-4B6E-BF47-53A0E18B1D2B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3E10BDF-B286-4A03-9357-EA60D763F421}" type="slidenum">
              <a:rPr lang="cs-CZ" altLang="cs-CZ" sz="1200">
                <a:latin typeface="Times New Roman" panose="02020603050405020304" pitchFamily="18" charset="0"/>
              </a:rPr>
              <a:pPr algn="r"/>
              <a:t>9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58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0F287-1996-4A97-B53B-1453F0E0A1CB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AA95F9F-6FD3-4E7B-BBE2-F2EF9437C6BB}" type="slidenum">
              <a:rPr lang="cs-CZ" altLang="cs-CZ" sz="1200">
                <a:latin typeface="Times New Roman" panose="02020603050405020304" pitchFamily="18" charset="0"/>
              </a:rPr>
              <a:pPr algn="r"/>
              <a:t>11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521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EEB1A-F463-4137-9486-0CB290707535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E7A2598-1A5E-4382-AF56-3E25A6A14AEF}" type="slidenum">
              <a:rPr lang="cs-CZ" altLang="cs-CZ" sz="1200">
                <a:latin typeface="Times New Roman" panose="02020603050405020304" pitchFamily="18" charset="0"/>
              </a:rPr>
              <a:pPr algn="r"/>
              <a:t>12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663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257DC-558F-4D70-A1DB-8018DEB511A6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63B8C05-B5B5-4F15-8C34-F38B492294E1}" type="slidenum">
              <a:rPr lang="cs-CZ" altLang="cs-CZ" sz="1200">
                <a:latin typeface="Times New Roman" panose="02020603050405020304" pitchFamily="18" charset="0"/>
              </a:rPr>
              <a:pPr algn="r"/>
              <a:t>13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89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Dýchací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6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ýchání a polykání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87450"/>
            <a:ext cx="8569325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Průdušnice (Trachea)</a:t>
            </a:r>
            <a:endParaRPr lang="cs-CZ" alt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epárová pružná trubice, uložena před jícnem</a:t>
            </a:r>
            <a:endParaRPr lang="cs-CZ" altLang="cs-CZ" dirty="0"/>
          </a:p>
          <a:p>
            <a:r>
              <a:rPr lang="cs-CZ" altLang="cs-CZ" dirty="0"/>
              <a:t>12 – 13 </a:t>
            </a:r>
            <a:r>
              <a:rPr lang="cs-CZ" altLang="cs-CZ" dirty="0" smtClean="0"/>
              <a:t>cm</a:t>
            </a:r>
          </a:p>
          <a:p>
            <a:r>
              <a:rPr lang="cs-CZ" altLang="cs-CZ" dirty="0" smtClean="0"/>
              <a:t>Rozvidlení trachey (asymetrické) ve výšce 4. hrudního obratle</a:t>
            </a:r>
            <a:endParaRPr lang="cs-CZ" altLang="cs-CZ" dirty="0"/>
          </a:p>
          <a:p>
            <a:r>
              <a:rPr lang="cs-CZ" altLang="cs-CZ" u="sng" dirty="0"/>
              <a:t>V</a:t>
            </a:r>
            <a:r>
              <a:rPr lang="cs-CZ" altLang="cs-CZ" u="sng" dirty="0" smtClean="0"/>
              <a:t>ýztuha</a:t>
            </a:r>
            <a:r>
              <a:rPr lang="cs-CZ" altLang="cs-CZ" u="sng" dirty="0"/>
              <a:t>:</a:t>
            </a:r>
            <a:r>
              <a:rPr lang="cs-CZ" altLang="cs-CZ" dirty="0"/>
              <a:t> 15 – 20 podkovovitých chrupavek</a:t>
            </a:r>
          </a:p>
          <a:p>
            <a:r>
              <a:rPr lang="cs-CZ" altLang="cs-CZ" u="sng" dirty="0"/>
              <a:t>S</a:t>
            </a:r>
            <a:r>
              <a:rPr lang="cs-CZ" altLang="cs-CZ" u="sng" dirty="0" smtClean="0"/>
              <a:t>liznice</a:t>
            </a:r>
            <a:r>
              <a:rPr lang="cs-CZ" altLang="cs-CZ" u="sng" dirty="0"/>
              <a:t>:</a:t>
            </a:r>
            <a:r>
              <a:rPr lang="cs-CZ" altLang="cs-CZ" dirty="0"/>
              <a:t> </a:t>
            </a:r>
            <a:r>
              <a:rPr lang="cs-CZ" altLang="cs-CZ" dirty="0" smtClean="0">
                <a:solidFill>
                  <a:schemeClr val="accent2">
                    <a:lumMod val="75000"/>
                  </a:schemeClr>
                </a:solidFill>
              </a:rPr>
              <a:t>víceřadý cylindrický epitel s řasinkami</a:t>
            </a:r>
            <a:endParaRPr lang="cs-CZ" altLang="cs-CZ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9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Průdušky (</a:t>
            </a:r>
            <a:r>
              <a:rPr lang="cs-CZ" altLang="cs-CZ" dirty="0" err="1" smtClean="0"/>
              <a:t>Bronchi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ravá </a:t>
            </a:r>
            <a:r>
              <a:rPr lang="cs-CZ" altLang="cs-CZ" dirty="0"/>
              <a:t>a levá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stupují </a:t>
            </a:r>
            <a:r>
              <a:rPr lang="cs-CZ" altLang="cs-CZ" dirty="0"/>
              <a:t>do </a:t>
            </a:r>
            <a:r>
              <a:rPr lang="cs-CZ" altLang="cs-CZ" dirty="0" smtClean="0"/>
              <a:t>plic, větví se na průdušinky</a:t>
            </a:r>
            <a:endParaRPr lang="cs-CZ" altLang="cs-CZ" dirty="0"/>
          </a:p>
          <a:p>
            <a:r>
              <a:rPr lang="cs-CZ" altLang="cs-CZ" dirty="0"/>
              <a:t>V</a:t>
            </a:r>
            <a:r>
              <a:rPr lang="cs-CZ" altLang="cs-CZ" dirty="0" smtClean="0"/>
              <a:t>yztuženy </a:t>
            </a:r>
            <a:r>
              <a:rPr lang="cs-CZ" altLang="cs-CZ" dirty="0"/>
              <a:t>podkovovitými </a:t>
            </a:r>
            <a:r>
              <a:rPr lang="cs-CZ" altLang="cs-CZ" b="1" dirty="0"/>
              <a:t>chrupavkami</a:t>
            </a:r>
          </a:p>
          <a:p>
            <a:r>
              <a:rPr lang="cs-CZ" altLang="cs-CZ" u="sng" dirty="0" smtClean="0"/>
              <a:t>Sliznice</a:t>
            </a:r>
            <a:r>
              <a:rPr lang="cs-CZ" altLang="cs-CZ" u="sng" dirty="0"/>
              <a:t>: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chemeClr val="hlink"/>
                </a:solidFill>
              </a:rPr>
              <a:t>řasinkový epitel</a:t>
            </a:r>
            <a:r>
              <a:rPr lang="cs-CZ" altLang="cs-CZ" dirty="0"/>
              <a:t> – kmitá směrem nahoru (odstranění nečistot)</a:t>
            </a:r>
          </a:p>
        </p:txBody>
      </p:sp>
    </p:spTree>
    <p:extLst>
      <p:ext uri="{BB962C8B-B14F-4D97-AF65-F5344CB8AC3E}">
        <p14:creationId xmlns:p14="http://schemas.microsoft.com/office/powerpoint/2010/main" val="2498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Plíce (</a:t>
            </a:r>
            <a:r>
              <a:rPr lang="cs-CZ" altLang="cs-CZ" dirty="0" err="1" smtClean="0"/>
              <a:t>Pulmo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u="sng" dirty="0"/>
              <a:t>V</a:t>
            </a:r>
            <a:r>
              <a:rPr lang="cs-CZ" altLang="cs-CZ" u="sng" dirty="0" smtClean="0"/>
              <a:t>lastní </a:t>
            </a:r>
            <a:r>
              <a:rPr lang="cs-CZ" altLang="cs-CZ" u="sng" dirty="0"/>
              <a:t>respirační orgán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 </a:t>
            </a:r>
            <a:r>
              <a:rPr lang="cs-CZ" altLang="cs-CZ" dirty="0"/>
              <a:t>dutině hrudní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árový </a:t>
            </a:r>
            <a:r>
              <a:rPr lang="cs-CZ" altLang="cs-CZ" dirty="0"/>
              <a:t>orgán</a:t>
            </a:r>
          </a:p>
          <a:p>
            <a:r>
              <a:rPr lang="cs-CZ" altLang="cs-CZ" dirty="0"/>
              <a:t>L</a:t>
            </a:r>
            <a:r>
              <a:rPr lang="cs-CZ" altLang="cs-CZ" dirty="0" smtClean="0"/>
              <a:t>evá </a:t>
            </a:r>
            <a:r>
              <a:rPr lang="cs-CZ" altLang="cs-CZ" dirty="0"/>
              <a:t>plíce – </a:t>
            </a:r>
            <a:r>
              <a:rPr lang="cs-CZ" altLang="cs-CZ" b="1" dirty="0"/>
              <a:t>2 laloky</a:t>
            </a:r>
            <a:r>
              <a:rPr lang="cs-CZ" altLang="cs-CZ" dirty="0"/>
              <a:t>, pravá – </a:t>
            </a:r>
            <a:r>
              <a:rPr lang="cs-CZ" altLang="cs-CZ" b="1" dirty="0"/>
              <a:t>3 laloky</a:t>
            </a:r>
          </a:p>
          <a:p>
            <a:r>
              <a:rPr lang="cs-CZ" altLang="cs-CZ" dirty="0"/>
              <a:t>B</a:t>
            </a:r>
            <a:r>
              <a:rPr lang="cs-CZ" altLang="cs-CZ" dirty="0" smtClean="0"/>
              <a:t>lána </a:t>
            </a:r>
            <a:r>
              <a:rPr lang="cs-CZ" altLang="cs-CZ" dirty="0"/>
              <a:t>na povrchu – </a:t>
            </a:r>
            <a:r>
              <a:rPr lang="cs-CZ" altLang="cs-CZ" dirty="0">
                <a:solidFill>
                  <a:schemeClr val="hlink"/>
                </a:solidFill>
              </a:rPr>
              <a:t>poplicnice</a:t>
            </a:r>
          </a:p>
          <a:p>
            <a:r>
              <a:rPr lang="cs-CZ" altLang="cs-CZ" dirty="0"/>
              <a:t>B</a:t>
            </a:r>
            <a:r>
              <a:rPr lang="cs-CZ" altLang="cs-CZ" dirty="0" smtClean="0"/>
              <a:t>lána </a:t>
            </a:r>
            <a:r>
              <a:rPr lang="cs-CZ" altLang="cs-CZ" dirty="0"/>
              <a:t>vystýlající dutinu hrudní - </a:t>
            </a:r>
            <a:r>
              <a:rPr lang="cs-CZ" altLang="cs-CZ" dirty="0">
                <a:solidFill>
                  <a:schemeClr val="hlink"/>
                </a:solidFill>
              </a:rPr>
              <a:t>pohrudnice</a:t>
            </a:r>
          </a:p>
        </p:txBody>
      </p:sp>
    </p:spTree>
    <p:extLst>
      <p:ext uri="{BB962C8B-B14F-4D97-AF65-F5344CB8AC3E}">
        <p14:creationId xmlns:p14="http://schemas.microsoft.com/office/powerpoint/2010/main" val="14114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Vnitřní stavba plic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růduška </a:t>
            </a:r>
            <a:r>
              <a:rPr lang="cs-CZ" altLang="cs-CZ" dirty="0"/>
              <a:t>se větví na:</a:t>
            </a:r>
          </a:p>
          <a:p>
            <a:pPr lvl="2"/>
            <a:r>
              <a:rPr lang="cs-CZ" altLang="cs-CZ" dirty="0"/>
              <a:t>p</a:t>
            </a:r>
            <a:r>
              <a:rPr lang="cs-CZ" altLang="cs-CZ" dirty="0" smtClean="0"/>
              <a:t>růdušinky (vyztuženy chrupavkami)</a:t>
            </a:r>
            <a:endParaRPr lang="cs-CZ" altLang="cs-CZ" dirty="0"/>
          </a:p>
          <a:p>
            <a:pPr lvl="2"/>
            <a:r>
              <a:rPr lang="cs-CZ" altLang="cs-CZ" dirty="0"/>
              <a:t>plicní váčky</a:t>
            </a:r>
          </a:p>
          <a:p>
            <a:pPr lvl="2"/>
            <a:r>
              <a:rPr lang="cs-CZ" altLang="cs-CZ" dirty="0"/>
              <a:t>plicní sklípky (alveoly) – jednovrstevný epitel</a:t>
            </a:r>
          </a:p>
          <a:p>
            <a:r>
              <a:rPr lang="cs-CZ" altLang="cs-CZ" dirty="0"/>
              <a:t>= </a:t>
            </a:r>
            <a:r>
              <a:rPr lang="cs-CZ" altLang="cs-CZ" dirty="0" smtClean="0">
                <a:solidFill>
                  <a:schemeClr val="hlink"/>
                </a:solidFill>
              </a:rPr>
              <a:t>bronchiální </a:t>
            </a:r>
            <a:r>
              <a:rPr lang="cs-CZ" altLang="cs-CZ" dirty="0">
                <a:solidFill>
                  <a:schemeClr val="hlink"/>
                </a:solidFill>
              </a:rPr>
              <a:t>strom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070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817689" y="1143000"/>
          <a:ext cx="8599487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astrový obrázek" r:id="rId4" imgW="5144218" imgH="3115110" progId="Paint.Picture">
                  <p:embed/>
                </p:oleObj>
              </mc:Choice>
              <mc:Fallback>
                <p:oleObj name="Rastrový obrázek" r:id="rId4" imgW="5144218" imgH="3115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9" y="1143000"/>
                        <a:ext cx="8599487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1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oces okysličení krve probíhající v plicních sklípcích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Mechanika dýchání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b="1" dirty="0"/>
              <a:t>V</a:t>
            </a:r>
            <a:r>
              <a:rPr lang="cs-CZ" altLang="cs-CZ" b="1" dirty="0" smtClean="0"/>
              <a:t>dech</a:t>
            </a:r>
            <a:r>
              <a:rPr lang="cs-CZ" altLang="cs-CZ" dirty="0" smtClean="0"/>
              <a:t> </a:t>
            </a:r>
            <a:r>
              <a:rPr lang="cs-CZ" altLang="cs-CZ" dirty="0"/>
              <a:t>– aktivní děj, bránice a mezižeberní svaly</a:t>
            </a:r>
          </a:p>
          <a:p>
            <a:r>
              <a:rPr lang="cs-CZ" altLang="cs-CZ" b="1" dirty="0"/>
              <a:t>V</a:t>
            </a:r>
            <a:r>
              <a:rPr lang="cs-CZ" altLang="cs-CZ" b="1" dirty="0" smtClean="0"/>
              <a:t>ýdech</a:t>
            </a:r>
            <a:r>
              <a:rPr lang="cs-CZ" altLang="cs-CZ" dirty="0" smtClean="0"/>
              <a:t> </a:t>
            </a:r>
            <a:r>
              <a:rPr lang="cs-CZ" altLang="cs-CZ" dirty="0"/>
              <a:t>– pasivní děj, uvolnění </a:t>
            </a:r>
            <a:r>
              <a:rPr lang="cs-CZ" altLang="cs-CZ" dirty="0" smtClean="0"/>
              <a:t>svalů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/>
              <a:t>A</a:t>
            </a:r>
            <a:r>
              <a:rPr lang="cs-CZ" altLang="cs-CZ" b="1" dirty="0" smtClean="0"/>
              <a:t>ktivní </a:t>
            </a:r>
            <a:r>
              <a:rPr lang="cs-CZ" altLang="cs-CZ" b="1" dirty="0"/>
              <a:t>výdech</a:t>
            </a:r>
            <a:r>
              <a:rPr lang="cs-CZ" altLang="cs-CZ" dirty="0"/>
              <a:t> – břišní svaly, mezižeberní svaly</a:t>
            </a:r>
          </a:p>
        </p:txBody>
      </p:sp>
    </p:spTree>
    <p:extLst>
      <p:ext uri="{BB962C8B-B14F-4D97-AF65-F5344CB8AC3E}">
        <p14:creationId xmlns:p14="http://schemas.microsoft.com/office/powerpoint/2010/main" val="6783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a regulace 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unkce nezávislá na vůli člověka</a:t>
            </a:r>
          </a:p>
          <a:p>
            <a:r>
              <a:rPr lang="cs-CZ" dirty="0"/>
              <a:t>P</a:t>
            </a:r>
            <a:r>
              <a:rPr lang="cs-CZ" dirty="0" smtClean="0"/>
              <a:t>racuje automaticky</a:t>
            </a:r>
          </a:p>
          <a:p>
            <a:r>
              <a:rPr lang="cs-CZ" dirty="0"/>
              <a:t>L</a:t>
            </a:r>
            <a:r>
              <a:rPr lang="cs-CZ" dirty="0" smtClean="0"/>
              <a:t>ze do ní zasáhnout (zadržet dech)</a:t>
            </a:r>
          </a:p>
          <a:p>
            <a:endParaRPr lang="cs-CZ" dirty="0"/>
          </a:p>
          <a:p>
            <a:r>
              <a:rPr lang="cs-CZ" b="1" dirty="0"/>
              <a:t>R</a:t>
            </a:r>
            <a:r>
              <a:rPr lang="cs-CZ" b="1" dirty="0" smtClean="0"/>
              <a:t>espirační centrum – prodloužená mícha</a:t>
            </a:r>
          </a:p>
          <a:p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ýchání ovlivňují emoce, hormony a další chemické látky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5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1919289" y="2420939"/>
          <a:ext cx="8497887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Rastrový obrázek" r:id="rId4" imgW="5125165" imgH="1828571" progId="Paint.Picture">
                  <p:embed/>
                </p:oleObj>
              </mc:Choice>
              <mc:Fallback>
                <p:oleObj name="Rastrový obrázek" r:id="rId4" imgW="5125165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420939"/>
                        <a:ext cx="8497887" cy="320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Mechanika dýchání</a:t>
            </a:r>
          </a:p>
        </p:txBody>
      </p:sp>
    </p:spTree>
    <p:extLst>
      <p:ext uri="{BB962C8B-B14F-4D97-AF65-F5344CB8AC3E}">
        <p14:creationId xmlns:p14="http://schemas.microsoft.com/office/powerpoint/2010/main" val="304682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Funkce dýchací soustavy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V</a:t>
            </a:r>
            <a:r>
              <a:rPr lang="cs-CZ" altLang="cs-CZ" dirty="0" smtClean="0"/>
              <a:t>ýměna </a:t>
            </a:r>
            <a:r>
              <a:rPr lang="cs-CZ" altLang="cs-CZ" dirty="0"/>
              <a:t>dýchacích </a:t>
            </a:r>
            <a:r>
              <a:rPr lang="cs-CZ" altLang="cs-CZ" dirty="0" smtClean="0"/>
              <a:t>plynů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u="sng" dirty="0"/>
              <a:t>vnější dýchání</a:t>
            </a:r>
            <a:r>
              <a:rPr lang="cs-CZ" altLang="cs-CZ" dirty="0"/>
              <a:t> – mezi vzduchem a </a:t>
            </a:r>
            <a:r>
              <a:rPr lang="cs-CZ" altLang="cs-CZ" dirty="0" smtClean="0"/>
              <a:t>plícemi (ventilace), </a:t>
            </a:r>
            <a:r>
              <a:rPr lang="cs-CZ" altLang="cs-CZ" dirty="0"/>
              <a:t>mezi </a:t>
            </a:r>
            <a:r>
              <a:rPr lang="cs-CZ" altLang="cs-CZ" dirty="0" smtClean="0"/>
              <a:t>alveolárním vzduchem </a:t>
            </a:r>
            <a:r>
              <a:rPr lang="cs-CZ" altLang="cs-CZ" dirty="0"/>
              <a:t>a </a:t>
            </a:r>
            <a:r>
              <a:rPr lang="cs-CZ" altLang="cs-CZ" dirty="0" smtClean="0"/>
              <a:t>krví (difúze)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u="sng" dirty="0"/>
              <a:t>vnitřní dýchání</a:t>
            </a:r>
            <a:r>
              <a:rPr lang="cs-CZ" altLang="cs-CZ" dirty="0"/>
              <a:t> – mezi krví a </a:t>
            </a:r>
            <a:r>
              <a:rPr lang="cs-CZ" altLang="cs-CZ" dirty="0" smtClean="0"/>
              <a:t>tkáněmi (buňkami), buněčné </a:t>
            </a:r>
            <a:r>
              <a:rPr lang="cs-CZ" altLang="cs-CZ" dirty="0"/>
              <a:t>dýchání (spotřeba kyslíku, produkce oxidu uhličitého)</a:t>
            </a:r>
          </a:p>
          <a:p>
            <a:pPr lvl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Inspirace (nadechnutí) </a:t>
            </a:r>
            <a:r>
              <a:rPr lang="cs-CZ" altLang="cs-CZ" dirty="0"/>
              <a:t>x </a:t>
            </a:r>
            <a:r>
              <a:rPr lang="cs-CZ" altLang="cs-CZ" dirty="0" err="1" smtClean="0"/>
              <a:t>expirace</a:t>
            </a:r>
            <a:r>
              <a:rPr lang="cs-CZ" altLang="cs-CZ" dirty="0" smtClean="0"/>
              <a:t> (vydechnutí)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Mechanika dýchání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u="sng" dirty="0"/>
              <a:t>Ž</a:t>
            </a:r>
            <a:r>
              <a:rPr lang="cs-CZ" altLang="cs-CZ" u="sng" dirty="0" smtClean="0"/>
              <a:t>eberní </a:t>
            </a:r>
            <a:r>
              <a:rPr lang="cs-CZ" altLang="cs-CZ" u="sng" dirty="0"/>
              <a:t>dýchání</a:t>
            </a:r>
            <a:r>
              <a:rPr lang="cs-CZ" altLang="cs-CZ" dirty="0"/>
              <a:t> – převládá činnost žeber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u="sng" dirty="0"/>
              <a:t>B</a:t>
            </a:r>
            <a:r>
              <a:rPr lang="cs-CZ" altLang="cs-CZ" u="sng" dirty="0" smtClean="0"/>
              <a:t>rániční </a:t>
            </a:r>
            <a:r>
              <a:rPr lang="cs-CZ" altLang="cs-CZ" u="sng" dirty="0"/>
              <a:t>(břišní) dýchání</a:t>
            </a:r>
            <a:r>
              <a:rPr lang="cs-CZ" altLang="cs-CZ" dirty="0"/>
              <a:t> – převládá činnost bránice</a:t>
            </a:r>
          </a:p>
        </p:txBody>
      </p:sp>
    </p:spTree>
    <p:extLst>
      <p:ext uri="{BB962C8B-B14F-4D97-AF65-F5344CB8AC3E}">
        <p14:creationId xmlns:p14="http://schemas.microsoft.com/office/powerpoint/2010/main" val="2110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Složení vzduchu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dechovaný </a:t>
            </a:r>
            <a:r>
              <a:rPr lang="cs-CZ" altLang="cs-CZ" dirty="0"/>
              <a:t>= atmosférický vzduch</a:t>
            </a:r>
          </a:p>
          <a:p>
            <a:pPr lvl="1"/>
            <a:r>
              <a:rPr lang="cs-CZ" altLang="cs-CZ" dirty="0">
                <a:solidFill>
                  <a:schemeClr val="hlink"/>
                </a:solidFill>
              </a:rPr>
              <a:t>21%</a:t>
            </a:r>
            <a:r>
              <a:rPr lang="cs-CZ" altLang="cs-CZ" dirty="0"/>
              <a:t> O</a:t>
            </a:r>
            <a:r>
              <a:rPr lang="cs-CZ" altLang="cs-CZ" sz="1400" dirty="0"/>
              <a:t>2</a:t>
            </a:r>
            <a:r>
              <a:rPr lang="cs-CZ" altLang="cs-CZ" dirty="0"/>
              <a:t> , </a:t>
            </a:r>
            <a:r>
              <a:rPr lang="cs-CZ" altLang="cs-CZ" dirty="0">
                <a:solidFill>
                  <a:schemeClr val="hlink"/>
                </a:solidFill>
              </a:rPr>
              <a:t>78%</a:t>
            </a:r>
            <a:r>
              <a:rPr lang="cs-CZ" altLang="cs-CZ" dirty="0"/>
              <a:t> N</a:t>
            </a:r>
            <a:r>
              <a:rPr lang="cs-CZ" altLang="cs-CZ" sz="1400" dirty="0"/>
              <a:t>2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chemeClr val="hlink"/>
                </a:solidFill>
              </a:rPr>
              <a:t>0,03%</a:t>
            </a:r>
            <a:r>
              <a:rPr lang="cs-CZ" altLang="cs-CZ" dirty="0"/>
              <a:t> CO2 + vzácné plyny</a:t>
            </a:r>
            <a:endParaRPr lang="cs-CZ" altLang="cs-CZ" sz="3200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dirty="0"/>
              <a:t>V</a:t>
            </a:r>
            <a:r>
              <a:rPr lang="cs-CZ" altLang="cs-CZ" dirty="0" smtClean="0"/>
              <a:t>ydechovaný</a:t>
            </a:r>
            <a:endParaRPr lang="cs-CZ" altLang="cs-CZ" dirty="0"/>
          </a:p>
          <a:p>
            <a:pPr lvl="1"/>
            <a:r>
              <a:rPr lang="cs-CZ" altLang="cs-CZ" dirty="0">
                <a:solidFill>
                  <a:schemeClr val="hlink"/>
                </a:solidFill>
              </a:rPr>
              <a:t>16%</a:t>
            </a:r>
            <a:r>
              <a:rPr lang="cs-CZ" altLang="cs-CZ" dirty="0"/>
              <a:t> O</a:t>
            </a:r>
            <a:r>
              <a:rPr lang="cs-CZ" altLang="cs-CZ" sz="1400" dirty="0"/>
              <a:t>2</a:t>
            </a:r>
            <a:r>
              <a:rPr lang="cs-CZ" altLang="cs-CZ" dirty="0"/>
              <a:t> , </a:t>
            </a:r>
            <a:r>
              <a:rPr lang="cs-CZ" altLang="cs-CZ" dirty="0">
                <a:solidFill>
                  <a:schemeClr val="hlink"/>
                </a:solidFill>
              </a:rPr>
              <a:t>79% </a:t>
            </a:r>
            <a:r>
              <a:rPr lang="cs-CZ" altLang="cs-CZ" dirty="0"/>
              <a:t>N</a:t>
            </a:r>
            <a:r>
              <a:rPr lang="cs-CZ" altLang="cs-CZ" sz="1400" dirty="0"/>
              <a:t>2</a:t>
            </a:r>
            <a:r>
              <a:rPr lang="cs-CZ" altLang="cs-CZ" dirty="0"/>
              <a:t> , </a:t>
            </a:r>
            <a:r>
              <a:rPr lang="cs-CZ" altLang="cs-CZ" dirty="0">
                <a:solidFill>
                  <a:schemeClr val="hlink"/>
                </a:solidFill>
              </a:rPr>
              <a:t>4%</a:t>
            </a:r>
            <a:r>
              <a:rPr lang="cs-CZ" altLang="cs-CZ" dirty="0"/>
              <a:t> CO2 + vzácné plyny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40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Frekvence dýchání</a:t>
            </a:r>
            <a:endParaRPr lang="cs-CZ" altLang="cs-CZ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očet </a:t>
            </a:r>
            <a:r>
              <a:rPr lang="cs-CZ" altLang="cs-CZ" dirty="0"/>
              <a:t>dechů za minutu</a:t>
            </a:r>
          </a:p>
          <a:p>
            <a:r>
              <a:rPr lang="cs-CZ" altLang="cs-CZ" dirty="0"/>
              <a:t>A</a:t>
            </a:r>
            <a:r>
              <a:rPr lang="cs-CZ" altLang="cs-CZ" dirty="0" smtClean="0"/>
              <a:t>si </a:t>
            </a:r>
            <a:r>
              <a:rPr lang="cs-CZ" altLang="cs-CZ" dirty="0"/>
              <a:t>14 – 18 vdechů</a:t>
            </a:r>
          </a:p>
        </p:txBody>
      </p:sp>
    </p:spTree>
    <p:extLst>
      <p:ext uri="{BB962C8B-B14F-4D97-AF65-F5344CB8AC3E}">
        <p14:creationId xmlns:p14="http://schemas.microsoft.com/office/powerpoint/2010/main" val="27772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 smtClean="0"/>
                  <a:t>Minutová ventilace plic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52" t="-7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Množství vzduchu vydechnuté z plic za minutu</a:t>
            </a:r>
          </a:p>
          <a:p>
            <a:r>
              <a:rPr lang="cs-CZ" dirty="0" smtClean="0"/>
              <a:t>V klidu asi 8 l /min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30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/>
            <p:txBody>
              <a:bodyPr/>
              <a:lstStyle/>
              <a:p>
                <a:r>
                  <a:rPr lang="cs-CZ" altLang="cs-CZ" dirty="0" smtClean="0"/>
                  <a:t>Dechový objem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cs-CZ" altLang="cs-CZ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altLang="cs-CZ" dirty="0"/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blipFill rotWithShape="0">
                <a:blip r:embed="rId3"/>
                <a:stretch>
                  <a:fillRect l="-2052" t="-7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M</a:t>
            </a:r>
            <a:r>
              <a:rPr lang="cs-CZ" altLang="cs-CZ" dirty="0" smtClean="0"/>
              <a:t>nožství </a:t>
            </a:r>
            <a:r>
              <a:rPr lang="cs-CZ" altLang="cs-CZ" dirty="0"/>
              <a:t>vzduchu, které </a:t>
            </a:r>
            <a:r>
              <a:rPr lang="cs-CZ" altLang="cs-CZ" dirty="0" smtClean="0"/>
              <a:t>se v plicích vymění jedním dechem při klidném dýchání </a:t>
            </a:r>
          </a:p>
          <a:p>
            <a:r>
              <a:rPr lang="cs-CZ" altLang="cs-CZ" dirty="0" smtClean="0"/>
              <a:t>Asi 0,5 l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405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Inspirační rezervní objem (IRV)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nožství vzduchu, které můžeme po normálním nádechu usilovně vdechnout</a:t>
            </a:r>
          </a:p>
          <a:p>
            <a:r>
              <a:rPr lang="cs-CZ" dirty="0"/>
              <a:t>A</a:t>
            </a:r>
            <a:r>
              <a:rPr lang="cs-CZ" dirty="0" smtClean="0"/>
              <a:t>si 2,5 – 3 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3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Expirační rezervní objem (ERV)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bjem vzduchu, který můžeme usilovně vydechnout po normálním výdechu</a:t>
            </a:r>
          </a:p>
          <a:p>
            <a:r>
              <a:rPr lang="cs-CZ" dirty="0"/>
              <a:t>A</a:t>
            </a:r>
            <a:r>
              <a:rPr lang="cs-CZ" dirty="0" smtClean="0"/>
              <a:t>si 1,1 - 1,5l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9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Vitální kapacita </a:t>
            </a:r>
            <a:r>
              <a:rPr lang="cs-CZ" altLang="cs-CZ" dirty="0" smtClean="0"/>
              <a:t>plic (VC)</a:t>
            </a:r>
            <a:endParaRPr lang="cs-CZ" altLang="cs-CZ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M</a:t>
            </a:r>
            <a:r>
              <a:rPr lang="cs-CZ" altLang="cs-CZ" dirty="0" smtClean="0"/>
              <a:t>nožství </a:t>
            </a:r>
            <a:r>
              <a:rPr lang="cs-CZ" altLang="cs-CZ" dirty="0"/>
              <a:t>vzduchu, které usilovně vydechneme po </a:t>
            </a:r>
            <a:r>
              <a:rPr lang="cs-CZ" altLang="cs-CZ" dirty="0" smtClean="0"/>
              <a:t>maximálním nádechu</a:t>
            </a:r>
            <a:endParaRPr lang="cs-CZ" altLang="cs-CZ" dirty="0"/>
          </a:p>
          <a:p>
            <a:r>
              <a:rPr lang="cs-CZ" altLang="cs-CZ" dirty="0"/>
              <a:t>U</a:t>
            </a:r>
            <a:r>
              <a:rPr lang="cs-CZ" altLang="cs-CZ" dirty="0" smtClean="0"/>
              <a:t> </a:t>
            </a:r>
            <a:r>
              <a:rPr lang="cs-CZ" altLang="cs-CZ" dirty="0"/>
              <a:t>muže je 4200 </a:t>
            </a:r>
            <a:r>
              <a:rPr lang="cs-CZ" altLang="cs-CZ" dirty="0" smtClean="0"/>
              <a:t>ml (až 6l), </a:t>
            </a:r>
            <a:r>
              <a:rPr lang="cs-CZ" altLang="cs-CZ" dirty="0"/>
              <a:t>u ženy 3200 ml </a:t>
            </a:r>
            <a:r>
              <a:rPr lang="cs-CZ" altLang="cs-CZ" dirty="0" smtClean="0"/>
              <a:t>(až 5,5 l)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55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plicní kapacita (TLC)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součet vitální kapacity a reziduálního objemu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96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Reziduální </a:t>
            </a:r>
            <a:r>
              <a:rPr lang="cs-CZ" altLang="cs-CZ" dirty="0" smtClean="0"/>
              <a:t>objem (RV)</a:t>
            </a:r>
            <a:endParaRPr lang="cs-CZ" altLang="cs-CZ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 = </a:t>
            </a:r>
            <a:r>
              <a:rPr lang="cs-CZ" altLang="cs-CZ" dirty="0" smtClean="0"/>
              <a:t>zbytkový (nelze změřit spirometrem)</a:t>
            </a:r>
            <a:endParaRPr lang="cs-CZ" altLang="cs-CZ" dirty="0"/>
          </a:p>
          <a:p>
            <a:r>
              <a:rPr lang="cs-CZ" altLang="cs-CZ" dirty="0"/>
              <a:t>M</a:t>
            </a:r>
            <a:r>
              <a:rPr lang="cs-CZ" altLang="cs-CZ" dirty="0" smtClean="0"/>
              <a:t>nožství </a:t>
            </a:r>
            <a:r>
              <a:rPr lang="cs-CZ" altLang="cs-CZ" dirty="0"/>
              <a:t>vzduchu, které zůstává v plicích i po max. výdechu</a:t>
            </a:r>
          </a:p>
          <a:p>
            <a:r>
              <a:rPr lang="cs-CZ" altLang="cs-CZ" dirty="0" smtClean="0"/>
              <a:t>Asi 1,2 </a:t>
            </a:r>
            <a:r>
              <a:rPr lang="cs-CZ" altLang="cs-CZ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5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kyslíku krví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Transportní kapacita krve pro kyslík je zvýšena hemoglobinem (</a:t>
                </a:r>
                <a:r>
                  <a:rPr lang="cs-CZ" dirty="0" err="1" smtClean="0"/>
                  <a:t>Hb</a:t>
                </a:r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Jeden gram </a:t>
                </a:r>
                <a:r>
                  <a:rPr lang="cs-CZ" dirty="0" err="1" smtClean="0"/>
                  <a:t>Hb</a:t>
                </a:r>
                <a:r>
                  <a:rPr lang="cs-CZ" dirty="0" smtClean="0"/>
                  <a:t> může in </a:t>
                </a:r>
                <a:r>
                  <a:rPr lang="cs-CZ" dirty="0" err="1" smtClean="0"/>
                  <a:t>vivo</a:t>
                </a:r>
                <a:r>
                  <a:rPr lang="cs-CZ" dirty="0" smtClean="0"/>
                  <a:t> vázat 1,34 ml kyslíku</a:t>
                </a:r>
              </a:p>
              <a:p>
                <a:r>
                  <a:rPr lang="cs-CZ" dirty="0" err="1" smtClean="0"/>
                  <a:t>Deoxyhemoglobin</a:t>
                </a:r>
                <a:r>
                  <a:rPr lang="cs-CZ" dirty="0" smtClean="0"/>
                  <a:t> = hemoglobin bez navázaného kyslíku, jeho afinita ke kyslíku je nejnižší – roste s každou navázanou molekulou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Afinita </a:t>
                </a:r>
                <a:r>
                  <a:rPr lang="cs-CZ" dirty="0" err="1" smtClean="0"/>
                  <a:t>Hb</a:t>
                </a:r>
                <a:r>
                  <a:rPr lang="cs-CZ" dirty="0" smtClean="0"/>
                  <a:t> k CO je až 300x vyšší než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90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licní ventilace (diagram)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9539"/>
            <a:ext cx="76200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Kyslíkový dluh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zniká </a:t>
            </a:r>
            <a:r>
              <a:rPr lang="cs-CZ" altLang="cs-CZ" dirty="0"/>
              <a:t>při </a:t>
            </a:r>
            <a:r>
              <a:rPr lang="cs-CZ" altLang="cs-CZ" dirty="0" smtClean="0"/>
              <a:t>aktivitě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 3 až 5 minutách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val využívá energii ATP, která vzniká glykolýzou za anaerobních podmínek – konečným produktem je kyselina mléčná (bolest svalů) – pro její odbourání je potřeba zvýšené množství kyslíku</a:t>
            </a:r>
            <a:endParaRPr lang="cs-CZ" altLang="cs-CZ" dirty="0"/>
          </a:p>
          <a:p>
            <a:r>
              <a:rPr lang="cs-CZ" altLang="cs-CZ" dirty="0"/>
              <a:t>Z</a:t>
            </a:r>
            <a:r>
              <a:rPr lang="cs-CZ" altLang="cs-CZ" dirty="0" smtClean="0"/>
              <a:t>ahrnuje </a:t>
            </a:r>
            <a:r>
              <a:rPr lang="cs-CZ" altLang="cs-CZ" dirty="0"/>
              <a:t>kyslík, který potřeba doplnit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 </a:t>
            </a:r>
            <a:r>
              <a:rPr lang="cs-CZ" altLang="cs-CZ" dirty="0"/>
              <a:t>cvičení přetrvává zvýšené </a:t>
            </a:r>
            <a:r>
              <a:rPr lang="cs-CZ" altLang="cs-CZ" dirty="0" smtClean="0"/>
              <a:t>dýchání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6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pojmy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Hyperventilace – stoupá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a klesá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(např. při hluboké a zrychlené ventilaci v klidu)</a:t>
                </a:r>
              </a:p>
              <a:p>
                <a:r>
                  <a:rPr lang="cs-CZ" dirty="0" smtClean="0"/>
                  <a:t>Hypoventilace – opačná situace</a:t>
                </a:r>
              </a:p>
              <a:p>
                <a:r>
                  <a:rPr lang="cs-CZ" dirty="0" smtClean="0"/>
                  <a:t>Eupnoe – klidné normální dýchání</a:t>
                </a:r>
              </a:p>
              <a:p>
                <a:r>
                  <a:rPr lang="cs-CZ" dirty="0" smtClean="0"/>
                  <a:t>Apnoe – zástava dechu</a:t>
                </a:r>
              </a:p>
              <a:p>
                <a:r>
                  <a:rPr lang="cs-CZ" dirty="0" smtClean="0"/>
                  <a:t>Hyperpnoe – prohloubení dechu</a:t>
                </a:r>
              </a:p>
              <a:p>
                <a:r>
                  <a:rPr lang="cs-CZ" dirty="0" err="1" smtClean="0"/>
                  <a:t>Polypnoe</a:t>
                </a:r>
                <a:r>
                  <a:rPr lang="cs-CZ" dirty="0" smtClean="0"/>
                  <a:t> – zrychlení dechu</a:t>
                </a:r>
              </a:p>
              <a:p>
                <a:r>
                  <a:rPr lang="cs-CZ" dirty="0" smtClean="0"/>
                  <a:t>Tachypnoe – povrchní zrychlení dechu</a:t>
                </a:r>
              </a:p>
              <a:p>
                <a:r>
                  <a:rPr lang="cs-CZ" dirty="0" err="1" smtClean="0"/>
                  <a:t>Oligopnoe</a:t>
                </a:r>
                <a:r>
                  <a:rPr lang="cs-CZ" dirty="0" smtClean="0"/>
                  <a:t> (bradypnoe) – zpomalení dechu</a:t>
                </a:r>
              </a:p>
              <a:p>
                <a:r>
                  <a:rPr lang="cs-CZ" dirty="0" smtClean="0"/>
                  <a:t>Dyspnoe - dušnost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789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Onemocnění dýchací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Rýma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Kašel – suchý, vlhký, chřipka – virové </a:t>
            </a:r>
            <a:r>
              <a:rPr lang="cs-CZ" altLang="cs-CZ" dirty="0" smtClean="0"/>
              <a:t>onemocnění</a:t>
            </a:r>
          </a:p>
          <a:p>
            <a:pPr>
              <a:lnSpc>
                <a:spcPct val="90000"/>
              </a:lnSpc>
            </a:pPr>
            <a:r>
              <a:rPr lang="cs-CZ" altLang="cs-CZ" dirty="0" err="1" smtClean="0"/>
              <a:t>Stridor</a:t>
            </a:r>
            <a:r>
              <a:rPr lang="cs-CZ" altLang="cs-CZ" dirty="0" smtClean="0"/>
              <a:t> – zúžení nebo překážka v dýchacích cestách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Angína – zánět jedné nebo obou krčních mandlí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Zbytnění adenoidní vegetace (nosní mandle)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Zánět hrtanu – závažné, štěkavý, neproduktivní kašel </a:t>
            </a:r>
            <a:r>
              <a:rPr lang="cs-CZ" altLang="cs-CZ" dirty="0">
                <a:sym typeface="Wingdings" panose="05000000000000000000" pitchFamily="2" charset="2"/>
              </a:rPr>
              <a:t> vdechování chladného vzduchu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ym typeface="Wingdings" panose="05000000000000000000" pitchFamily="2" charset="2"/>
              </a:rPr>
              <a:t>Zánět průdušek – většinou virové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zápal plic – bakterie nebo viry, náhlé, horečky, dráždivý kašel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3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4000" dirty="0"/>
              <a:t>Onemocnění dýchací soustavy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C</a:t>
            </a:r>
            <a:r>
              <a:rPr lang="cs-CZ" altLang="cs-CZ" dirty="0" smtClean="0"/>
              <a:t>hřipka </a:t>
            </a:r>
            <a:r>
              <a:rPr lang="cs-CZ" altLang="cs-CZ" dirty="0"/>
              <a:t>– virové onemocnění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Tuberkulóza </a:t>
            </a:r>
            <a:r>
              <a:rPr lang="cs-CZ" altLang="cs-CZ" dirty="0"/>
              <a:t>– infekční, bakterie, očkování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A</a:t>
            </a:r>
            <a:r>
              <a:rPr lang="cs-CZ" altLang="cs-CZ" dirty="0" smtClean="0"/>
              <a:t>stma </a:t>
            </a:r>
            <a:r>
              <a:rPr lang="cs-CZ" altLang="cs-CZ" dirty="0"/>
              <a:t>– stažení dýchací </a:t>
            </a:r>
            <a:r>
              <a:rPr lang="cs-CZ" altLang="cs-CZ" dirty="0" smtClean="0"/>
              <a:t>trubice, chronické, zánětlivé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R</a:t>
            </a:r>
            <a:r>
              <a:rPr lang="cs-CZ" altLang="cs-CZ" dirty="0" smtClean="0"/>
              <a:t>akovina </a:t>
            </a:r>
            <a:r>
              <a:rPr lang="cs-CZ" altLang="cs-CZ" dirty="0"/>
              <a:t>plic – její vznik podporuje kouření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H</a:t>
            </a:r>
            <a:r>
              <a:rPr lang="cs-CZ" altLang="cs-CZ" dirty="0" smtClean="0"/>
              <a:t>ypoxie </a:t>
            </a:r>
            <a:r>
              <a:rPr lang="cs-CZ" altLang="cs-CZ" dirty="0"/>
              <a:t>– nervové buňky odumírají po 5 minutách</a:t>
            </a:r>
          </a:p>
        </p:txBody>
      </p:sp>
    </p:spTree>
    <p:extLst>
      <p:ext uri="{BB962C8B-B14F-4D97-AF65-F5344CB8AC3E}">
        <p14:creationId xmlns:p14="http://schemas.microsoft.com/office/powerpoint/2010/main" val="261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Věkové zvláštnosti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U</a:t>
            </a:r>
            <a:r>
              <a:rPr lang="cs-CZ" altLang="cs-CZ" dirty="0" smtClean="0"/>
              <a:t> </a:t>
            </a:r>
            <a:r>
              <a:rPr lang="cs-CZ" altLang="cs-CZ" dirty="0"/>
              <a:t>dětí </a:t>
            </a:r>
            <a:r>
              <a:rPr lang="cs-CZ" altLang="cs-CZ" dirty="0">
                <a:sym typeface="Wingdings 3" panose="05040102010807070707" pitchFamily="18" charset="2"/>
              </a:rPr>
              <a:t> dýchací cesty méně prostorné a vedlejší dutiny se teprve začínají formovat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S</a:t>
            </a:r>
            <a:r>
              <a:rPr lang="cs-CZ" altLang="cs-CZ" dirty="0" smtClean="0">
                <a:sym typeface="Wingdings 3" panose="05040102010807070707" pitchFamily="18" charset="2"/>
              </a:rPr>
              <a:t>liznice </a:t>
            </a:r>
            <a:r>
              <a:rPr lang="cs-CZ" altLang="cs-CZ" dirty="0">
                <a:sym typeface="Wingdings 3" panose="05040102010807070707" pitchFamily="18" charset="2"/>
              </a:rPr>
              <a:t>– jemná, hojně prostoupena cévami, snáze zranitelná  choroboplodné zárodky, prach, nečistoty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D</a:t>
            </a:r>
            <a:r>
              <a:rPr lang="cs-CZ" altLang="cs-CZ" dirty="0" smtClean="0">
                <a:sym typeface="Wingdings 3" panose="05040102010807070707" pitchFamily="18" charset="2"/>
              </a:rPr>
              <a:t>ospívání </a:t>
            </a:r>
            <a:r>
              <a:rPr lang="cs-CZ" altLang="cs-CZ" dirty="0">
                <a:sym typeface="Wingdings 3" panose="05040102010807070707" pitchFamily="18" charset="2"/>
              </a:rPr>
              <a:t>– roste hrtan  změna hlasu</a:t>
            </a:r>
          </a:p>
        </p:txBody>
      </p:sp>
    </p:spTree>
    <p:extLst>
      <p:ext uri="{BB962C8B-B14F-4D97-AF65-F5344CB8AC3E}">
        <p14:creationId xmlns:p14="http://schemas.microsoft.com/office/powerpoint/2010/main" val="37539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Objem plic u dětí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</a:t>
            </a:r>
            <a:r>
              <a:rPr lang="cs-CZ" altLang="cs-CZ" dirty="0" smtClean="0"/>
              <a:t>bjem </a:t>
            </a:r>
            <a:r>
              <a:rPr lang="cs-CZ" altLang="cs-CZ" dirty="0"/>
              <a:t>plic novorozence se do 6 let zvětší 7x až 8x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2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Frekvence dýchání u dětí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Č</a:t>
            </a:r>
            <a:r>
              <a:rPr lang="cs-CZ" altLang="cs-CZ" dirty="0" smtClean="0"/>
              <a:t>ím </a:t>
            </a:r>
            <a:r>
              <a:rPr lang="cs-CZ" altLang="cs-CZ" dirty="0"/>
              <a:t>je dítě mladší </a:t>
            </a:r>
            <a:r>
              <a:rPr lang="cs-CZ" altLang="cs-CZ" dirty="0">
                <a:sym typeface="Wingdings 3" panose="05040102010807070707" pitchFamily="18" charset="2"/>
              </a:rPr>
              <a:t> dýchání rychlejší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P</a:t>
            </a:r>
            <a:r>
              <a:rPr lang="cs-CZ" altLang="cs-CZ" dirty="0" smtClean="0">
                <a:sym typeface="Wingdings 3" panose="05040102010807070707" pitchFamily="18" charset="2"/>
              </a:rPr>
              <a:t>očet </a:t>
            </a:r>
            <a:r>
              <a:rPr lang="cs-CZ" altLang="cs-CZ" dirty="0">
                <a:sym typeface="Wingdings 3" panose="05040102010807070707" pitchFamily="18" charset="2"/>
              </a:rPr>
              <a:t>dechů/min  novorozenec - 37 dechů, 6tileté dítě - 23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Z</a:t>
            </a:r>
            <a:r>
              <a:rPr lang="cs-CZ" altLang="cs-CZ" dirty="0" smtClean="0">
                <a:sym typeface="Wingdings 3" panose="05040102010807070707" pitchFamily="18" charset="2"/>
              </a:rPr>
              <a:t>hruba </a:t>
            </a:r>
            <a:r>
              <a:rPr lang="cs-CZ" altLang="cs-CZ" dirty="0">
                <a:sym typeface="Wingdings 3" panose="05040102010807070707" pitchFamily="18" charset="2"/>
              </a:rPr>
              <a:t>do 8 let dýchají chlapci rychleji než dívky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55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Nerespirační funkce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F</a:t>
            </a:r>
            <a:r>
              <a:rPr lang="cs-CZ" altLang="cs-CZ" dirty="0" smtClean="0"/>
              <a:t>ormování zvukových projevů</a:t>
            </a:r>
            <a:endParaRPr lang="cs-CZ" altLang="cs-CZ" dirty="0"/>
          </a:p>
          <a:p>
            <a:r>
              <a:rPr lang="cs-CZ" altLang="cs-CZ" dirty="0"/>
              <a:t>O</a:t>
            </a:r>
            <a:r>
              <a:rPr lang="cs-CZ" altLang="cs-CZ" dirty="0" smtClean="0"/>
              <a:t>dstraňování </a:t>
            </a:r>
            <a:r>
              <a:rPr lang="cs-CZ" altLang="cs-CZ" dirty="0"/>
              <a:t>nečistot – řasinkový epitel, hlenové žlázky</a:t>
            </a:r>
          </a:p>
          <a:p>
            <a:r>
              <a:rPr lang="cs-CZ" altLang="cs-CZ" dirty="0"/>
              <a:t>T</a:t>
            </a:r>
            <a:r>
              <a:rPr lang="cs-CZ" altLang="cs-CZ" dirty="0" smtClean="0"/>
              <a:t>ermoregulace</a:t>
            </a:r>
            <a:endParaRPr lang="cs-CZ" altLang="cs-CZ" dirty="0"/>
          </a:p>
          <a:p>
            <a:r>
              <a:rPr lang="cs-CZ" altLang="cs-CZ" dirty="0"/>
              <a:t>O</a:t>
            </a:r>
            <a:r>
              <a:rPr lang="cs-CZ" altLang="cs-CZ" dirty="0" smtClean="0"/>
              <a:t>brané </a:t>
            </a:r>
            <a:r>
              <a:rPr lang="cs-CZ" altLang="cs-CZ" dirty="0"/>
              <a:t>reflexy – kýchnutí, kašlání</a:t>
            </a:r>
          </a:p>
        </p:txBody>
      </p:sp>
    </p:spTree>
    <p:extLst>
      <p:ext uri="{BB962C8B-B14F-4D97-AF65-F5344CB8AC3E}">
        <p14:creationId xmlns:p14="http://schemas.microsoft.com/office/powerpoint/2010/main" val="448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Stavba dýchací soustavy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hlink"/>
                </a:solidFill>
              </a:rPr>
              <a:t>dutina nosní – </a:t>
            </a:r>
            <a:r>
              <a:rPr lang="cs-CZ" altLang="cs-CZ" u="sng" dirty="0">
                <a:solidFill>
                  <a:schemeClr val="hlink"/>
                </a:solidFill>
              </a:rPr>
              <a:t>horní cesty dýchací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hlink"/>
                </a:solidFill>
              </a:rPr>
              <a:t>nosohltan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hrtan – </a:t>
            </a:r>
            <a:r>
              <a:rPr lang="cs-CZ" altLang="cs-CZ" u="sng" dirty="0"/>
              <a:t>dolní cesty dýchací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průdušnice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průdušky – zanořují se do plic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průdušinky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plicní váčky, plicní sklípky</a:t>
            </a:r>
          </a:p>
        </p:txBody>
      </p:sp>
    </p:spTree>
    <p:extLst>
      <p:ext uri="{BB962C8B-B14F-4D97-AF65-F5344CB8AC3E}">
        <p14:creationId xmlns:p14="http://schemas.microsoft.com/office/powerpoint/2010/main" val="18316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ýchací cesty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60351"/>
            <a:ext cx="5908675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Dutina </a:t>
            </a:r>
            <a:r>
              <a:rPr lang="cs-CZ" altLang="cs-CZ" dirty="0" smtClean="0"/>
              <a:t>nosní (</a:t>
            </a:r>
            <a:r>
              <a:rPr lang="cs-CZ" altLang="cs-CZ" dirty="0" err="1" smtClean="0"/>
              <a:t>Cavum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nasi</a:t>
            </a:r>
            <a:r>
              <a:rPr lang="cs-CZ" altLang="cs-CZ" dirty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Tvrdé patro, vedlejší nosní dutiny</a:t>
            </a:r>
          </a:p>
          <a:p>
            <a:r>
              <a:rPr lang="cs-CZ" altLang="cs-CZ" dirty="0" smtClean="0"/>
              <a:t>Víceřadý řasinkový epitel, hlenové žlázky, čichové buňky</a:t>
            </a:r>
          </a:p>
          <a:p>
            <a:r>
              <a:rPr lang="cs-CZ" altLang="cs-CZ" b="1" dirty="0" smtClean="0"/>
              <a:t>Řasinkový </a:t>
            </a:r>
            <a:r>
              <a:rPr lang="cs-CZ" altLang="cs-CZ" b="1" dirty="0"/>
              <a:t>epitel:</a:t>
            </a:r>
          </a:p>
          <a:p>
            <a:pPr lvl="1"/>
            <a:r>
              <a:rPr lang="cs-CZ" altLang="cs-CZ" dirty="0"/>
              <a:t>otepluje vdechovaný vzduch</a:t>
            </a:r>
          </a:p>
          <a:p>
            <a:pPr lvl="1"/>
            <a:r>
              <a:rPr lang="cs-CZ" altLang="cs-CZ" dirty="0"/>
              <a:t>ochlazuje vydechovaný vzduch</a:t>
            </a:r>
          </a:p>
          <a:p>
            <a:pPr lvl="1"/>
            <a:r>
              <a:rPr lang="cs-CZ" altLang="cs-CZ" dirty="0"/>
              <a:t>čistí</a:t>
            </a:r>
          </a:p>
          <a:p>
            <a:pPr lvl="1"/>
            <a:r>
              <a:rPr lang="cs-CZ" altLang="cs-CZ" dirty="0"/>
              <a:t>zvlhčuje</a:t>
            </a:r>
          </a:p>
        </p:txBody>
      </p:sp>
    </p:spTree>
    <p:extLst>
      <p:ext uri="{BB962C8B-B14F-4D97-AF65-F5344CB8AC3E}">
        <p14:creationId xmlns:p14="http://schemas.microsoft.com/office/powerpoint/2010/main" val="3773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Nosohltan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osohltan </a:t>
            </a:r>
            <a:r>
              <a:rPr lang="cs-CZ" altLang="cs-CZ" dirty="0"/>
              <a:t>vytváří spojku mezi horními a dolními dýchacími cestami</a:t>
            </a:r>
          </a:p>
          <a:p>
            <a:r>
              <a:rPr lang="cs-CZ" altLang="cs-CZ" dirty="0"/>
              <a:t>H</a:t>
            </a:r>
            <a:r>
              <a:rPr lang="cs-CZ" altLang="cs-CZ" dirty="0" smtClean="0"/>
              <a:t>ranicí </a:t>
            </a:r>
            <a:r>
              <a:rPr lang="cs-CZ" altLang="cs-CZ" dirty="0"/>
              <a:t>mezi nosohltanem a ústní částí hltanu je </a:t>
            </a:r>
            <a:r>
              <a:rPr lang="cs-CZ" altLang="cs-CZ" b="1" dirty="0"/>
              <a:t>měkké patro </a:t>
            </a:r>
            <a:r>
              <a:rPr lang="cs-CZ" altLang="cs-CZ" dirty="0"/>
              <a:t>a</a:t>
            </a:r>
            <a:r>
              <a:rPr lang="cs-CZ" altLang="cs-CZ" b="1" dirty="0"/>
              <a:t> čípek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yústění </a:t>
            </a:r>
            <a:r>
              <a:rPr lang="cs-CZ" altLang="cs-CZ" b="1" dirty="0"/>
              <a:t>Eustachovy trubice</a:t>
            </a:r>
            <a:r>
              <a:rPr lang="cs-CZ" altLang="cs-CZ" dirty="0"/>
              <a:t> (spojení nosohltanu a středního ucha)</a:t>
            </a:r>
          </a:p>
          <a:p>
            <a:r>
              <a:rPr lang="cs-CZ" altLang="cs-CZ" dirty="0">
                <a:solidFill>
                  <a:schemeClr val="hlink"/>
                </a:solidFill>
              </a:rPr>
              <a:t>N</a:t>
            </a:r>
            <a:r>
              <a:rPr lang="cs-CZ" altLang="cs-CZ" dirty="0" smtClean="0">
                <a:solidFill>
                  <a:schemeClr val="hlink"/>
                </a:solidFill>
              </a:rPr>
              <a:t>osohltanové </a:t>
            </a:r>
            <a:r>
              <a:rPr lang="cs-CZ" altLang="cs-CZ" dirty="0">
                <a:solidFill>
                  <a:schemeClr val="hlink"/>
                </a:solidFill>
              </a:rPr>
              <a:t>mandle</a:t>
            </a:r>
            <a:r>
              <a:rPr lang="cs-CZ" altLang="cs-CZ" dirty="0"/>
              <a:t> – ochrana </a:t>
            </a:r>
          </a:p>
        </p:txBody>
      </p:sp>
    </p:spTree>
    <p:extLst>
      <p:ext uri="{BB962C8B-B14F-4D97-AF65-F5344CB8AC3E}">
        <p14:creationId xmlns:p14="http://schemas.microsoft.com/office/powerpoint/2010/main" val="34556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Hrtan (Larynx)</a:t>
            </a:r>
            <a:endParaRPr lang="cs-CZ" alt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hlink"/>
                </a:solidFill>
              </a:rPr>
              <a:t>H</a:t>
            </a:r>
            <a:r>
              <a:rPr lang="cs-CZ" altLang="cs-CZ" dirty="0" smtClean="0">
                <a:solidFill>
                  <a:schemeClr val="hlink"/>
                </a:solidFill>
              </a:rPr>
              <a:t>rtanová </a:t>
            </a:r>
            <a:r>
              <a:rPr lang="cs-CZ" altLang="cs-CZ" dirty="0">
                <a:solidFill>
                  <a:schemeClr val="hlink"/>
                </a:solidFill>
              </a:rPr>
              <a:t>příklopka (epiglottis)</a:t>
            </a:r>
            <a:r>
              <a:rPr lang="cs-CZ" altLang="cs-CZ" dirty="0"/>
              <a:t> – odděluje TS a DS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yztužen </a:t>
            </a:r>
            <a:r>
              <a:rPr lang="cs-CZ" altLang="cs-CZ" dirty="0"/>
              <a:t>chrupavkami, </a:t>
            </a:r>
            <a:r>
              <a:rPr lang="cs-CZ" altLang="cs-CZ" dirty="0" smtClean="0"/>
              <a:t>u mužů výrazná chrupavka </a:t>
            </a:r>
            <a:r>
              <a:rPr lang="cs-CZ" altLang="cs-CZ" dirty="0"/>
              <a:t>štítná – tzv. ohryzek</a:t>
            </a:r>
          </a:p>
          <a:p>
            <a:r>
              <a:rPr lang="cs-CZ" altLang="cs-CZ" dirty="0"/>
              <a:t>C</a:t>
            </a:r>
            <a:r>
              <a:rPr lang="cs-CZ" altLang="cs-CZ" dirty="0" smtClean="0"/>
              <a:t>hrupavky </a:t>
            </a:r>
            <a:r>
              <a:rPr lang="cs-CZ" altLang="cs-CZ" dirty="0"/>
              <a:t>hlasivkové</a:t>
            </a:r>
          </a:p>
          <a:p>
            <a:r>
              <a:rPr lang="cs-CZ" altLang="cs-CZ" b="1" dirty="0"/>
              <a:t>H</a:t>
            </a:r>
            <a:r>
              <a:rPr lang="cs-CZ" altLang="cs-CZ" b="1" dirty="0" smtClean="0"/>
              <a:t>lasové </a:t>
            </a:r>
            <a:r>
              <a:rPr lang="cs-CZ" altLang="cs-CZ" b="1" dirty="0"/>
              <a:t>ústrojí</a:t>
            </a:r>
            <a:r>
              <a:rPr lang="cs-CZ" altLang="cs-CZ" dirty="0"/>
              <a:t> = </a:t>
            </a:r>
            <a:r>
              <a:rPr lang="cs-CZ" altLang="cs-CZ" dirty="0" smtClean="0"/>
              <a:t>hlasivky (mezi hlasivkovými vazy a hlasivkovými chrupavkami je hlasivková štěrbina)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25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953</Words>
  <Application>Microsoft Office PowerPoint</Application>
  <PresentationFormat>Širokoúhlá obrazovka</PresentationFormat>
  <Paragraphs>201</Paragraphs>
  <Slides>37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Stébla</vt:lpstr>
      <vt:lpstr>Rastrový obrázek</vt:lpstr>
      <vt:lpstr>Dýchací soustava</vt:lpstr>
      <vt:lpstr>Funkce dýchací soustavy</vt:lpstr>
      <vt:lpstr>Transport kyslíku krví</vt:lpstr>
      <vt:lpstr>Nerespirační funkce</vt:lpstr>
      <vt:lpstr>Stavba dýchací soustavy</vt:lpstr>
      <vt:lpstr>Prezentace aplikace PowerPoint</vt:lpstr>
      <vt:lpstr>Dutina nosní (Cavum nasi)</vt:lpstr>
      <vt:lpstr>Nosohltan</vt:lpstr>
      <vt:lpstr>Hrtan (Larynx)</vt:lpstr>
      <vt:lpstr>Prezentace aplikace PowerPoint</vt:lpstr>
      <vt:lpstr>Průdušnice (Trachea)</vt:lpstr>
      <vt:lpstr>Průdušky (Bronchi)</vt:lpstr>
      <vt:lpstr>Plíce (Pulmo)</vt:lpstr>
      <vt:lpstr>Vnitřní stavba plic</vt:lpstr>
      <vt:lpstr>Prezentace aplikace PowerPoint</vt:lpstr>
      <vt:lpstr>Prezentace aplikace PowerPoint</vt:lpstr>
      <vt:lpstr>Mechanika dýchání</vt:lpstr>
      <vt:lpstr>Řízení a regulace dýchání</vt:lpstr>
      <vt:lpstr>Mechanika dýchání</vt:lpstr>
      <vt:lpstr>Mechanika dýchání</vt:lpstr>
      <vt:lpstr>Složení vzduchu</vt:lpstr>
      <vt:lpstr>Frekvence dýchání</vt:lpstr>
      <vt:lpstr>Minutová ventilace plic 〖(V〗_E)</vt:lpstr>
      <vt:lpstr>Dechový objem 〖(V〗_T)</vt:lpstr>
      <vt:lpstr>Inspirační rezervní objem (IRV)</vt:lpstr>
      <vt:lpstr>Expirační rezervní objem (ERV)</vt:lpstr>
      <vt:lpstr>Vitální kapacita plic (VC)</vt:lpstr>
      <vt:lpstr>Celková plicní kapacita (TLC)</vt:lpstr>
      <vt:lpstr>Reziduální objem (RV)</vt:lpstr>
      <vt:lpstr>Prezentace aplikace PowerPoint</vt:lpstr>
      <vt:lpstr>Kyslíkový dluh</vt:lpstr>
      <vt:lpstr>Vybrané pojmy</vt:lpstr>
      <vt:lpstr>Onemocnění dýchací soustavy</vt:lpstr>
      <vt:lpstr>Onemocnění dýchací soustavy</vt:lpstr>
      <vt:lpstr>Věkové zvláštnosti</vt:lpstr>
      <vt:lpstr>Objem plic u dětí</vt:lpstr>
      <vt:lpstr>Frekvence dýchání u dětí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soustava</dc:title>
  <dc:creator>Doug</dc:creator>
  <cp:lastModifiedBy>Thorovska</cp:lastModifiedBy>
  <cp:revision>16</cp:revision>
  <dcterms:created xsi:type="dcterms:W3CDTF">2015-09-04T16:21:24Z</dcterms:created>
  <dcterms:modified xsi:type="dcterms:W3CDTF">2018-10-30T09:42:03Z</dcterms:modified>
</cp:coreProperties>
</file>