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s.gymspgs.cz:5050/bio/Sources/Photogallery_Textbook.php?intSource=0&amp;intPhotogallerySectionId=110000&amp;intPhotogalleryLastSectionId=110000&amp;intPage=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s.gymspgs.cz:5050/bio/Sources/Photogallery_Textbook.php?intPhotogallerySectionId=110000&amp;intPhotogalleryLastSectionId=110000&amp;intPage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Smyslová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Čich, chuť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52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Oblasti jazyka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hořké – zadní část</a:t>
            </a:r>
          </a:p>
          <a:p>
            <a:pPr eaLnBrk="1" hangingPunct="1"/>
            <a:r>
              <a:rPr lang="cs-CZ" altLang="cs-CZ" sz="2000" dirty="0" smtClean="0"/>
              <a:t>kyselost – po stranách</a:t>
            </a:r>
          </a:p>
          <a:p>
            <a:pPr eaLnBrk="1" hangingPunct="1"/>
            <a:r>
              <a:rPr lang="cs-CZ" altLang="cs-CZ" sz="2000" dirty="0" smtClean="0"/>
              <a:t>slanost – vpředu</a:t>
            </a:r>
          </a:p>
          <a:p>
            <a:pPr eaLnBrk="1" hangingPunct="1"/>
            <a:r>
              <a:rPr lang="cs-CZ" altLang="cs-CZ" sz="2000" dirty="0" smtClean="0"/>
              <a:t>sladkost – špička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+ chuť </a:t>
            </a:r>
            <a:r>
              <a:rPr lang="cs-CZ" altLang="cs-CZ" sz="2000" dirty="0" err="1" smtClean="0"/>
              <a:t>umami</a:t>
            </a:r>
            <a:r>
              <a:rPr lang="cs-CZ" altLang="cs-CZ" sz="2000" dirty="0" smtClean="0"/>
              <a:t> – glutamát a jeho soli (asijská kuchyně)</a:t>
            </a:r>
          </a:p>
        </p:txBody>
      </p:sp>
    </p:spTree>
    <p:extLst>
      <p:ext uri="{BB962C8B-B14F-4D97-AF65-F5344CB8AC3E}">
        <p14:creationId xmlns:p14="http://schemas.microsoft.com/office/powerpoint/2010/main" val="95466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Rozložení chuťových buněk na jazyku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404814"/>
            <a:ext cx="5842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či ztráta chuti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záněty jazyka</a:t>
            </a:r>
          </a:p>
          <a:p>
            <a:pPr eaLnBrk="1" hangingPunct="1"/>
            <a:r>
              <a:rPr lang="cs-CZ" altLang="cs-CZ" sz="2000" dirty="0" smtClean="0"/>
              <a:t>alergické reakce</a:t>
            </a:r>
          </a:p>
          <a:p>
            <a:pPr eaLnBrk="1" hangingPunct="1"/>
            <a:r>
              <a:rPr lang="cs-CZ" altLang="cs-CZ" sz="2000" dirty="0" smtClean="0"/>
              <a:t>infekce</a:t>
            </a:r>
          </a:p>
          <a:p>
            <a:pPr eaLnBrk="1" hangingPunct="1"/>
            <a:r>
              <a:rPr lang="cs-CZ" altLang="cs-CZ" sz="2000" dirty="0" smtClean="0"/>
              <a:t>silné kuřáctví</a:t>
            </a:r>
          </a:p>
          <a:p>
            <a:pPr eaLnBrk="1" hangingPunct="1"/>
            <a:r>
              <a:rPr lang="cs-CZ" altLang="cs-CZ" sz="2000" dirty="0" smtClean="0"/>
              <a:t>kolem 60ti let</a:t>
            </a:r>
          </a:p>
        </p:txBody>
      </p:sp>
    </p:spTree>
    <p:extLst>
      <p:ext uri="{BB962C8B-B14F-4D97-AF65-F5344CB8AC3E}">
        <p14:creationId xmlns:p14="http://schemas.microsoft.com/office/powerpoint/2010/main" val="23653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Chuť je vyvinuta od narození – zejména pro sladké, hořké a kyselé</a:t>
            </a:r>
          </a:p>
          <a:p>
            <a:endParaRPr lang="cs-CZ" sz="2000" dirty="0"/>
          </a:p>
          <a:p>
            <a:r>
              <a:rPr lang="cs-CZ" sz="2000" dirty="0" smtClean="0"/>
              <a:t>Čich se postupně vyvíjí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545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Čich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chemoreceptor</a:t>
            </a:r>
          </a:p>
          <a:p>
            <a:pPr eaLnBrk="1" hangingPunct="1"/>
            <a:r>
              <a:rPr lang="cs-CZ" altLang="cs-CZ" sz="2000" dirty="0" smtClean="0"/>
              <a:t>relativně slabý</a:t>
            </a:r>
          </a:p>
          <a:p>
            <a:pPr eaLnBrk="1" hangingPunct="1"/>
            <a:r>
              <a:rPr lang="cs-CZ" altLang="cs-CZ" sz="2000" dirty="0" smtClean="0"/>
              <a:t>tisíc čichových kvalit</a:t>
            </a:r>
          </a:p>
          <a:p>
            <a:pPr eaLnBrk="1" hangingPunct="1"/>
            <a:r>
              <a:rPr lang="cs-CZ" altLang="cs-CZ" sz="2000" dirty="0" smtClean="0"/>
              <a:t>součástí smyslu – chuti</a:t>
            </a:r>
          </a:p>
          <a:p>
            <a:pPr eaLnBrk="1" hangingPunct="1"/>
            <a:r>
              <a:rPr lang="cs-CZ" altLang="cs-CZ" sz="2000" b="1" u="sng" dirty="0" smtClean="0"/>
              <a:t>čichový orgán:</a:t>
            </a:r>
          </a:p>
          <a:p>
            <a:pPr lvl="1" eaLnBrk="1" hangingPunct="1"/>
            <a:r>
              <a:rPr lang="cs-CZ" altLang="cs-CZ" sz="1800" dirty="0" smtClean="0"/>
              <a:t>vlastní čichové buňky + podpůrné buňky</a:t>
            </a:r>
          </a:p>
          <a:p>
            <a:pPr lvl="1" eaLnBrk="1" hangingPunct="1"/>
            <a:r>
              <a:rPr lang="cs-CZ" altLang="cs-CZ" sz="1800" dirty="0" smtClean="0"/>
              <a:t>čichové centrum v mozku</a:t>
            </a:r>
          </a:p>
        </p:txBody>
      </p:sp>
    </p:spTree>
    <p:extLst>
      <p:ext uri="{BB962C8B-B14F-4D97-AF65-F5344CB8AC3E}">
        <p14:creationId xmlns:p14="http://schemas.microsoft.com/office/powerpoint/2010/main" val="55913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Jak pracuje čich?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čichové buňky vybíhají v podobě chloupků do horní části nosní dutiny</a:t>
            </a:r>
          </a:p>
          <a:p>
            <a:pPr eaLnBrk="1" hangingPunct="1"/>
            <a:r>
              <a:rPr lang="cs-CZ" altLang="cs-CZ" sz="2000" dirty="0" smtClean="0"/>
              <a:t>čichové buňky jsou zvlhčovány sekretem čichových žlázek</a:t>
            </a:r>
          </a:p>
          <a:p>
            <a:r>
              <a:rPr lang="cs-CZ" altLang="cs-CZ" sz="2000" dirty="0" smtClean="0"/>
              <a:t>výběžky čichových buněk </a:t>
            </a:r>
            <a:r>
              <a:rPr lang="cs-CZ" altLang="cs-CZ" sz="2000" dirty="0" smtClean="0">
                <a:sym typeface="Wingdings" panose="05000000000000000000" pitchFamily="2" charset="2"/>
              </a:rPr>
              <a:t></a:t>
            </a:r>
            <a:r>
              <a:rPr lang="cs-CZ" altLang="cs-CZ" sz="2000" dirty="0" smtClean="0"/>
              <a:t> vlákna čichového nervu </a:t>
            </a:r>
            <a:r>
              <a:rPr lang="cs-CZ" altLang="cs-CZ" sz="2000" dirty="0">
                <a:sym typeface="Wingdings" panose="05000000000000000000" pitchFamily="2" charset="2"/>
              </a:rPr>
              <a:t></a:t>
            </a:r>
            <a:r>
              <a:rPr lang="cs-CZ" altLang="cs-CZ" sz="2000" dirty="0" smtClean="0"/>
              <a:t> čichové centrum na spodině čelního laloku koncového mozku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21" y="4131535"/>
            <a:ext cx="4142615" cy="25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Adaptace čichu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smtClean="0"/>
              <a:t>schopnost velmi rychlé adaptace </a:t>
            </a:r>
            <a:r>
              <a:rPr lang="cs-CZ" altLang="cs-CZ" sz="2000" dirty="0">
                <a:sym typeface="Wingdings" panose="05000000000000000000" pitchFamily="2" charset="2"/>
              </a:rPr>
              <a:t></a:t>
            </a:r>
            <a:r>
              <a:rPr lang="cs-CZ" altLang="cs-CZ" sz="2000" dirty="0" smtClean="0"/>
              <a:t> snížení citlivosti při delším působení podnětu</a:t>
            </a:r>
          </a:p>
        </p:txBody>
      </p:sp>
    </p:spTree>
    <p:extLst>
      <p:ext uri="{BB962C8B-B14F-4D97-AF65-F5344CB8AC3E}">
        <p14:creationId xmlns:p14="http://schemas.microsoft.com/office/powerpoint/2010/main" val="212452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Čichová membrána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65" y="339110"/>
            <a:ext cx="6473571" cy="627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Omezení a ztráta čichu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sz="2000" b="1" dirty="0"/>
              <a:t>anosmie</a:t>
            </a:r>
            <a:r>
              <a:rPr lang="cs-CZ" altLang="cs-CZ" sz="2000" dirty="0"/>
              <a:t> – ztráta čichu</a:t>
            </a:r>
          </a:p>
          <a:p>
            <a:r>
              <a:rPr lang="cs-CZ" altLang="cs-CZ" sz="2000" b="1" dirty="0" err="1"/>
              <a:t>hyposmie</a:t>
            </a:r>
            <a:r>
              <a:rPr lang="cs-CZ" altLang="cs-CZ" sz="2000" dirty="0"/>
              <a:t> – oslabení čichu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chronická či alergická rýma</a:t>
            </a:r>
          </a:p>
          <a:p>
            <a:pPr eaLnBrk="1" hangingPunct="1"/>
            <a:r>
              <a:rPr lang="cs-CZ" altLang="cs-CZ" sz="2000" dirty="0" smtClean="0"/>
              <a:t>nosní polypy</a:t>
            </a:r>
          </a:p>
          <a:p>
            <a:pPr eaLnBrk="1" hangingPunct="1"/>
            <a:r>
              <a:rPr lang="cs-CZ" altLang="cs-CZ" sz="2000" dirty="0" smtClean="0"/>
              <a:t>vybočení nosní přepážky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ztráta – chemické látky (např. kyselina benzoová), poškození nervu</a:t>
            </a:r>
          </a:p>
        </p:txBody>
      </p:sp>
    </p:spTree>
    <p:extLst>
      <p:ext uri="{BB962C8B-B14F-4D97-AF65-F5344CB8AC3E}">
        <p14:creationId xmlns:p14="http://schemas.microsoft.com/office/powerpoint/2010/main" val="70875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Chuť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úzce propojena s čichem</a:t>
            </a:r>
          </a:p>
          <a:p>
            <a:pPr eaLnBrk="1" hangingPunct="1"/>
            <a:r>
              <a:rPr lang="cs-CZ" altLang="cs-CZ" sz="2000" dirty="0" smtClean="0"/>
              <a:t>má menší citlivost</a:t>
            </a:r>
          </a:p>
          <a:p>
            <a:pPr eaLnBrk="1" hangingPunct="1"/>
            <a:r>
              <a:rPr lang="cs-CZ" altLang="cs-CZ" sz="2000" dirty="0" smtClean="0"/>
              <a:t>chemoreceptor – látky rozpuštěné ve vodě a slinách</a:t>
            </a:r>
          </a:p>
        </p:txBody>
      </p:sp>
    </p:spTree>
    <p:extLst>
      <p:ext uri="{BB962C8B-B14F-4D97-AF65-F5344CB8AC3E}">
        <p14:creationId xmlns:p14="http://schemas.microsoft.com/office/powerpoint/2010/main" val="372134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Orgány chuti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/>
              <a:t>chuťové pohárky</a:t>
            </a:r>
            <a:r>
              <a:rPr lang="cs-CZ" altLang="cs-CZ" sz="2000" dirty="0" smtClean="0"/>
              <a:t> – jazyk (nejvíce na špičce a při okrajích), sliznice měkkého patra</a:t>
            </a:r>
          </a:p>
          <a:p>
            <a:pPr eaLnBrk="1" hangingPunct="1"/>
            <a:r>
              <a:rPr lang="cs-CZ" altLang="cs-CZ" sz="2000" dirty="0" smtClean="0"/>
              <a:t>asi 10 000 pohárků</a:t>
            </a:r>
          </a:p>
          <a:p>
            <a:pPr eaLnBrk="1" hangingPunct="1"/>
            <a:r>
              <a:rPr lang="cs-CZ" altLang="cs-CZ" sz="2000" b="1" u="sng" dirty="0" smtClean="0"/>
              <a:t>2 části:</a:t>
            </a:r>
          </a:p>
          <a:p>
            <a:pPr lvl="1" eaLnBrk="1" hangingPunct="1"/>
            <a:r>
              <a:rPr lang="cs-CZ" altLang="cs-CZ" sz="1800" dirty="0" smtClean="0"/>
              <a:t>chuťové buňky + podpůrné buňky</a:t>
            </a:r>
          </a:p>
          <a:p>
            <a:pPr lvl="1" eaLnBrk="1" hangingPunct="1"/>
            <a:r>
              <a:rPr lang="cs-CZ" altLang="cs-CZ" sz="1800" dirty="0" smtClean="0"/>
              <a:t>chuťové centrum v mozku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13" y="4218219"/>
            <a:ext cx="4626959" cy="26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chuti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pro řízení činnosti trávícího traktu</a:t>
            </a:r>
          </a:p>
          <a:p>
            <a:pPr eaLnBrk="1" hangingPunct="1"/>
            <a:r>
              <a:rPr lang="cs-CZ" altLang="cs-CZ" sz="2000" dirty="0" smtClean="0"/>
              <a:t>pro reflexní vylučování slin, žaludeční a pankreatické šťávy</a:t>
            </a:r>
          </a:p>
        </p:txBody>
      </p:sp>
    </p:spTree>
    <p:extLst>
      <p:ext uri="{BB962C8B-B14F-4D97-AF65-F5344CB8AC3E}">
        <p14:creationId xmlns:p14="http://schemas.microsoft.com/office/powerpoint/2010/main" val="277625478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239</Words>
  <Application>Microsoft Office PowerPoint</Application>
  <PresentationFormat>Širokoúhlá obrazovka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Stébla</vt:lpstr>
      <vt:lpstr>Smyslová soustava</vt:lpstr>
      <vt:lpstr>Čich</vt:lpstr>
      <vt:lpstr>Jak pracuje čich?</vt:lpstr>
      <vt:lpstr>Adaptace čichu</vt:lpstr>
      <vt:lpstr>Prezentace aplikace PowerPoint</vt:lpstr>
      <vt:lpstr>Omezení a ztráta čichu</vt:lpstr>
      <vt:lpstr>Chuť</vt:lpstr>
      <vt:lpstr>Orgány chuti</vt:lpstr>
      <vt:lpstr>Význam chuti</vt:lpstr>
      <vt:lpstr>Oblasti jazyka</vt:lpstr>
      <vt:lpstr>Prezentace aplikace PowerPoint</vt:lpstr>
      <vt:lpstr>Omezení či ztráta chuti</vt:lpstr>
      <vt:lpstr>Věkové zvláštnosti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</dc:title>
  <dc:creator>Doug</dc:creator>
  <cp:lastModifiedBy>Doug</cp:lastModifiedBy>
  <cp:revision>4</cp:revision>
  <dcterms:created xsi:type="dcterms:W3CDTF">2015-11-10T19:29:21Z</dcterms:created>
  <dcterms:modified xsi:type="dcterms:W3CDTF">2016-03-02T20:05:29Z</dcterms:modified>
</cp:coreProperties>
</file>