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74" r:id="rId4"/>
    <p:sldId id="258" r:id="rId5"/>
    <p:sldId id="259" r:id="rId6"/>
    <p:sldId id="278" r:id="rId7"/>
    <p:sldId id="275" r:id="rId8"/>
    <p:sldId id="277" r:id="rId9"/>
    <p:sldId id="261" r:id="rId10"/>
    <p:sldId id="268" r:id="rId11"/>
    <p:sldId id="263" r:id="rId12"/>
    <p:sldId id="262" r:id="rId13"/>
    <p:sldId id="269" r:id="rId14"/>
    <p:sldId id="264" r:id="rId15"/>
    <p:sldId id="265" r:id="rId16"/>
    <p:sldId id="266" r:id="rId17"/>
    <p:sldId id="267" r:id="rId18"/>
    <p:sldId id="276" r:id="rId19"/>
    <p:sldId id="270" r:id="rId20"/>
    <p:sldId id="271" r:id="rId21"/>
    <p:sldId id="272" r:id="rId22"/>
    <p:sldId id="273"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22" y="72"/>
      </p:cViewPr>
      <p:guideLst/>
    </p:cSldViewPr>
  </p:slideViewPr>
  <p:notesTextViewPr>
    <p:cViewPr>
      <p:scale>
        <a:sx n="1" d="1"/>
        <a:sy n="1" d="1"/>
      </p:scale>
      <p:origin x="0" y="0"/>
    </p:cViewPr>
  </p:notesTextViewPr>
  <p:notesViewPr>
    <p:cSldViewPr snapToGrid="0">
      <p:cViewPr varScale="1">
        <p:scale>
          <a:sx n="52" d="100"/>
          <a:sy n="52" d="100"/>
        </p:scale>
        <p:origin x="29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EA6A2C9-58E6-4BA9-A93E-48287B413515}" type="datetimeFigureOut">
              <a:rPr lang="cs-CZ" smtClean="0"/>
              <a:t>12.10.2017</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A043A2-D29D-48D0-8112-D240B5A34A6E}" type="slidenum">
              <a:rPr lang="cs-CZ" smtClean="0"/>
              <a:t>‹#›</a:t>
            </a:fld>
            <a:endParaRPr lang="cs-CZ"/>
          </a:p>
        </p:txBody>
      </p:sp>
    </p:spTree>
    <p:extLst>
      <p:ext uri="{BB962C8B-B14F-4D97-AF65-F5344CB8AC3E}">
        <p14:creationId xmlns:p14="http://schemas.microsoft.com/office/powerpoint/2010/main" val="322557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a:t>
            </a:fld>
            <a:endParaRPr lang="cs-CZ"/>
          </a:p>
        </p:txBody>
      </p:sp>
    </p:spTree>
    <p:extLst>
      <p:ext uri="{BB962C8B-B14F-4D97-AF65-F5344CB8AC3E}">
        <p14:creationId xmlns:p14="http://schemas.microsoft.com/office/powerpoint/2010/main" val="56642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Mikrotubuly se účastní změn tvaru a velikosti buněk, pohybu bičíků a řasinek, intracelulárního transportu a pohybu. Jsou též základem několika složitých buněčných organel, jako jsou centrioly, bazální tělíska, řasinky a bičíky. Jejich hlavní úlohou je vytvářet v buňce zpevňující kostru - </a:t>
            </a:r>
            <a:r>
              <a:rPr lang="cs-CZ" i="1" dirty="0" smtClean="0"/>
              <a:t>cytoskelet</a:t>
            </a:r>
            <a:r>
              <a:rPr lang="cs-CZ" dirty="0" smtClean="0"/>
              <a:t>.</a:t>
            </a:r>
          </a:p>
          <a:p>
            <a:endParaRPr lang="cs-CZ" dirty="0"/>
          </a:p>
          <a:p>
            <a:r>
              <a:rPr lang="cs-CZ" dirty="0" smtClean="0"/>
              <a:t>Mikrotubuly – bílkovina tubulin</a:t>
            </a:r>
          </a:p>
          <a:p>
            <a:endParaRPr lang="cs-CZ" dirty="0"/>
          </a:p>
          <a:p>
            <a:r>
              <a:rPr lang="cs-CZ" dirty="0" err="1" smtClean="0"/>
              <a:t>Filamenta</a:t>
            </a:r>
            <a:r>
              <a:rPr lang="cs-CZ" dirty="0" smtClean="0"/>
              <a:t> – aktin a myozin</a:t>
            </a:r>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10</a:t>
            </a:fld>
            <a:endParaRPr lang="cs-CZ"/>
          </a:p>
        </p:txBody>
      </p:sp>
    </p:spTree>
    <p:extLst>
      <p:ext uri="{BB962C8B-B14F-4D97-AF65-F5344CB8AC3E}">
        <p14:creationId xmlns:p14="http://schemas.microsoft.com/office/powerpoint/2010/main" val="414104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Uspořádání membrán ER se podstatně liší buňku od buňky. V plně diferencovaných buňkách se nachází dva typy ER: </a:t>
            </a:r>
            <a:r>
              <a:rPr lang="cs-CZ" i="1" dirty="0" err="1" smtClean="0"/>
              <a:t>drsné-granulární</a:t>
            </a:r>
            <a:r>
              <a:rPr lang="cs-CZ" i="1" dirty="0" smtClean="0"/>
              <a:t> ER</a:t>
            </a:r>
            <a:r>
              <a:rPr lang="cs-CZ" dirty="0" smtClean="0"/>
              <a:t> a </a:t>
            </a:r>
            <a:r>
              <a:rPr lang="cs-CZ" i="1" dirty="0" err="1" smtClean="0"/>
              <a:t>hladké-agranulární</a:t>
            </a:r>
            <a:r>
              <a:rPr lang="cs-CZ" i="1" dirty="0" smtClean="0"/>
              <a:t> ER</a:t>
            </a:r>
            <a:r>
              <a:rPr lang="cs-CZ" dirty="0" smtClean="0"/>
              <a:t>.</a:t>
            </a:r>
          </a:p>
          <a:p>
            <a:endParaRPr lang="cs-CZ" dirty="0"/>
          </a:p>
          <a:p>
            <a:r>
              <a:rPr lang="cs-CZ" dirty="0" smtClean="0"/>
              <a:t>Funkcí drsného ER je účast na syntéze proteinů a na transportu látek v buňce. Proteiny syntetizované na úrovni </a:t>
            </a:r>
            <a:r>
              <a:rPr lang="cs-CZ" dirty="0" err="1" smtClean="0"/>
              <a:t>ribosomů</a:t>
            </a:r>
            <a:r>
              <a:rPr lang="cs-CZ" dirty="0" smtClean="0"/>
              <a:t> přestupují </a:t>
            </a:r>
            <a:r>
              <a:rPr lang="cs-CZ" dirty="0" err="1" smtClean="0"/>
              <a:t>menbránu</a:t>
            </a:r>
            <a:r>
              <a:rPr lang="cs-CZ" dirty="0" smtClean="0"/>
              <a:t> ER směrem dovnitř, kde se kondenzují a odtud jsou transportovány do Golgiho komplexu k </a:t>
            </a:r>
            <a:r>
              <a:rPr lang="cs-CZ" dirty="0" err="1" smtClean="0"/>
              <a:t>postsyntetické</a:t>
            </a:r>
            <a:r>
              <a:rPr lang="cs-CZ" dirty="0" smtClean="0"/>
              <a:t> úpravě. Vyrábí bílkoviny pro tělo (extracelulárně).</a:t>
            </a:r>
          </a:p>
          <a:p>
            <a:endParaRPr lang="cs-CZ" dirty="0"/>
          </a:p>
          <a:p>
            <a:r>
              <a:rPr lang="cs-CZ" dirty="0" smtClean="0"/>
              <a:t>Hladké ER je rovněž angažováno v procesu kontrakce svalových buněk a vláken, kde se vyskytuje ve specializované formě jako tzv. </a:t>
            </a:r>
            <a:r>
              <a:rPr lang="cs-CZ" i="1" dirty="0" smtClean="0"/>
              <a:t>sarkoplazmatické retikulum</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11</a:t>
            </a:fld>
            <a:endParaRPr lang="cs-CZ"/>
          </a:p>
        </p:txBody>
      </p:sp>
    </p:spTree>
    <p:extLst>
      <p:ext uri="{BB962C8B-B14F-4D97-AF65-F5344CB8AC3E}">
        <p14:creationId xmlns:p14="http://schemas.microsoft.com/office/powerpoint/2010/main" val="102242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Ve většině buněk se ve struktuře GA odráží jeho funkční polarita. Neboť z drsného endoplazmatického retikula se odštěpují v okolí GA malé pučící váčky (transportní váčky), které dopravují novotvořené proteiny do GA k dalšímu zpracování. Zde dozrávají pravděpodobně pouhou kondenzací a nebo se mění jejich složení </a:t>
            </a:r>
            <a:r>
              <a:rPr lang="cs-CZ" dirty="0" err="1" smtClean="0"/>
              <a:t>postsyntetickou</a:t>
            </a:r>
            <a:r>
              <a:rPr lang="cs-CZ" dirty="0" smtClean="0"/>
              <a:t> činností GA. Cisternu, která je tomuto místu nejblíže situovaná, označujeme jako produkční, konvexní, proximální tzv. </a:t>
            </a:r>
            <a:r>
              <a:rPr lang="cs-CZ" i="1" dirty="0" smtClean="0"/>
              <a:t>cis</a:t>
            </a:r>
            <a:r>
              <a:rPr lang="cs-CZ" dirty="0" smtClean="0"/>
              <a:t> - oblastí (pólem). Na odvrácené konkávní, maturační straně se shromažďují váčky, které se nazývají též </a:t>
            </a:r>
            <a:r>
              <a:rPr lang="cs-CZ" u="sng" dirty="0" smtClean="0"/>
              <a:t>kondenzační vakuoly</a:t>
            </a:r>
            <a:r>
              <a:rPr lang="cs-CZ" dirty="0" smtClean="0"/>
              <a:t>. Tato distální strana GA nese název jako tzv. </a:t>
            </a:r>
            <a:r>
              <a:rPr lang="cs-CZ" i="1" dirty="0" smtClean="0"/>
              <a:t>trans</a:t>
            </a:r>
            <a:r>
              <a:rPr lang="cs-CZ" dirty="0" smtClean="0"/>
              <a:t> - oblast (pól). Kondenzační vakuoly dopravují proteiny do různých míst v cytoplazmě.</a:t>
            </a:r>
          </a:p>
          <a:p>
            <a:endParaRPr lang="cs-CZ" dirty="0" smtClean="0"/>
          </a:p>
          <a:p>
            <a:r>
              <a:rPr lang="cs-CZ" dirty="0" smtClean="0"/>
              <a:t>Funkcí GA je </a:t>
            </a:r>
            <a:r>
              <a:rPr lang="cs-CZ" dirty="0" err="1" smtClean="0"/>
              <a:t>postsyntetická</a:t>
            </a:r>
            <a:r>
              <a:rPr lang="cs-CZ" dirty="0" smtClean="0"/>
              <a:t> úprava proteinů, především </a:t>
            </a:r>
            <a:r>
              <a:rPr lang="cs-CZ" dirty="0" err="1" smtClean="0"/>
              <a:t>glykosylace</a:t>
            </a:r>
            <a:r>
              <a:rPr lang="cs-CZ" dirty="0" smtClean="0"/>
              <a:t>, sulfatace, fosforylace a selektivní proteolýza proteinů. Dále se v GA realizují počáteční fáze obalování, zahušťování a skladování sekrečních produktů. Důležitou roli hraje GA při přeměně spermatidy ve spermii, kdy z GA vzniká </a:t>
            </a:r>
            <a:r>
              <a:rPr lang="cs-CZ" dirty="0" err="1" smtClean="0"/>
              <a:t>akrozomální</a:t>
            </a:r>
            <a:r>
              <a:rPr lang="cs-CZ" dirty="0" smtClean="0"/>
              <a:t> váček.</a:t>
            </a:r>
            <a:endParaRPr lang="cs-CZ" dirty="0"/>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12</a:t>
            </a:fld>
            <a:endParaRPr lang="cs-CZ"/>
          </a:p>
        </p:txBody>
      </p:sp>
    </p:spTree>
    <p:extLst>
      <p:ext uri="{BB962C8B-B14F-4D97-AF65-F5344CB8AC3E}">
        <p14:creationId xmlns:p14="http://schemas.microsoft.com/office/powerpoint/2010/main" val="251941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Volné ribozomy – intracelulární bílkoviny</a:t>
            </a:r>
          </a:p>
          <a:p>
            <a:endParaRPr lang="cs-CZ" dirty="0"/>
          </a:p>
          <a:p>
            <a:r>
              <a:rPr lang="cs-CZ" dirty="0" smtClean="0"/>
              <a:t>Na ER – extracelulární bílkoviny</a:t>
            </a:r>
            <a:endParaRPr lang="cs-CZ" dirty="0"/>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13</a:t>
            </a:fld>
            <a:endParaRPr lang="cs-CZ"/>
          </a:p>
        </p:txBody>
      </p:sp>
    </p:spTree>
    <p:extLst>
      <p:ext uri="{BB962C8B-B14F-4D97-AF65-F5344CB8AC3E}">
        <p14:creationId xmlns:p14="http://schemas.microsoft.com/office/powerpoint/2010/main" val="380901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Lyzosomální</a:t>
            </a:r>
            <a:r>
              <a:rPr lang="cs-CZ" dirty="0" smtClean="0"/>
              <a:t> enzymy vznikají na </a:t>
            </a:r>
            <a:r>
              <a:rPr lang="cs-CZ" dirty="0" err="1" smtClean="0"/>
              <a:t>polyribosomech</a:t>
            </a:r>
            <a:r>
              <a:rPr lang="cs-CZ" dirty="0" smtClean="0"/>
              <a:t> drsného endoplazmatického retikula a jeho cisternami jsou transportovány do Golgiho aparátu, kde jsou modifikovány a "zabaleny" do </a:t>
            </a:r>
            <a:r>
              <a:rPr lang="cs-CZ" dirty="0" err="1" smtClean="0"/>
              <a:t>lyzosomů</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14</a:t>
            </a:fld>
            <a:endParaRPr lang="cs-CZ"/>
          </a:p>
        </p:txBody>
      </p:sp>
    </p:spTree>
    <p:extLst>
      <p:ext uri="{BB962C8B-B14F-4D97-AF65-F5344CB8AC3E}">
        <p14:creationId xmlns:p14="http://schemas.microsoft.com/office/powerpoint/2010/main" val="4046866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prostoru mezi </a:t>
            </a:r>
            <a:r>
              <a:rPr lang="cs-CZ" dirty="0" err="1" smtClean="0"/>
              <a:t>kristami</a:t>
            </a:r>
            <a:r>
              <a:rPr lang="cs-CZ" dirty="0" smtClean="0"/>
              <a:t> se nachází amorfní matrix, která je bohatá na bílkoviny, s obsahem malého množstvím DNA a RNA. Mitochondriální DNA je </a:t>
            </a:r>
            <a:r>
              <a:rPr lang="cs-CZ" dirty="0" err="1" smtClean="0"/>
              <a:t>dvojřetězcová</a:t>
            </a:r>
            <a:r>
              <a:rPr lang="cs-CZ" dirty="0" smtClean="0"/>
              <a:t> a má kruhovitou strukturu. Řetězce mitochondriální DNA jsou syntetizovány v </a:t>
            </a:r>
            <a:r>
              <a:rPr lang="cs-CZ" dirty="0" err="1" smtClean="0"/>
              <a:t>mitochonriích</a:t>
            </a:r>
            <a:r>
              <a:rPr lang="cs-CZ" dirty="0" smtClean="0"/>
              <a:t> a proto replikace těchto organel nezávisí na jaderné DNA. </a:t>
            </a:r>
          </a:p>
          <a:p>
            <a:endParaRPr lang="cs-CZ" dirty="0"/>
          </a:p>
          <a:p>
            <a:r>
              <a:rPr lang="cs-CZ" dirty="0" smtClean="0"/>
              <a:t>Mitochondrie zařazujeme mezi nejdůležitější buněčné organely, především pro jejich nezastupitelnou funkci. Hlavní funkcí mitochondrií je získání a uvolňování energie pro činnost buňky. Tuto funkci realizuje mitochondrie systémem biologických oxidací, což jsou tři na sebe navazující pochody: Krebsův cyklus, oxidace vodíku v dýchacím řetězci a oxidativní fosforylace. V Krebsově cyklu je z organických látek uvolňován vodík, který je v dýchacím řetězci oxidován na vodu. Při této reakci je energie , získaná z přenosu elektronů, akumulována do </a:t>
            </a:r>
            <a:r>
              <a:rPr lang="cs-CZ" dirty="0" err="1" smtClean="0"/>
              <a:t>makroergních</a:t>
            </a:r>
            <a:r>
              <a:rPr lang="cs-CZ" dirty="0" smtClean="0"/>
              <a:t> fosfátových vazeb. Tento proces se označuje jako oxidativní fosforylace. Při něm dochází k přeměně adenosintrifosfátu (ADP) na energii bohatý adenosintrifosfát (ATP). ATP představuje univerzálního dárce energie pro všechny buněčné pochody. Přitom ATP se při odevzdání energie mění na ADP, který vstupuje znovu do oxidativní fosforylace, kde je znovu přeměněn na ATP.</a:t>
            </a:r>
            <a:endParaRPr lang="cs-CZ" dirty="0"/>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15</a:t>
            </a:fld>
            <a:endParaRPr lang="cs-CZ"/>
          </a:p>
        </p:txBody>
      </p:sp>
    </p:spTree>
    <p:extLst>
      <p:ext uri="{BB962C8B-B14F-4D97-AF65-F5344CB8AC3E}">
        <p14:creationId xmlns:p14="http://schemas.microsoft.com/office/powerpoint/2010/main" val="3774004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16</a:t>
            </a:fld>
            <a:endParaRPr lang="cs-CZ"/>
          </a:p>
        </p:txBody>
      </p:sp>
    </p:spTree>
    <p:extLst>
      <p:ext uri="{BB962C8B-B14F-4D97-AF65-F5344CB8AC3E}">
        <p14:creationId xmlns:p14="http://schemas.microsoft.com/office/powerpoint/2010/main" val="1711319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Proto je DNK v jádře buňky strukturně kondenzována v chromatin. Chromatin je tak složen především ze svinutých řetězců DNA vázaných na bazické proteiny (histony).</a:t>
            </a:r>
          </a:p>
          <a:p>
            <a:endParaRPr lang="cs-CZ" dirty="0"/>
          </a:p>
          <a:p>
            <a:r>
              <a:rPr lang="cs-CZ" dirty="0" smtClean="0"/>
              <a:t>Člověk má 46 chromosomů, skot a koza 60, kůň a osel 66, prase 40, ovce 54, kočka 38, pes 78, králík 44 a kur domácí 78 chromosomů. </a:t>
            </a:r>
            <a:br>
              <a:rPr lang="cs-CZ" dirty="0" smtClean="0"/>
            </a:br>
            <a:r>
              <a:rPr lang="cs-CZ" dirty="0" smtClean="0"/>
              <a:t>Podle tvaru a velikosti chromosomů lze v metafázi sestavit jejich řadu, tzv. </a:t>
            </a:r>
            <a:r>
              <a:rPr lang="cs-CZ" i="1" dirty="0" smtClean="0"/>
              <a:t>karyotyp</a:t>
            </a:r>
          </a:p>
          <a:p>
            <a:r>
              <a:rPr lang="cs-CZ" dirty="0" smtClean="0"/>
              <a:t>Mikroskopicky sestávají chromosomy ze dvou podélných a od sebe oddělených polovin, </a:t>
            </a:r>
            <a:r>
              <a:rPr lang="cs-CZ" i="1" dirty="0" smtClean="0"/>
              <a:t>chromatid</a:t>
            </a:r>
            <a:r>
              <a:rPr lang="cs-CZ" dirty="0" smtClean="0"/>
              <a:t>. Obě chromatidy jsou spojeny v místě nazývaném </a:t>
            </a:r>
            <a:r>
              <a:rPr lang="cs-CZ" i="1" dirty="0" err="1" smtClean="0"/>
              <a:t>centroméra</a:t>
            </a:r>
            <a:r>
              <a:rPr lang="cs-CZ" dirty="0" smtClean="0"/>
              <a:t>.</a:t>
            </a:r>
          </a:p>
          <a:p>
            <a:endParaRPr lang="cs-CZ" dirty="0"/>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17</a:t>
            </a:fld>
            <a:endParaRPr lang="cs-CZ"/>
          </a:p>
        </p:txBody>
      </p:sp>
    </p:spTree>
    <p:extLst>
      <p:ext uri="{BB962C8B-B14F-4D97-AF65-F5344CB8AC3E}">
        <p14:creationId xmlns:p14="http://schemas.microsoft.com/office/powerpoint/2010/main" val="1524762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18</a:t>
            </a:fld>
            <a:endParaRPr lang="cs-CZ"/>
          </a:p>
        </p:txBody>
      </p:sp>
    </p:spTree>
    <p:extLst>
      <p:ext uri="{BB962C8B-B14F-4D97-AF65-F5344CB8AC3E}">
        <p14:creationId xmlns:p14="http://schemas.microsoft.com/office/powerpoint/2010/main" val="985966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19</a:t>
            </a:fld>
            <a:endParaRPr lang="cs-CZ"/>
          </a:p>
        </p:txBody>
      </p:sp>
    </p:spTree>
    <p:extLst>
      <p:ext uri="{BB962C8B-B14F-4D97-AF65-F5344CB8AC3E}">
        <p14:creationId xmlns:p14="http://schemas.microsoft.com/office/powerpoint/2010/main" val="429049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2</a:t>
            </a:fld>
            <a:endParaRPr lang="cs-CZ"/>
          </a:p>
        </p:txBody>
      </p:sp>
    </p:spTree>
    <p:extLst>
      <p:ext uri="{BB962C8B-B14F-4D97-AF65-F5344CB8AC3E}">
        <p14:creationId xmlns:p14="http://schemas.microsoft.com/office/powerpoint/2010/main" val="1795272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20</a:t>
            </a:fld>
            <a:endParaRPr lang="cs-CZ"/>
          </a:p>
        </p:txBody>
      </p:sp>
    </p:spTree>
    <p:extLst>
      <p:ext uri="{BB962C8B-B14F-4D97-AF65-F5344CB8AC3E}">
        <p14:creationId xmlns:p14="http://schemas.microsoft.com/office/powerpoint/2010/main" val="3732135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21</a:t>
            </a:fld>
            <a:endParaRPr lang="cs-CZ"/>
          </a:p>
        </p:txBody>
      </p:sp>
    </p:spTree>
    <p:extLst>
      <p:ext uri="{BB962C8B-B14F-4D97-AF65-F5344CB8AC3E}">
        <p14:creationId xmlns:p14="http://schemas.microsoft.com/office/powerpoint/2010/main" val="3506574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22</a:t>
            </a:fld>
            <a:endParaRPr lang="cs-CZ"/>
          </a:p>
        </p:txBody>
      </p:sp>
    </p:spTree>
    <p:extLst>
      <p:ext uri="{BB962C8B-B14F-4D97-AF65-F5344CB8AC3E}">
        <p14:creationId xmlns:p14="http://schemas.microsoft.com/office/powerpoint/2010/main" val="421895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3</a:t>
            </a:fld>
            <a:endParaRPr lang="cs-CZ"/>
          </a:p>
        </p:txBody>
      </p:sp>
    </p:spTree>
    <p:extLst>
      <p:ext uri="{BB962C8B-B14F-4D97-AF65-F5344CB8AC3E}">
        <p14:creationId xmlns:p14="http://schemas.microsoft.com/office/powerpoint/2010/main" val="344883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4</a:t>
            </a:fld>
            <a:endParaRPr lang="cs-CZ"/>
          </a:p>
        </p:txBody>
      </p:sp>
    </p:spTree>
    <p:extLst>
      <p:ext uri="{BB962C8B-B14F-4D97-AF65-F5344CB8AC3E}">
        <p14:creationId xmlns:p14="http://schemas.microsoft.com/office/powerpoint/2010/main" val="5952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5</a:t>
            </a:fld>
            <a:endParaRPr lang="cs-CZ"/>
          </a:p>
        </p:txBody>
      </p:sp>
    </p:spTree>
    <p:extLst>
      <p:ext uri="{BB962C8B-B14F-4D97-AF65-F5344CB8AC3E}">
        <p14:creationId xmlns:p14="http://schemas.microsoft.com/office/powerpoint/2010/main" val="231588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6</a:t>
            </a:fld>
            <a:endParaRPr lang="cs-CZ"/>
          </a:p>
        </p:txBody>
      </p:sp>
    </p:spTree>
    <p:extLst>
      <p:ext uri="{BB962C8B-B14F-4D97-AF65-F5344CB8AC3E}">
        <p14:creationId xmlns:p14="http://schemas.microsoft.com/office/powerpoint/2010/main" val="212330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Podle modelu fluidní mozaiky tvoří podklad membránové jednotky dvojvrstva lipidových molekul, jež jsou k sobě navzájem orientovány </a:t>
            </a:r>
            <a:r>
              <a:rPr lang="cs-CZ" b="1" dirty="0" smtClean="0"/>
              <a:t>nepolárními</a:t>
            </a:r>
            <a:r>
              <a:rPr lang="cs-CZ" dirty="0" smtClean="0"/>
              <a:t> (</a:t>
            </a:r>
            <a:r>
              <a:rPr lang="cs-CZ" dirty="0" err="1" smtClean="0"/>
              <a:t>hydrofóbními</a:t>
            </a:r>
            <a:r>
              <a:rPr lang="cs-CZ" dirty="0" smtClean="0"/>
              <a:t>) řetězci mastných kyselin. </a:t>
            </a:r>
            <a:r>
              <a:rPr lang="cs-CZ" b="1" dirty="0" smtClean="0"/>
              <a:t>Polární</a:t>
            </a:r>
            <a:r>
              <a:rPr lang="cs-CZ" dirty="0" smtClean="0"/>
              <a:t> (hydrofilní) části molekul jsou obráceny navenek (viz. schéma). </a:t>
            </a:r>
          </a:p>
          <a:p>
            <a:r>
              <a:rPr lang="cs-CZ" dirty="0" smtClean="0"/>
              <a:t>Dále obsahuje membránová jednotka proteiny a oligosacharidy. </a:t>
            </a:r>
            <a:r>
              <a:rPr lang="cs-CZ" b="1" dirty="0" smtClean="0"/>
              <a:t>Proteiny</a:t>
            </a:r>
            <a:r>
              <a:rPr lang="cs-CZ" dirty="0" smtClean="0"/>
              <a:t>, které tvoří větší podíl membránových molekul, rozdělujeme do dvou skupin: integrální a periferní. </a:t>
            </a:r>
            <a:r>
              <a:rPr lang="cs-CZ" i="1" dirty="0" smtClean="0"/>
              <a:t>Integrální proteiny</a:t>
            </a:r>
            <a:r>
              <a:rPr lang="cs-CZ" dirty="0" smtClean="0"/>
              <a:t> představují proteiny přímo zabudované do lipidové dvojvrstvy a mohou se do určité míry pohybovat transverzálně a laterálně membránou (princip fluidní mozaiky). Za jistých podmínek se mohou tyto proteiny shromažďovat v určité části cytoplazmatické membrány, kde vytváří místní shluky proteinů. Tento proces se nazývá tzv. </a:t>
            </a:r>
            <a:r>
              <a:rPr lang="cs-CZ" b="1" dirty="0" err="1" smtClean="0"/>
              <a:t>capping</a:t>
            </a:r>
            <a:r>
              <a:rPr lang="cs-CZ" dirty="0" smtClean="0"/>
              <a:t> (</a:t>
            </a:r>
            <a:r>
              <a:rPr lang="cs-CZ" dirty="0" err="1" smtClean="0"/>
              <a:t>čapkování</a:t>
            </a:r>
            <a:r>
              <a:rPr lang="cs-CZ" dirty="0" smtClean="0"/>
              <a:t>). Některé integrální proteiny jsou zanořeny do lipidové dvojvrstvy pouze částečně, takže vyčnívají nad zevní nebo vnitřní povrch membrány. Jiné integrální proteiny jsou dostatečně velké a přečnívají na obou stranách membrány. Ty pak mohou v některých případech vytvářet kanálky (póry), jimiž mohou oběma směry procházet látky ve vodě rozpustné (ionty). </a:t>
            </a:r>
            <a:r>
              <a:rPr lang="cs-CZ" i="1" dirty="0" smtClean="0"/>
              <a:t>Periferní proteiny</a:t>
            </a:r>
            <a:r>
              <a:rPr lang="cs-CZ" dirty="0" smtClean="0"/>
              <a:t> jsou volněji připoutány k zevnímu nebo vnitřnímu povrchu membrány a proto mohou být z membrány extrahovány pomocí solných roztoků mnohem snáze, než proteiny integrální. Distribuce membránových proteinů na obou stranách cytoplazmatické membrány je rozdílná. Proto jsou všechny membrány asymetrické. </a:t>
            </a:r>
          </a:p>
          <a:p>
            <a:r>
              <a:rPr lang="cs-CZ" dirty="0" smtClean="0"/>
              <a:t>Na zevním povrchu je cytoplazmatická membrána pokryta různě silnou vrstvičkou </a:t>
            </a:r>
            <a:r>
              <a:rPr lang="cs-CZ" b="1" dirty="0" smtClean="0"/>
              <a:t>polysacharidů</a:t>
            </a:r>
            <a:r>
              <a:rPr lang="cs-CZ" dirty="0" smtClean="0"/>
              <a:t>, zvanou </a:t>
            </a:r>
            <a:r>
              <a:rPr lang="cs-CZ" b="1" dirty="0" err="1" smtClean="0"/>
              <a:t>glykokalyx</a:t>
            </a:r>
            <a:r>
              <a:rPr lang="cs-CZ" dirty="0" smtClean="0"/>
              <a:t>. </a:t>
            </a:r>
            <a:r>
              <a:rPr lang="cs-CZ" dirty="0" err="1" smtClean="0"/>
              <a:t>Glykokalyx</a:t>
            </a:r>
            <a:r>
              <a:rPr lang="cs-CZ" dirty="0" smtClean="0"/>
              <a:t> má ochranný význam, neboť stabilizuje buněčnou membránu, selektivně ovlivňuje rychlost difuze látek buněčnou membránou a může se uplatnit rovněž jako antigen. </a:t>
            </a:r>
          </a:p>
          <a:p>
            <a:endParaRPr lang="cs-CZ" dirty="0"/>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7</a:t>
            </a:fld>
            <a:endParaRPr lang="cs-CZ"/>
          </a:p>
        </p:txBody>
      </p:sp>
    </p:spTree>
    <p:extLst>
      <p:ext uri="{BB962C8B-B14F-4D97-AF65-F5344CB8AC3E}">
        <p14:creationId xmlns:p14="http://schemas.microsoft.com/office/powerpoint/2010/main" val="19447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8</a:t>
            </a:fld>
            <a:endParaRPr lang="cs-CZ"/>
          </a:p>
        </p:txBody>
      </p:sp>
    </p:spTree>
    <p:extLst>
      <p:ext uri="{BB962C8B-B14F-4D97-AF65-F5344CB8AC3E}">
        <p14:creationId xmlns:p14="http://schemas.microsoft.com/office/powerpoint/2010/main" val="388255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AA043A2-D29D-48D0-8112-D240B5A34A6E}" type="slidenum">
              <a:rPr lang="cs-CZ" smtClean="0"/>
              <a:t>9</a:t>
            </a:fld>
            <a:endParaRPr lang="cs-CZ"/>
          </a:p>
        </p:txBody>
      </p:sp>
    </p:spTree>
    <p:extLst>
      <p:ext uri="{BB962C8B-B14F-4D97-AF65-F5344CB8AC3E}">
        <p14:creationId xmlns:p14="http://schemas.microsoft.com/office/powerpoint/2010/main" val="235100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10/12/2017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Biologie člověka </a:t>
            </a:r>
            <a:endParaRPr lang="cs-CZ" dirty="0"/>
          </a:p>
        </p:txBody>
      </p:sp>
      <p:sp>
        <p:nvSpPr>
          <p:cNvPr id="3" name="Podnadpis 2"/>
          <p:cNvSpPr>
            <a:spLocks noGrp="1"/>
          </p:cNvSpPr>
          <p:nvPr>
            <p:ph type="subTitle" idx="1"/>
          </p:nvPr>
        </p:nvSpPr>
        <p:spPr/>
        <p:txBody>
          <a:bodyPr/>
          <a:lstStyle/>
          <a:p>
            <a:r>
              <a:rPr lang="cs-CZ" dirty="0" smtClean="0"/>
              <a:t>Uspořádání organismu, buněčná struktura</a:t>
            </a:r>
            <a:endParaRPr lang="cs-CZ" dirty="0"/>
          </a:p>
        </p:txBody>
      </p:sp>
    </p:spTree>
    <p:extLst>
      <p:ext uri="{BB962C8B-B14F-4D97-AF65-F5344CB8AC3E}">
        <p14:creationId xmlns:p14="http://schemas.microsoft.com/office/powerpoint/2010/main" val="1131183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Cytoskelet</a:t>
            </a:r>
            <a:endParaRPr lang="cs-CZ" dirty="0"/>
          </a:p>
        </p:txBody>
      </p:sp>
      <p:sp>
        <p:nvSpPr>
          <p:cNvPr id="3" name="Zástupný symbol pro obsah 2"/>
          <p:cNvSpPr>
            <a:spLocks noGrp="1"/>
          </p:cNvSpPr>
          <p:nvPr>
            <p:ph idx="1"/>
          </p:nvPr>
        </p:nvSpPr>
        <p:spPr/>
        <p:txBody>
          <a:bodyPr>
            <a:normAutofit/>
          </a:bodyPr>
          <a:lstStyle/>
          <a:p>
            <a:r>
              <a:rPr lang="cs-CZ" sz="2000" dirty="0" smtClean="0"/>
              <a:t>Vnitřní kostra buňky </a:t>
            </a:r>
          </a:p>
          <a:p>
            <a:r>
              <a:rPr lang="cs-CZ" sz="2000" dirty="0" smtClean="0"/>
              <a:t>Systém mikrotubulů a filament</a:t>
            </a:r>
          </a:p>
          <a:p>
            <a:r>
              <a:rPr lang="cs-CZ" sz="2000" dirty="0" smtClean="0"/>
              <a:t>Udržuje tvar buňky, udržuje polohu organel, zajišťuje pohyb buňky</a:t>
            </a:r>
            <a:endParaRPr lang="cs-CZ" sz="2000" dirty="0"/>
          </a:p>
        </p:txBody>
      </p:sp>
    </p:spTree>
    <p:extLst>
      <p:ext uri="{BB962C8B-B14F-4D97-AF65-F5344CB8AC3E}">
        <p14:creationId xmlns:p14="http://schemas.microsoft.com/office/powerpoint/2010/main" val="2040329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Endoplazmatické retikulum</a:t>
            </a:r>
            <a:endParaRPr lang="cs-CZ" dirty="0"/>
          </a:p>
        </p:txBody>
      </p:sp>
      <p:sp>
        <p:nvSpPr>
          <p:cNvPr id="3" name="Zástupný symbol pro obsah 2"/>
          <p:cNvSpPr>
            <a:spLocks noGrp="1"/>
          </p:cNvSpPr>
          <p:nvPr>
            <p:ph idx="1"/>
          </p:nvPr>
        </p:nvSpPr>
        <p:spPr/>
        <p:txBody>
          <a:bodyPr/>
          <a:lstStyle/>
          <a:p>
            <a:pPr>
              <a:defRPr/>
            </a:pPr>
            <a:r>
              <a:rPr lang="cs-CZ" sz="2000" dirty="0" smtClean="0"/>
              <a:t>ER, systém </a:t>
            </a:r>
            <a:r>
              <a:rPr lang="cs-CZ" sz="2000" dirty="0"/>
              <a:t>kanálků a cisteren</a:t>
            </a:r>
          </a:p>
          <a:p>
            <a:pPr>
              <a:defRPr/>
            </a:pPr>
            <a:r>
              <a:rPr lang="cs-CZ" sz="2000" dirty="0" err="1" smtClean="0"/>
              <a:t>Fce</a:t>
            </a:r>
            <a:r>
              <a:rPr lang="cs-CZ" sz="2000" dirty="0"/>
              <a:t>: syntéza látek, </a:t>
            </a:r>
            <a:r>
              <a:rPr lang="cs-CZ" sz="2000" dirty="0" smtClean="0"/>
              <a:t>doprava, akumulace vápenatých iontů</a:t>
            </a:r>
          </a:p>
          <a:p>
            <a:pPr>
              <a:defRPr/>
            </a:pPr>
            <a:r>
              <a:rPr lang="cs-CZ" sz="2000" dirty="0" smtClean="0"/>
              <a:t>Zpravidla v blízkosti jádra</a:t>
            </a:r>
            <a:endParaRPr lang="cs-CZ" sz="2000" dirty="0"/>
          </a:p>
          <a:p>
            <a:pPr>
              <a:defRPr/>
            </a:pPr>
            <a:r>
              <a:rPr lang="cs-CZ" sz="2000" b="1" u="sng" dirty="0"/>
              <a:t>drsné ER</a:t>
            </a:r>
            <a:r>
              <a:rPr lang="cs-CZ" sz="2000" dirty="0"/>
              <a:t> – na povrchu </a:t>
            </a:r>
            <a:r>
              <a:rPr lang="cs-CZ" sz="2000" dirty="0" err="1"/>
              <a:t>ribozómy</a:t>
            </a:r>
            <a:r>
              <a:rPr lang="cs-CZ" sz="2000" dirty="0"/>
              <a:t> – syntéza bílkovin</a:t>
            </a:r>
          </a:p>
          <a:p>
            <a:pPr>
              <a:defRPr/>
            </a:pPr>
            <a:r>
              <a:rPr lang="cs-CZ" sz="2000" b="1" u="sng" dirty="0"/>
              <a:t>hladké ER</a:t>
            </a:r>
            <a:r>
              <a:rPr lang="cs-CZ" sz="2000" dirty="0"/>
              <a:t> – nejsou </a:t>
            </a:r>
            <a:r>
              <a:rPr lang="cs-CZ" sz="2000" dirty="0" err="1"/>
              <a:t>ribozómy</a:t>
            </a:r>
            <a:r>
              <a:rPr lang="cs-CZ" sz="2000" dirty="0"/>
              <a:t>, syntéza lipidů</a:t>
            </a:r>
          </a:p>
          <a:p>
            <a:endParaRPr lang="cs-CZ" dirty="0"/>
          </a:p>
        </p:txBody>
      </p:sp>
      <p:pic>
        <p:nvPicPr>
          <p:cNvPr id="4" name="Obrázek 3"/>
          <p:cNvPicPr>
            <a:picLocks noChangeAspect="1"/>
          </p:cNvPicPr>
          <p:nvPr/>
        </p:nvPicPr>
        <p:blipFill>
          <a:blip r:embed="rId3"/>
          <a:stretch>
            <a:fillRect/>
          </a:stretch>
        </p:blipFill>
        <p:spPr>
          <a:xfrm>
            <a:off x="8023478" y="4168711"/>
            <a:ext cx="3784925" cy="2689289"/>
          </a:xfrm>
          <a:prstGeom prst="rect">
            <a:avLst/>
          </a:prstGeom>
        </p:spPr>
      </p:pic>
    </p:spTree>
    <p:extLst>
      <p:ext uri="{BB962C8B-B14F-4D97-AF65-F5344CB8AC3E}">
        <p14:creationId xmlns:p14="http://schemas.microsoft.com/office/powerpoint/2010/main" val="201318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Golgiho komplex (aparát)</a:t>
            </a:r>
            <a:endParaRPr lang="cs-CZ" dirty="0"/>
          </a:p>
        </p:txBody>
      </p:sp>
      <p:sp>
        <p:nvSpPr>
          <p:cNvPr id="3" name="Zástupný symbol pro obsah 2"/>
          <p:cNvSpPr>
            <a:spLocks noGrp="1"/>
          </p:cNvSpPr>
          <p:nvPr>
            <p:ph idx="1"/>
          </p:nvPr>
        </p:nvSpPr>
        <p:spPr/>
        <p:txBody>
          <a:bodyPr/>
          <a:lstStyle/>
          <a:p>
            <a:pPr>
              <a:defRPr/>
            </a:pPr>
            <a:r>
              <a:rPr lang="cs-CZ" sz="2000" dirty="0" smtClean="0"/>
              <a:t>GK, v úzkém vztahu k ER</a:t>
            </a:r>
            <a:endParaRPr lang="cs-CZ" sz="2000" dirty="0"/>
          </a:p>
          <a:p>
            <a:pPr>
              <a:defRPr/>
            </a:pPr>
            <a:r>
              <a:rPr lang="cs-CZ" sz="2000" dirty="0" smtClean="0"/>
              <a:t>Soustava </a:t>
            </a:r>
            <a:r>
              <a:rPr lang="cs-CZ" sz="2000" dirty="0"/>
              <a:t>cisteren a </a:t>
            </a:r>
            <a:r>
              <a:rPr lang="cs-CZ" sz="2000" dirty="0" smtClean="0"/>
              <a:t>měchýřků, vezikuly – </a:t>
            </a:r>
            <a:r>
              <a:rPr lang="cs-CZ" sz="2000" dirty="0" err="1" smtClean="0"/>
              <a:t>odškrcené</a:t>
            </a:r>
            <a:r>
              <a:rPr lang="cs-CZ" sz="2000" dirty="0" smtClean="0"/>
              <a:t> části</a:t>
            </a:r>
            <a:endParaRPr lang="cs-CZ" sz="2000" dirty="0"/>
          </a:p>
          <a:p>
            <a:pPr>
              <a:defRPr/>
            </a:pPr>
            <a:r>
              <a:rPr lang="cs-CZ" sz="2000" dirty="0" err="1" smtClean="0"/>
              <a:t>Fce</a:t>
            </a:r>
            <a:r>
              <a:rPr lang="cs-CZ" sz="2000" dirty="0"/>
              <a:t>: </a:t>
            </a:r>
            <a:r>
              <a:rPr lang="cs-CZ" sz="2000" dirty="0" smtClean="0"/>
              <a:t>přeměna, úprava nebo zkoncentrování látek vyprodukovaných v ER, syntéza polysacharidů, pokračuje zde syntéza glykoproteinů</a:t>
            </a:r>
            <a:endParaRPr lang="cs-CZ" sz="2000" dirty="0"/>
          </a:p>
          <a:p>
            <a:endParaRPr lang="cs-CZ" dirty="0"/>
          </a:p>
        </p:txBody>
      </p:sp>
      <p:pic>
        <p:nvPicPr>
          <p:cNvPr id="4" name="Obrázek 3"/>
          <p:cNvPicPr>
            <a:picLocks noChangeAspect="1"/>
          </p:cNvPicPr>
          <p:nvPr/>
        </p:nvPicPr>
        <p:blipFill>
          <a:blip r:embed="rId3"/>
          <a:stretch>
            <a:fillRect/>
          </a:stretch>
        </p:blipFill>
        <p:spPr>
          <a:xfrm>
            <a:off x="8119744" y="4022411"/>
            <a:ext cx="3384868" cy="2301710"/>
          </a:xfrm>
          <a:prstGeom prst="rect">
            <a:avLst/>
          </a:prstGeom>
        </p:spPr>
      </p:pic>
    </p:spTree>
    <p:extLst>
      <p:ext uri="{BB962C8B-B14F-4D97-AF65-F5344CB8AC3E}">
        <p14:creationId xmlns:p14="http://schemas.microsoft.com/office/powerpoint/2010/main" val="1965804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Ribozómy</a:t>
            </a:r>
            <a:endParaRPr lang="cs-CZ" dirty="0"/>
          </a:p>
        </p:txBody>
      </p:sp>
      <p:sp>
        <p:nvSpPr>
          <p:cNvPr id="3" name="Zástupný symbol pro obsah 2"/>
          <p:cNvSpPr>
            <a:spLocks noGrp="1"/>
          </p:cNvSpPr>
          <p:nvPr>
            <p:ph idx="1"/>
          </p:nvPr>
        </p:nvSpPr>
        <p:spPr/>
        <p:txBody>
          <a:bodyPr>
            <a:normAutofit/>
          </a:bodyPr>
          <a:lstStyle/>
          <a:p>
            <a:r>
              <a:rPr lang="cs-CZ" sz="2000" dirty="0" smtClean="0"/>
              <a:t>Malá a velká podjednotka</a:t>
            </a:r>
          </a:p>
          <a:p>
            <a:r>
              <a:rPr lang="cs-CZ" sz="2000" dirty="0" smtClean="0"/>
              <a:t>Na ER nebo volně</a:t>
            </a:r>
          </a:p>
          <a:p>
            <a:r>
              <a:rPr lang="cs-CZ" sz="2000" dirty="0" smtClean="0"/>
              <a:t>Výroba bílkovin (proteosyntéza – transkripce, </a:t>
            </a:r>
            <a:r>
              <a:rPr lang="cs-CZ" sz="2000" b="1" u="sng" dirty="0" smtClean="0"/>
              <a:t>translace</a:t>
            </a:r>
            <a:r>
              <a:rPr lang="cs-CZ" sz="2000" dirty="0" smtClean="0"/>
              <a:t>)</a:t>
            </a:r>
            <a:endParaRPr lang="cs-CZ" sz="2000" dirty="0"/>
          </a:p>
        </p:txBody>
      </p:sp>
      <p:pic>
        <p:nvPicPr>
          <p:cNvPr id="4" name="Obrázek 3"/>
          <p:cNvPicPr>
            <a:picLocks noChangeAspect="1"/>
          </p:cNvPicPr>
          <p:nvPr/>
        </p:nvPicPr>
        <p:blipFill>
          <a:blip r:embed="rId3"/>
          <a:stretch>
            <a:fillRect/>
          </a:stretch>
        </p:blipFill>
        <p:spPr>
          <a:xfrm>
            <a:off x="6573242" y="3639301"/>
            <a:ext cx="4049840" cy="3049107"/>
          </a:xfrm>
          <a:prstGeom prst="rect">
            <a:avLst/>
          </a:prstGeom>
        </p:spPr>
      </p:pic>
    </p:spTree>
    <p:extLst>
      <p:ext uri="{BB962C8B-B14F-4D97-AF65-F5344CB8AC3E}">
        <p14:creationId xmlns:p14="http://schemas.microsoft.com/office/powerpoint/2010/main" val="3049866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Lyzosómy</a:t>
            </a:r>
            <a:endParaRPr lang="cs-CZ" dirty="0"/>
          </a:p>
        </p:txBody>
      </p:sp>
      <p:sp>
        <p:nvSpPr>
          <p:cNvPr id="3" name="Zástupný symbol pro obsah 2"/>
          <p:cNvSpPr>
            <a:spLocks noGrp="1"/>
          </p:cNvSpPr>
          <p:nvPr>
            <p:ph idx="1"/>
          </p:nvPr>
        </p:nvSpPr>
        <p:spPr/>
        <p:txBody>
          <a:bodyPr/>
          <a:lstStyle/>
          <a:p>
            <a:pPr>
              <a:defRPr/>
            </a:pPr>
            <a:r>
              <a:rPr lang="cs-CZ" sz="2000" dirty="0" smtClean="0"/>
              <a:t>Drobné </a:t>
            </a:r>
            <a:r>
              <a:rPr lang="cs-CZ" sz="2000" dirty="0"/>
              <a:t>měchýřky odštěpené z </a:t>
            </a:r>
            <a:r>
              <a:rPr lang="cs-CZ" sz="2000" dirty="0" smtClean="0"/>
              <a:t>GK</a:t>
            </a:r>
          </a:p>
          <a:p>
            <a:pPr>
              <a:defRPr/>
            </a:pPr>
            <a:r>
              <a:rPr lang="cs-CZ" sz="2000" dirty="0" smtClean="0"/>
              <a:t>Označujeme je jako </a:t>
            </a:r>
            <a:r>
              <a:rPr lang="cs-CZ" sz="2000" dirty="0" err="1" smtClean="0"/>
              <a:t>mikrotělíska</a:t>
            </a:r>
            <a:endParaRPr lang="cs-CZ" sz="2000" dirty="0" smtClean="0"/>
          </a:p>
          <a:p>
            <a:pPr>
              <a:defRPr/>
            </a:pPr>
            <a:r>
              <a:rPr lang="cs-CZ" sz="2000" dirty="0" smtClean="0"/>
              <a:t>Uvnitř lysozomu – pH 5-6</a:t>
            </a:r>
            <a:endParaRPr lang="cs-CZ" sz="2000" dirty="0"/>
          </a:p>
          <a:p>
            <a:pPr>
              <a:defRPr/>
            </a:pPr>
            <a:r>
              <a:rPr lang="cs-CZ" sz="2000" dirty="0" err="1" smtClean="0"/>
              <a:t>Fce</a:t>
            </a:r>
            <a:r>
              <a:rPr lang="cs-CZ" sz="2000" dirty="0"/>
              <a:t>: obsahují trávící enzymy – rozklad látek</a:t>
            </a:r>
          </a:p>
          <a:p>
            <a:endParaRPr lang="cs-CZ" dirty="0"/>
          </a:p>
        </p:txBody>
      </p:sp>
    </p:spTree>
    <p:extLst>
      <p:ext uri="{BB962C8B-B14F-4D97-AF65-F5344CB8AC3E}">
        <p14:creationId xmlns:p14="http://schemas.microsoft.com/office/powerpoint/2010/main" val="2653991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Mitochondrie</a:t>
            </a:r>
            <a:endParaRPr lang="cs-CZ" dirty="0"/>
          </a:p>
        </p:txBody>
      </p:sp>
      <p:sp>
        <p:nvSpPr>
          <p:cNvPr id="3" name="Zástupný symbol pro obsah 2"/>
          <p:cNvSpPr>
            <a:spLocks noGrp="1"/>
          </p:cNvSpPr>
          <p:nvPr>
            <p:ph idx="1"/>
          </p:nvPr>
        </p:nvSpPr>
        <p:spPr/>
        <p:txBody>
          <a:bodyPr/>
          <a:lstStyle/>
          <a:p>
            <a:pPr>
              <a:defRPr/>
            </a:pPr>
            <a:r>
              <a:rPr lang="cs-CZ" sz="2000" dirty="0" smtClean="0"/>
              <a:t>Tyčinkovitý tvar</a:t>
            </a:r>
          </a:p>
          <a:p>
            <a:pPr>
              <a:defRPr/>
            </a:pPr>
            <a:r>
              <a:rPr lang="cs-CZ" sz="2000" dirty="0" smtClean="0"/>
              <a:t>Povrch – 2 biomembrány</a:t>
            </a:r>
          </a:p>
          <a:p>
            <a:pPr>
              <a:defRPr/>
            </a:pPr>
            <a:r>
              <a:rPr lang="cs-CZ" sz="2000" dirty="0" smtClean="0"/>
              <a:t>Matrix – </a:t>
            </a:r>
            <a:r>
              <a:rPr lang="cs-CZ" sz="2000" dirty="0" err="1" smtClean="0"/>
              <a:t>gelovitá</a:t>
            </a:r>
            <a:r>
              <a:rPr lang="cs-CZ" sz="2000" dirty="0" smtClean="0"/>
              <a:t>, obsahuje enzymatické systémy, molekula DNA</a:t>
            </a:r>
          </a:p>
          <a:p>
            <a:pPr>
              <a:defRPr/>
            </a:pPr>
            <a:r>
              <a:rPr lang="cs-CZ" sz="2000" dirty="0" smtClean="0"/>
              <a:t>V jedné buňce od několika set do několika tisíc</a:t>
            </a:r>
            <a:endParaRPr lang="cs-CZ" sz="2000" dirty="0"/>
          </a:p>
          <a:p>
            <a:pPr>
              <a:defRPr/>
            </a:pPr>
            <a:r>
              <a:rPr lang="cs-CZ" sz="2000" dirty="0" err="1"/>
              <a:t>S</a:t>
            </a:r>
            <a:r>
              <a:rPr lang="cs-CZ" sz="2000" dirty="0" err="1" smtClean="0"/>
              <a:t>emiautonomní</a:t>
            </a:r>
            <a:r>
              <a:rPr lang="cs-CZ" sz="2000" dirty="0" smtClean="0"/>
              <a:t> </a:t>
            </a:r>
            <a:r>
              <a:rPr lang="cs-CZ" sz="2000" dirty="0"/>
              <a:t>organely – částečně samostatné – vlastní DNA – umožňuje dělit se bez závislosti na jádře</a:t>
            </a:r>
          </a:p>
          <a:p>
            <a:pPr>
              <a:defRPr/>
            </a:pPr>
            <a:r>
              <a:rPr lang="cs-CZ" sz="2000" dirty="0" err="1" smtClean="0"/>
              <a:t>Fce</a:t>
            </a:r>
            <a:r>
              <a:rPr lang="cs-CZ" sz="2000" dirty="0"/>
              <a:t>: „elektrárna buňky“, výroba </a:t>
            </a:r>
            <a:r>
              <a:rPr lang="cs-CZ" sz="2000" dirty="0" smtClean="0"/>
              <a:t>E – oxidace živin molekulárním kyslíkem a zachycují E uvolněnou oxidačními procesy za tvorby </a:t>
            </a:r>
            <a:r>
              <a:rPr lang="cs-CZ" sz="2000" dirty="0" err="1" smtClean="0"/>
              <a:t>makroergních</a:t>
            </a:r>
            <a:r>
              <a:rPr lang="cs-CZ" sz="2000" dirty="0" smtClean="0"/>
              <a:t> vazeb ATP</a:t>
            </a:r>
            <a:endParaRPr lang="cs-CZ" sz="2000" dirty="0"/>
          </a:p>
          <a:p>
            <a:endParaRPr lang="cs-CZ" dirty="0"/>
          </a:p>
        </p:txBody>
      </p:sp>
    </p:spTree>
    <p:extLst>
      <p:ext uri="{BB962C8B-B14F-4D97-AF65-F5344CB8AC3E}">
        <p14:creationId xmlns:p14="http://schemas.microsoft.com/office/powerpoint/2010/main" val="10619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3191004" y="368543"/>
            <a:ext cx="5809992" cy="6120914"/>
          </a:xfrm>
          <a:prstGeom prst="rect">
            <a:avLst/>
          </a:prstGeom>
        </p:spPr>
      </p:pic>
    </p:spTree>
    <p:extLst>
      <p:ext uri="{BB962C8B-B14F-4D97-AF65-F5344CB8AC3E}">
        <p14:creationId xmlns:p14="http://schemas.microsoft.com/office/powerpoint/2010/main" val="4157184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Buněčné jádro (nukleus)</a:t>
            </a:r>
            <a:endParaRPr lang="cs-CZ" dirty="0"/>
          </a:p>
        </p:txBody>
      </p:sp>
      <p:sp>
        <p:nvSpPr>
          <p:cNvPr id="3" name="Zástupný symbol pro obsah 2"/>
          <p:cNvSpPr>
            <a:spLocks noGrp="1"/>
          </p:cNvSpPr>
          <p:nvPr>
            <p:ph idx="1"/>
          </p:nvPr>
        </p:nvSpPr>
        <p:spPr/>
        <p:txBody>
          <a:bodyPr/>
          <a:lstStyle/>
          <a:p>
            <a:pPr>
              <a:defRPr/>
            </a:pPr>
            <a:r>
              <a:rPr lang="cs-CZ" sz="2000" dirty="0"/>
              <a:t>Ú</a:t>
            </a:r>
            <a:r>
              <a:rPr lang="cs-CZ" sz="2000" dirty="0" smtClean="0"/>
              <a:t>střední </a:t>
            </a:r>
            <a:r>
              <a:rPr lang="cs-CZ" sz="2000" dirty="0"/>
              <a:t>organela</a:t>
            </a:r>
          </a:p>
          <a:p>
            <a:pPr>
              <a:defRPr/>
            </a:pPr>
            <a:r>
              <a:rPr lang="cs-CZ" sz="2000" dirty="0"/>
              <a:t>D</a:t>
            </a:r>
            <a:r>
              <a:rPr lang="cs-CZ" sz="2000" dirty="0" smtClean="0"/>
              <a:t>vojitá </a:t>
            </a:r>
            <a:r>
              <a:rPr lang="cs-CZ" sz="2000" dirty="0"/>
              <a:t>jaderná membrána s </a:t>
            </a:r>
            <a:r>
              <a:rPr lang="cs-CZ" sz="2000" dirty="0" smtClean="0"/>
              <a:t>póry – transport látek</a:t>
            </a:r>
            <a:endParaRPr lang="cs-CZ" sz="2000" dirty="0"/>
          </a:p>
          <a:p>
            <a:pPr>
              <a:defRPr/>
            </a:pPr>
            <a:r>
              <a:rPr lang="cs-CZ" sz="2000" dirty="0" err="1"/>
              <a:t>F</a:t>
            </a:r>
            <a:r>
              <a:rPr lang="cs-CZ" sz="2000" dirty="0" err="1" smtClean="0"/>
              <a:t>ce</a:t>
            </a:r>
            <a:r>
              <a:rPr lang="cs-CZ" sz="2000" dirty="0"/>
              <a:t>: uložení </a:t>
            </a:r>
            <a:r>
              <a:rPr lang="cs-CZ" sz="2000" dirty="0" smtClean="0"/>
              <a:t>DNA (chromatin)</a:t>
            </a:r>
            <a:endParaRPr lang="cs-CZ" sz="2000" dirty="0"/>
          </a:p>
          <a:p>
            <a:pPr>
              <a:defRPr/>
            </a:pPr>
            <a:r>
              <a:rPr lang="cs-CZ" sz="2000" dirty="0"/>
              <a:t>O</a:t>
            </a:r>
            <a:r>
              <a:rPr lang="cs-CZ" sz="2000" dirty="0" smtClean="0"/>
              <a:t>bsahuje jadérko – viditelná část chromatinu uvnitř jádra, syntetizuje zejména </a:t>
            </a:r>
            <a:r>
              <a:rPr lang="cs-CZ" sz="2000" dirty="0" err="1" smtClean="0"/>
              <a:t>rRNA</a:t>
            </a:r>
            <a:r>
              <a:rPr lang="cs-CZ" sz="2000" dirty="0" smtClean="0"/>
              <a:t> kyseliny</a:t>
            </a:r>
            <a:endParaRPr lang="cs-CZ" sz="2000" dirty="0"/>
          </a:p>
          <a:p>
            <a:endParaRPr lang="cs-CZ" dirty="0"/>
          </a:p>
        </p:txBody>
      </p:sp>
      <p:pic>
        <p:nvPicPr>
          <p:cNvPr id="4" name="Obrázek 3"/>
          <p:cNvPicPr>
            <a:picLocks noChangeAspect="1"/>
          </p:cNvPicPr>
          <p:nvPr/>
        </p:nvPicPr>
        <p:blipFill>
          <a:blip r:embed="rId3"/>
          <a:stretch>
            <a:fillRect/>
          </a:stretch>
        </p:blipFill>
        <p:spPr>
          <a:xfrm>
            <a:off x="7568373" y="4120515"/>
            <a:ext cx="3654683" cy="2737485"/>
          </a:xfrm>
          <a:prstGeom prst="rect">
            <a:avLst/>
          </a:prstGeom>
        </p:spPr>
      </p:pic>
    </p:spTree>
    <p:extLst>
      <p:ext uri="{BB962C8B-B14F-4D97-AF65-F5344CB8AC3E}">
        <p14:creationId xmlns:p14="http://schemas.microsoft.com/office/powerpoint/2010/main" val="1394083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3970020" y="259079"/>
            <a:ext cx="5052060" cy="6315075"/>
          </a:xfrm>
          <a:prstGeom prst="rect">
            <a:avLst/>
          </a:prstGeom>
        </p:spPr>
      </p:pic>
    </p:spTree>
    <p:extLst>
      <p:ext uri="{BB962C8B-B14F-4D97-AF65-F5344CB8AC3E}">
        <p14:creationId xmlns:p14="http://schemas.microsoft.com/office/powerpoint/2010/main" val="2986235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Tkáně</a:t>
            </a:r>
            <a:endParaRPr lang="cs-CZ" dirty="0"/>
          </a:p>
        </p:txBody>
      </p:sp>
      <p:sp>
        <p:nvSpPr>
          <p:cNvPr id="7" name="Zástupný symbol pro text 6"/>
          <p:cNvSpPr>
            <a:spLocks noGrp="1"/>
          </p:cNvSpPr>
          <p:nvPr>
            <p:ph type="body" idx="1"/>
          </p:nvPr>
        </p:nvSpPr>
        <p:spPr/>
        <p:txBody>
          <a:bodyPr/>
          <a:lstStyle/>
          <a:p>
            <a:endParaRPr lang="cs-CZ"/>
          </a:p>
        </p:txBody>
      </p:sp>
    </p:spTree>
    <p:extLst>
      <p:ext uri="{BB962C8B-B14F-4D97-AF65-F5344CB8AC3E}">
        <p14:creationId xmlns:p14="http://schemas.microsoft.com/office/powerpoint/2010/main" val="2064382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Uspořádání organismu</a:t>
            </a:r>
            <a:endParaRPr lang="cs-CZ" dirty="0"/>
          </a:p>
        </p:txBody>
      </p:sp>
      <p:sp>
        <p:nvSpPr>
          <p:cNvPr id="3" name="Zástupný symbol pro obsah 2"/>
          <p:cNvSpPr>
            <a:spLocks noGrp="1"/>
          </p:cNvSpPr>
          <p:nvPr>
            <p:ph idx="1"/>
          </p:nvPr>
        </p:nvSpPr>
        <p:spPr/>
        <p:txBody>
          <a:bodyPr>
            <a:normAutofit/>
          </a:bodyPr>
          <a:lstStyle/>
          <a:p>
            <a:r>
              <a:rPr lang="cs-CZ" sz="2000" dirty="0" smtClean="0"/>
              <a:t>Hierarchické uspořádání</a:t>
            </a:r>
          </a:p>
          <a:p>
            <a:r>
              <a:rPr lang="cs-CZ" sz="2000" dirty="0" smtClean="0"/>
              <a:t>Nebuněčné organismy – na pomezí mezi živou a neživou přírodou (viry, </a:t>
            </a:r>
            <a:r>
              <a:rPr lang="cs-CZ" sz="2000" dirty="0" err="1" smtClean="0"/>
              <a:t>priony</a:t>
            </a:r>
            <a:r>
              <a:rPr lang="cs-CZ" sz="2000" dirty="0" smtClean="0"/>
              <a:t>)</a:t>
            </a:r>
          </a:p>
          <a:p>
            <a:r>
              <a:rPr lang="cs-CZ" sz="2000" dirty="0" smtClean="0"/>
              <a:t>Buněčné organismy </a:t>
            </a:r>
          </a:p>
          <a:p>
            <a:pPr lvl="1"/>
            <a:r>
              <a:rPr lang="cs-CZ" sz="1800" dirty="0"/>
              <a:t>p</a:t>
            </a:r>
            <a:r>
              <a:rPr lang="cs-CZ" sz="1800" dirty="0" smtClean="0"/>
              <a:t>rokaryotická buňka, eukaryotická buňka</a:t>
            </a:r>
          </a:p>
          <a:p>
            <a:pPr lvl="1"/>
            <a:r>
              <a:rPr lang="cs-CZ" sz="1800" dirty="0" smtClean="0"/>
              <a:t>rostlinná buňka, živočišná buňka, buňka hub</a:t>
            </a:r>
            <a:endParaRPr lang="cs-CZ" sz="1800" dirty="0"/>
          </a:p>
        </p:txBody>
      </p:sp>
    </p:spTree>
    <p:extLst>
      <p:ext uri="{BB962C8B-B14F-4D97-AF65-F5344CB8AC3E}">
        <p14:creationId xmlns:p14="http://schemas.microsoft.com/office/powerpoint/2010/main" val="851166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T</a:t>
            </a:r>
            <a:r>
              <a:rPr lang="cs-CZ" dirty="0" smtClean="0"/>
              <a:t>káně</a:t>
            </a:r>
            <a:endParaRPr lang="cs-CZ" dirty="0"/>
          </a:p>
        </p:txBody>
      </p:sp>
      <p:sp>
        <p:nvSpPr>
          <p:cNvPr id="5" name="Zástupný symbol pro obsah 4"/>
          <p:cNvSpPr>
            <a:spLocks noGrp="1"/>
          </p:cNvSpPr>
          <p:nvPr>
            <p:ph idx="1"/>
          </p:nvPr>
        </p:nvSpPr>
        <p:spPr/>
        <p:txBody>
          <a:bodyPr>
            <a:normAutofit/>
          </a:bodyPr>
          <a:lstStyle/>
          <a:p>
            <a:r>
              <a:rPr lang="cs-CZ" sz="2000" dirty="0" smtClean="0"/>
              <a:t>Soubor buněk podobného tvaru vykonávající stejnou funkci</a:t>
            </a:r>
          </a:p>
          <a:p>
            <a:r>
              <a:rPr lang="cs-CZ" sz="2000" dirty="0" smtClean="0"/>
              <a:t>Rozdělení tkání:</a:t>
            </a:r>
          </a:p>
          <a:p>
            <a:pPr lvl="1"/>
            <a:r>
              <a:rPr lang="cs-CZ" sz="1800" dirty="0" smtClean="0"/>
              <a:t>Epitelové – na povrchu těla a orgánů, vystýlá dutiny</a:t>
            </a:r>
          </a:p>
          <a:p>
            <a:pPr lvl="1"/>
            <a:r>
              <a:rPr lang="cs-CZ" sz="1800" dirty="0" smtClean="0"/>
              <a:t>Pojivové – zpevňují struktury těla, vyplňují mezibuněčné prostory</a:t>
            </a:r>
          </a:p>
          <a:p>
            <a:pPr lvl="1"/>
            <a:r>
              <a:rPr lang="cs-CZ" sz="1800" dirty="0" smtClean="0"/>
              <a:t>Svalové – umožňují pohyb</a:t>
            </a:r>
          </a:p>
          <a:p>
            <a:pPr lvl="1"/>
            <a:r>
              <a:rPr lang="cs-CZ" sz="1800" dirty="0" smtClean="0"/>
              <a:t>Nervová – zajišťuje řízení organismu</a:t>
            </a:r>
            <a:endParaRPr lang="cs-CZ" sz="1800" dirty="0"/>
          </a:p>
        </p:txBody>
      </p:sp>
    </p:spTree>
    <p:extLst>
      <p:ext uri="{BB962C8B-B14F-4D97-AF65-F5344CB8AC3E}">
        <p14:creationId xmlns:p14="http://schemas.microsoft.com/office/powerpoint/2010/main" val="2293458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Orgány a orgánové soustavy</a:t>
            </a:r>
            <a:endParaRPr lang="cs-CZ" dirty="0"/>
          </a:p>
        </p:txBody>
      </p:sp>
      <p:sp>
        <p:nvSpPr>
          <p:cNvPr id="5" name="Zástupný symbol pro text 4"/>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245051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Orgán</a:t>
            </a:r>
            <a:endParaRPr lang="cs-CZ" dirty="0"/>
          </a:p>
        </p:txBody>
      </p:sp>
      <p:sp>
        <p:nvSpPr>
          <p:cNvPr id="5" name="Zástupný symbol pro obsah 4"/>
          <p:cNvSpPr>
            <a:spLocks noGrp="1"/>
          </p:cNvSpPr>
          <p:nvPr>
            <p:ph idx="1"/>
          </p:nvPr>
        </p:nvSpPr>
        <p:spPr/>
        <p:txBody>
          <a:bodyPr/>
          <a:lstStyle/>
          <a:p>
            <a:r>
              <a:rPr lang="cs-CZ" sz="2000" dirty="0" smtClean="0"/>
              <a:t>Soubor tkání, uspořádaných určitým způsobem a plnícím určitou funkci</a:t>
            </a:r>
          </a:p>
          <a:p>
            <a:endParaRPr lang="cs-CZ" sz="2000" dirty="0"/>
          </a:p>
          <a:p>
            <a:r>
              <a:rPr lang="cs-CZ" sz="2000" dirty="0" smtClean="0"/>
              <a:t>Soubory orgánů se sdružují v orgánové soustavy</a:t>
            </a:r>
          </a:p>
          <a:p>
            <a:endParaRPr lang="cs-CZ" sz="2000" dirty="0"/>
          </a:p>
          <a:p>
            <a:r>
              <a:rPr lang="cs-CZ" sz="2000" dirty="0" smtClean="0"/>
              <a:t>A ty nás všechny čekají …………. </a:t>
            </a:r>
            <a:r>
              <a:rPr lang="cs-CZ" sz="2000" dirty="0" smtClean="0">
                <a:sym typeface="Wingdings" panose="05000000000000000000" pitchFamily="2" charset="2"/>
              </a:rPr>
              <a:t></a:t>
            </a:r>
          </a:p>
          <a:p>
            <a:pPr marL="0" indent="0">
              <a:buNone/>
            </a:pPr>
            <a:endParaRPr lang="cs-CZ" dirty="0"/>
          </a:p>
        </p:txBody>
      </p:sp>
    </p:spTree>
    <p:extLst>
      <p:ext uri="{BB962C8B-B14F-4D97-AF65-F5344CB8AC3E}">
        <p14:creationId xmlns:p14="http://schemas.microsoft.com/office/powerpoint/2010/main" val="3492832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2594459" y="1584960"/>
            <a:ext cx="8631933" cy="3596639"/>
          </a:xfrm>
          <a:prstGeom prst="rect">
            <a:avLst/>
          </a:prstGeom>
        </p:spPr>
      </p:pic>
    </p:spTree>
    <p:extLst>
      <p:ext uri="{BB962C8B-B14F-4D97-AF65-F5344CB8AC3E}">
        <p14:creationId xmlns:p14="http://schemas.microsoft.com/office/powerpoint/2010/main" val="3361918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Buněčné organismy</a:t>
            </a:r>
            <a:endParaRPr lang="cs-CZ" dirty="0"/>
          </a:p>
        </p:txBody>
      </p:sp>
      <p:sp>
        <p:nvSpPr>
          <p:cNvPr id="4" name="Zástupný symbol pro text 3"/>
          <p:cNvSpPr>
            <a:spLocks noGrp="1"/>
          </p:cNvSpPr>
          <p:nvPr>
            <p:ph type="body" idx="1"/>
          </p:nvPr>
        </p:nvSpPr>
        <p:spPr/>
        <p:txBody>
          <a:bodyPr/>
          <a:lstStyle/>
          <a:p>
            <a:r>
              <a:rPr lang="cs-CZ" dirty="0" smtClean="0"/>
              <a:t>ROSTLINA</a:t>
            </a:r>
            <a:endParaRPr lang="cs-CZ" dirty="0"/>
          </a:p>
        </p:txBody>
      </p:sp>
      <p:sp>
        <p:nvSpPr>
          <p:cNvPr id="3" name="Zástupný symbol pro obsah 2"/>
          <p:cNvSpPr>
            <a:spLocks noGrp="1"/>
          </p:cNvSpPr>
          <p:nvPr>
            <p:ph sz="half" idx="2"/>
          </p:nvPr>
        </p:nvSpPr>
        <p:spPr/>
        <p:txBody>
          <a:bodyPr>
            <a:normAutofit/>
          </a:bodyPr>
          <a:lstStyle/>
          <a:p>
            <a:r>
              <a:rPr lang="cs-CZ" sz="2000" dirty="0" smtClean="0"/>
              <a:t>Rostlinná buňka</a:t>
            </a:r>
          </a:p>
          <a:p>
            <a:r>
              <a:rPr lang="cs-CZ" sz="2000" dirty="0" smtClean="0"/>
              <a:t>Soubor buněk – pletivo</a:t>
            </a:r>
          </a:p>
          <a:p>
            <a:r>
              <a:rPr lang="cs-CZ" sz="2000" dirty="0" smtClean="0"/>
              <a:t>Soubor pletiv – rostlinný orgán</a:t>
            </a:r>
          </a:p>
          <a:p>
            <a:r>
              <a:rPr lang="cs-CZ" sz="2000" dirty="0" smtClean="0"/>
              <a:t>Soubor rostlinných orgánů - rostlina</a:t>
            </a:r>
            <a:endParaRPr lang="cs-CZ" sz="2000" dirty="0"/>
          </a:p>
        </p:txBody>
      </p:sp>
      <p:sp>
        <p:nvSpPr>
          <p:cNvPr id="5" name="Zástupný symbol pro text 4"/>
          <p:cNvSpPr>
            <a:spLocks noGrp="1"/>
          </p:cNvSpPr>
          <p:nvPr>
            <p:ph type="body" sz="quarter" idx="3"/>
          </p:nvPr>
        </p:nvSpPr>
        <p:spPr/>
        <p:txBody>
          <a:bodyPr/>
          <a:lstStyle/>
          <a:p>
            <a:r>
              <a:rPr lang="cs-CZ" dirty="0" smtClean="0"/>
              <a:t>ŽIVOČICH</a:t>
            </a:r>
            <a:endParaRPr lang="cs-CZ" dirty="0"/>
          </a:p>
        </p:txBody>
      </p:sp>
      <p:sp>
        <p:nvSpPr>
          <p:cNvPr id="6" name="Zástupný symbol pro obsah 5"/>
          <p:cNvSpPr>
            <a:spLocks noGrp="1"/>
          </p:cNvSpPr>
          <p:nvPr>
            <p:ph sz="quarter" idx="4"/>
          </p:nvPr>
        </p:nvSpPr>
        <p:spPr/>
        <p:txBody>
          <a:bodyPr>
            <a:normAutofit/>
          </a:bodyPr>
          <a:lstStyle/>
          <a:p>
            <a:r>
              <a:rPr lang="cs-CZ" sz="2000" dirty="0" smtClean="0"/>
              <a:t>Živočišná buňka</a:t>
            </a:r>
          </a:p>
          <a:p>
            <a:r>
              <a:rPr lang="cs-CZ" sz="2000" dirty="0" smtClean="0"/>
              <a:t>Soubor buněk – tkáň</a:t>
            </a:r>
          </a:p>
          <a:p>
            <a:r>
              <a:rPr lang="cs-CZ" sz="2000" dirty="0" smtClean="0"/>
              <a:t>Soubor tkání – orgán</a:t>
            </a:r>
          </a:p>
          <a:p>
            <a:r>
              <a:rPr lang="cs-CZ" sz="2000" dirty="0" smtClean="0"/>
              <a:t>Soubor orgánů – orgánová soustava</a:t>
            </a:r>
          </a:p>
          <a:p>
            <a:r>
              <a:rPr lang="cs-CZ" sz="2000" dirty="0" smtClean="0"/>
              <a:t>Soubor orgánových soustav - živočich</a:t>
            </a:r>
            <a:endParaRPr lang="cs-CZ" sz="2000" dirty="0"/>
          </a:p>
        </p:txBody>
      </p:sp>
    </p:spTree>
    <p:extLst>
      <p:ext uri="{BB962C8B-B14F-4D97-AF65-F5344CB8AC3E}">
        <p14:creationId xmlns:p14="http://schemas.microsoft.com/office/powerpoint/2010/main" val="237397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Buňka</a:t>
            </a:r>
            <a:endParaRPr lang="cs-CZ" dirty="0"/>
          </a:p>
        </p:txBody>
      </p:sp>
      <p:sp>
        <p:nvSpPr>
          <p:cNvPr id="3" name="Zástupný symbol pro obsah 2"/>
          <p:cNvSpPr>
            <a:spLocks noGrp="1"/>
          </p:cNvSpPr>
          <p:nvPr>
            <p:ph idx="1"/>
          </p:nvPr>
        </p:nvSpPr>
        <p:spPr/>
        <p:txBody>
          <a:bodyPr>
            <a:normAutofit/>
          </a:bodyPr>
          <a:lstStyle/>
          <a:p>
            <a:r>
              <a:rPr lang="cs-CZ" sz="2000" dirty="0" smtClean="0"/>
              <a:t>Stavební a funkční jednotka všech živých organismů</a:t>
            </a:r>
          </a:p>
          <a:p>
            <a:r>
              <a:rPr lang="cs-CZ" sz="2000" dirty="0" smtClean="0"/>
              <a:t>Cytologie</a:t>
            </a:r>
          </a:p>
          <a:p>
            <a:r>
              <a:rPr lang="cs-CZ" sz="2000" dirty="0" smtClean="0"/>
              <a:t>Chemické složení:</a:t>
            </a:r>
          </a:p>
          <a:p>
            <a:pPr lvl="1">
              <a:defRPr/>
            </a:pPr>
            <a:r>
              <a:rPr lang="cs-CZ" sz="1800" dirty="0"/>
              <a:t>voda – 60-90%</a:t>
            </a:r>
          </a:p>
          <a:p>
            <a:pPr lvl="1">
              <a:defRPr/>
            </a:pPr>
            <a:r>
              <a:rPr lang="cs-CZ" sz="1800" dirty="0"/>
              <a:t>anorganické látky – 0,5-3% (</a:t>
            </a:r>
            <a:r>
              <a:rPr lang="cs-CZ" sz="1800" dirty="0" err="1"/>
              <a:t>C,O,H,N,S,P,Ca,Fe</a:t>
            </a:r>
            <a:r>
              <a:rPr lang="cs-CZ" sz="1800" dirty="0"/>
              <a:t>,…)</a:t>
            </a:r>
          </a:p>
          <a:p>
            <a:pPr lvl="1">
              <a:defRPr/>
            </a:pPr>
            <a:r>
              <a:rPr lang="cs-CZ" sz="1800" dirty="0"/>
              <a:t>organické látky – 10-40% (bílkoviny, nukleové kyseliny, cukry, tuky,..)</a:t>
            </a:r>
          </a:p>
          <a:p>
            <a:endParaRPr lang="cs-CZ" sz="2000" dirty="0"/>
          </a:p>
        </p:txBody>
      </p:sp>
    </p:spTree>
    <p:extLst>
      <p:ext uri="{BB962C8B-B14F-4D97-AF65-F5344CB8AC3E}">
        <p14:creationId xmlns:p14="http://schemas.microsoft.com/office/powerpoint/2010/main" val="2141622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Cytoplazmatická membrána</a:t>
            </a:r>
            <a:endParaRPr lang="cs-CZ" dirty="0"/>
          </a:p>
        </p:txBody>
      </p:sp>
      <p:sp>
        <p:nvSpPr>
          <p:cNvPr id="3" name="Zástupný symbol pro obsah 2"/>
          <p:cNvSpPr>
            <a:spLocks noGrp="1"/>
          </p:cNvSpPr>
          <p:nvPr>
            <p:ph idx="1"/>
          </p:nvPr>
        </p:nvSpPr>
        <p:spPr/>
        <p:txBody>
          <a:bodyPr/>
          <a:lstStyle/>
          <a:p>
            <a:r>
              <a:rPr lang="cs-CZ" dirty="0" smtClean="0"/>
              <a:t>Odděluje buňku</a:t>
            </a:r>
          </a:p>
          <a:p>
            <a:r>
              <a:rPr lang="cs-CZ" dirty="0" smtClean="0"/>
              <a:t>Je semipermeabilní</a:t>
            </a:r>
          </a:p>
          <a:p>
            <a:r>
              <a:rPr lang="cs-CZ" dirty="0" smtClean="0"/>
              <a:t>Základem jsou fosfolipidy – model fluidní mozaiky (</a:t>
            </a:r>
            <a:r>
              <a:rPr lang="cs-CZ" dirty="0" err="1" smtClean="0"/>
              <a:t>trojvrstevnatá</a:t>
            </a:r>
            <a:r>
              <a:rPr lang="cs-CZ" dirty="0" smtClean="0"/>
              <a:t> struktura)</a:t>
            </a:r>
            <a:endParaRPr lang="cs-CZ" dirty="0"/>
          </a:p>
        </p:txBody>
      </p:sp>
    </p:spTree>
    <p:extLst>
      <p:ext uri="{BB962C8B-B14F-4D97-AF65-F5344CB8AC3E}">
        <p14:creationId xmlns:p14="http://schemas.microsoft.com/office/powerpoint/2010/main" val="77172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Plazmatická membrána</a:t>
            </a:r>
            <a:endParaRPr lang="cs-CZ" dirty="0"/>
          </a:p>
        </p:txBody>
      </p:sp>
      <p:pic>
        <p:nvPicPr>
          <p:cNvPr id="7" name="Zástupný symbol pro obsah 6"/>
          <p:cNvPicPr>
            <a:picLocks noGrp="1" noChangeAspect="1"/>
          </p:cNvPicPr>
          <p:nvPr>
            <p:ph idx="1"/>
          </p:nvPr>
        </p:nvPicPr>
        <p:blipFill>
          <a:blip r:embed="rId3"/>
          <a:stretch>
            <a:fillRect/>
          </a:stretch>
        </p:blipFill>
        <p:spPr>
          <a:xfrm>
            <a:off x="6323013" y="1324075"/>
            <a:ext cx="5181600" cy="3658988"/>
          </a:xfrm>
          <a:prstGeom prst="rect">
            <a:avLst/>
          </a:prstGeom>
        </p:spPr>
      </p:pic>
      <p:sp>
        <p:nvSpPr>
          <p:cNvPr id="6" name="Zástupný symbol pro text 5"/>
          <p:cNvSpPr>
            <a:spLocks noGrp="1"/>
          </p:cNvSpPr>
          <p:nvPr>
            <p:ph type="body" sz="half" idx="2"/>
          </p:nvPr>
        </p:nvSpPr>
        <p:spPr/>
        <p:txBody>
          <a:bodyPr>
            <a:noAutofit/>
          </a:bodyPr>
          <a:lstStyle/>
          <a:p>
            <a:r>
              <a:rPr lang="cs-CZ" sz="1600" dirty="0" smtClean="0"/>
              <a:t>Základní matrix – lipidy</a:t>
            </a:r>
          </a:p>
          <a:p>
            <a:r>
              <a:rPr lang="cs-CZ" sz="1600" b="1" u="sng" dirty="0" smtClean="0">
                <a:solidFill>
                  <a:srgbClr val="C00000"/>
                </a:solidFill>
              </a:rPr>
              <a:t>Hydrofilní části </a:t>
            </a:r>
            <a:r>
              <a:rPr lang="cs-CZ" sz="1600" dirty="0" smtClean="0">
                <a:solidFill>
                  <a:schemeClr val="tx1"/>
                </a:solidFill>
              </a:rPr>
              <a:t>– orientovány vně </a:t>
            </a:r>
          </a:p>
          <a:p>
            <a:r>
              <a:rPr lang="cs-CZ" sz="1600" dirty="0" smtClean="0"/>
              <a:t>Na hlavičky se váží glykolipidy a oligosacharidy</a:t>
            </a:r>
          </a:p>
          <a:p>
            <a:r>
              <a:rPr lang="cs-CZ" sz="1600" b="1" u="sng" dirty="0" smtClean="0">
                <a:solidFill>
                  <a:srgbClr val="C00000"/>
                </a:solidFill>
              </a:rPr>
              <a:t>Hydrofobní část </a:t>
            </a:r>
            <a:r>
              <a:rPr lang="cs-CZ" sz="1600" dirty="0" smtClean="0"/>
              <a:t>– 2 </a:t>
            </a:r>
            <a:r>
              <a:rPr lang="cs-CZ" sz="1600" dirty="0" err="1" smtClean="0"/>
              <a:t>hydrokarbonové</a:t>
            </a:r>
            <a:r>
              <a:rPr lang="cs-CZ" sz="1600" dirty="0" smtClean="0"/>
              <a:t> řetězce → „olejová fáze“</a:t>
            </a:r>
          </a:p>
          <a:p>
            <a:r>
              <a:rPr lang="cs-CZ" sz="1600" b="1" dirty="0" smtClean="0">
                <a:solidFill>
                  <a:schemeClr val="accent3">
                    <a:lumMod val="75000"/>
                  </a:schemeClr>
                </a:solidFill>
              </a:rPr>
              <a:t>Do lipidové vrstvy zanořeny proteiny</a:t>
            </a:r>
          </a:p>
          <a:p>
            <a:r>
              <a:rPr lang="cs-CZ" sz="1600" dirty="0" smtClean="0"/>
              <a:t>Proteiny tvoří základ iontových kanálů</a:t>
            </a:r>
          </a:p>
          <a:p>
            <a:r>
              <a:rPr lang="cs-CZ" sz="1600" dirty="0" smtClean="0"/>
              <a:t>Periferní proteiny – na povrchu tekuté matrix</a:t>
            </a:r>
          </a:p>
          <a:p>
            <a:r>
              <a:rPr lang="cs-CZ" sz="1600" dirty="0" smtClean="0"/>
              <a:t>Integrální proteiny – jejich část prostupuje membránou </a:t>
            </a:r>
            <a:endParaRPr lang="cs-CZ" sz="1600" dirty="0"/>
          </a:p>
        </p:txBody>
      </p:sp>
      <p:cxnSp>
        <p:nvCxnSpPr>
          <p:cNvPr id="4" name="Přímá spojnice se šipkou 3"/>
          <p:cNvCxnSpPr/>
          <p:nvPr/>
        </p:nvCxnSpPr>
        <p:spPr>
          <a:xfrm>
            <a:off x="5885645" y="2125014"/>
            <a:ext cx="528034" cy="103031"/>
          </a:xfrm>
          <a:prstGeom prst="straightConnector1">
            <a:avLst/>
          </a:prstGeom>
          <a:ln>
            <a:prstDash val="solid"/>
            <a:tailEnd type="triangle"/>
          </a:ln>
        </p:spPr>
        <p:style>
          <a:lnRef idx="3">
            <a:schemeClr val="accent6"/>
          </a:lnRef>
          <a:fillRef idx="0">
            <a:schemeClr val="accent6"/>
          </a:fillRef>
          <a:effectRef idx="2">
            <a:schemeClr val="accent6"/>
          </a:effectRef>
          <a:fontRef idx="minor">
            <a:schemeClr val="tx1"/>
          </a:fontRef>
        </p:style>
      </p:cxnSp>
      <p:cxnSp>
        <p:nvCxnSpPr>
          <p:cNvPr id="8" name="Přímá spojnice se šipkou 7"/>
          <p:cNvCxnSpPr/>
          <p:nvPr/>
        </p:nvCxnSpPr>
        <p:spPr>
          <a:xfrm flipV="1">
            <a:off x="5074276" y="3296992"/>
            <a:ext cx="1790163" cy="1287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 name="Přímá spojnice se šipkou 9"/>
          <p:cNvCxnSpPr/>
          <p:nvPr/>
        </p:nvCxnSpPr>
        <p:spPr>
          <a:xfrm flipV="1">
            <a:off x="5615189" y="2228045"/>
            <a:ext cx="3567448" cy="363300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63881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stretch>
            <a:fillRect/>
          </a:stretch>
        </p:blipFill>
        <p:spPr>
          <a:xfrm>
            <a:off x="2171700" y="681037"/>
            <a:ext cx="7848600" cy="5495925"/>
          </a:xfrm>
          <a:prstGeom prst="rect">
            <a:avLst/>
          </a:prstGeom>
        </p:spPr>
      </p:pic>
    </p:spTree>
    <p:extLst>
      <p:ext uri="{BB962C8B-B14F-4D97-AF65-F5344CB8AC3E}">
        <p14:creationId xmlns:p14="http://schemas.microsoft.com/office/powerpoint/2010/main" val="1206895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Cytoplazma</a:t>
            </a:r>
            <a:endParaRPr lang="cs-CZ" dirty="0"/>
          </a:p>
        </p:txBody>
      </p:sp>
      <p:sp>
        <p:nvSpPr>
          <p:cNvPr id="3" name="Zástupný symbol pro obsah 2"/>
          <p:cNvSpPr>
            <a:spLocks noGrp="1"/>
          </p:cNvSpPr>
          <p:nvPr>
            <p:ph idx="1"/>
          </p:nvPr>
        </p:nvSpPr>
        <p:spPr/>
        <p:txBody>
          <a:bodyPr/>
          <a:lstStyle/>
          <a:p>
            <a:pPr>
              <a:defRPr/>
            </a:pPr>
            <a:r>
              <a:rPr lang="cs-CZ" sz="2000" dirty="0" smtClean="0"/>
              <a:t>Základní </a:t>
            </a:r>
            <a:r>
              <a:rPr lang="cs-CZ" sz="2000" dirty="0"/>
              <a:t>hmota</a:t>
            </a:r>
          </a:p>
          <a:p>
            <a:pPr>
              <a:defRPr/>
            </a:pPr>
            <a:r>
              <a:rPr lang="cs-CZ" sz="2000" dirty="0" smtClean="0"/>
              <a:t>Vyplňuje </a:t>
            </a:r>
            <a:r>
              <a:rPr lang="cs-CZ" sz="2000" dirty="0"/>
              <a:t>buňku</a:t>
            </a:r>
          </a:p>
          <a:p>
            <a:pPr>
              <a:defRPr/>
            </a:pPr>
            <a:r>
              <a:rPr lang="cs-CZ" sz="2000" dirty="0"/>
              <a:t>V</a:t>
            </a:r>
            <a:r>
              <a:rPr lang="cs-CZ" sz="2000" dirty="0" smtClean="0"/>
              <a:t> </a:t>
            </a:r>
            <a:r>
              <a:rPr lang="cs-CZ" sz="2000" dirty="0"/>
              <a:t>ní – buněčné </a:t>
            </a:r>
            <a:r>
              <a:rPr lang="cs-CZ" sz="2000" dirty="0" smtClean="0"/>
              <a:t>organely, transportní prostředí, rozpouštědlo, místo, kde probíhají chemické reakce</a:t>
            </a:r>
            <a:endParaRPr lang="cs-CZ" sz="2000" dirty="0"/>
          </a:p>
          <a:p>
            <a:endParaRPr lang="cs-CZ" dirty="0"/>
          </a:p>
        </p:txBody>
      </p:sp>
    </p:spTree>
    <p:extLst>
      <p:ext uri="{BB962C8B-B14F-4D97-AF65-F5344CB8AC3E}">
        <p14:creationId xmlns:p14="http://schemas.microsoft.com/office/powerpoint/2010/main" val="3404094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ébla">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297</TotalTime>
  <Words>1082</Words>
  <Application>Microsoft Office PowerPoint</Application>
  <PresentationFormat>Širokoúhlá obrazovka</PresentationFormat>
  <Paragraphs>143</Paragraphs>
  <Slides>22</Slides>
  <Notes>22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22</vt:i4>
      </vt:variant>
    </vt:vector>
  </HeadingPairs>
  <TitlesOfParts>
    <vt:vector size="28" baseType="lpstr">
      <vt:lpstr>Arial</vt:lpstr>
      <vt:lpstr>Calibri</vt:lpstr>
      <vt:lpstr>Century Gothic</vt:lpstr>
      <vt:lpstr>Wingdings</vt:lpstr>
      <vt:lpstr>Wingdings 3</vt:lpstr>
      <vt:lpstr>Stébla</vt:lpstr>
      <vt:lpstr>Biologie člověka </vt:lpstr>
      <vt:lpstr>Uspořádání organismu</vt:lpstr>
      <vt:lpstr>Prezentace aplikace PowerPoint</vt:lpstr>
      <vt:lpstr>Buněčné organismy</vt:lpstr>
      <vt:lpstr>Buňka</vt:lpstr>
      <vt:lpstr>Cytoplazmatická membrána</vt:lpstr>
      <vt:lpstr>Plazmatická membrána</vt:lpstr>
      <vt:lpstr>Prezentace aplikace PowerPoint</vt:lpstr>
      <vt:lpstr>Cytoplazma</vt:lpstr>
      <vt:lpstr>Cytoskelet</vt:lpstr>
      <vt:lpstr>Endoplazmatické retikulum</vt:lpstr>
      <vt:lpstr>Golgiho komplex (aparát)</vt:lpstr>
      <vt:lpstr>Ribozómy</vt:lpstr>
      <vt:lpstr>Lyzosómy</vt:lpstr>
      <vt:lpstr>Mitochondrie</vt:lpstr>
      <vt:lpstr>Prezentace aplikace PowerPoint</vt:lpstr>
      <vt:lpstr>Buněčné jádro (nukleus)</vt:lpstr>
      <vt:lpstr>Prezentace aplikace PowerPoint</vt:lpstr>
      <vt:lpstr>Tkáně</vt:lpstr>
      <vt:lpstr>Tkáně</vt:lpstr>
      <vt:lpstr>Orgány a orgánové soustavy</vt:lpstr>
      <vt:lpstr>Orgán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Biologie člověka </dc:title>
  <dc:creator>Doug</dc:creator>
  <cp:lastModifiedBy>Thorovska</cp:lastModifiedBy>
  <cp:revision>23</cp:revision>
  <cp:lastPrinted>2017-10-12T10:57:02Z</cp:lastPrinted>
  <dcterms:created xsi:type="dcterms:W3CDTF">2015-08-02T18:39:08Z</dcterms:created>
  <dcterms:modified xsi:type="dcterms:W3CDTF">2017-10-12T12:24:54Z</dcterms:modified>
</cp:coreProperties>
</file>