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Nervová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Periferní nervový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4857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174" y="426460"/>
            <a:ext cx="4651651" cy="600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8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Periferní nervový systém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Hlavové </a:t>
            </a:r>
            <a:r>
              <a:rPr lang="cs-CZ" dirty="0" smtClean="0"/>
              <a:t>(12 párů) a </a:t>
            </a:r>
            <a:r>
              <a:rPr lang="cs-CZ" dirty="0" smtClean="0"/>
              <a:t>míšní </a:t>
            </a:r>
            <a:r>
              <a:rPr lang="cs-CZ" dirty="0" smtClean="0"/>
              <a:t>nervy (31 párů) – zajišťují oboustranné spojení CNS a periférie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095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Hlavové nervy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</a:t>
            </a:r>
            <a:r>
              <a:rPr lang="cs-CZ" dirty="0" smtClean="0"/>
              <a:t>. Čichový nerv</a:t>
            </a:r>
          </a:p>
          <a:p>
            <a:r>
              <a:rPr lang="cs-CZ" dirty="0" smtClean="0"/>
              <a:t>II. Zrakový nerv</a:t>
            </a:r>
          </a:p>
          <a:p>
            <a:r>
              <a:rPr lang="cs-CZ" dirty="0" smtClean="0"/>
              <a:t>III. Okohybný nerv</a:t>
            </a:r>
          </a:p>
          <a:p>
            <a:r>
              <a:rPr lang="cs-CZ" dirty="0" smtClean="0"/>
              <a:t>IV. Kladkový nerv</a:t>
            </a:r>
          </a:p>
          <a:p>
            <a:r>
              <a:rPr lang="cs-CZ" dirty="0" smtClean="0"/>
              <a:t>V. Trojklaný nerv</a:t>
            </a:r>
          </a:p>
          <a:p>
            <a:r>
              <a:rPr lang="cs-CZ" dirty="0" smtClean="0"/>
              <a:t>VI. Odtahující nerv</a:t>
            </a:r>
          </a:p>
        </p:txBody>
      </p:sp>
    </p:spTree>
    <p:extLst>
      <p:ext uri="{BB962C8B-B14F-4D97-AF65-F5344CB8AC3E}">
        <p14:creationId xmlns:p14="http://schemas.microsoft.com/office/powerpoint/2010/main" val="2927353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Hlavové nervy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VII. Lícní nerv</a:t>
            </a:r>
          </a:p>
          <a:p>
            <a:r>
              <a:rPr lang="cs-CZ" dirty="0"/>
              <a:t>VIII. Sluchově-rovnovážný nerv</a:t>
            </a:r>
          </a:p>
          <a:p>
            <a:r>
              <a:rPr lang="cs-CZ" dirty="0"/>
              <a:t>IX. Jazykohltanový nerv</a:t>
            </a:r>
          </a:p>
          <a:p>
            <a:r>
              <a:rPr lang="cs-CZ" dirty="0"/>
              <a:t>X. Bloudivý nerv</a:t>
            </a:r>
          </a:p>
          <a:p>
            <a:r>
              <a:rPr lang="cs-CZ" dirty="0"/>
              <a:t>XI. Přídatný nerv</a:t>
            </a:r>
          </a:p>
          <a:p>
            <a:r>
              <a:rPr lang="cs-CZ" dirty="0"/>
              <a:t>XII. Podjazykový nerv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153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Míšní nervy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Míšní nervy jsou tvořeny dostředivými a odstředivými výběžky neuronů, jejichž těla jsou uložena v míše a míšních gangliích</a:t>
            </a:r>
          </a:p>
          <a:p>
            <a:endParaRPr lang="cs-CZ" dirty="0" smtClean="0"/>
          </a:p>
          <a:p>
            <a:r>
              <a:rPr lang="cs-CZ" b="1" dirty="0" smtClean="0"/>
              <a:t>Motorická vlákna </a:t>
            </a:r>
            <a:r>
              <a:rPr lang="cs-CZ" dirty="0" smtClean="0"/>
              <a:t>vystupují z míchy předními míšními kořeny</a:t>
            </a:r>
          </a:p>
          <a:p>
            <a:r>
              <a:rPr lang="cs-CZ" b="1" dirty="0" smtClean="0"/>
              <a:t>Senzitivní vlákna </a:t>
            </a:r>
            <a:r>
              <a:rPr lang="cs-CZ" dirty="0" smtClean="0"/>
              <a:t>vstupují do míchy zadními míšními kořeny</a:t>
            </a:r>
          </a:p>
          <a:p>
            <a:r>
              <a:rPr lang="cs-CZ" b="1" dirty="0" smtClean="0"/>
              <a:t>Autonomní vlákna </a:t>
            </a:r>
            <a:r>
              <a:rPr lang="cs-CZ" dirty="0" smtClean="0"/>
              <a:t>probíhají společně s motorickými vlákny předními míšními kořeny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01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Míšní nervy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8 párů krčních nervů</a:t>
            </a:r>
          </a:p>
          <a:p>
            <a:r>
              <a:rPr lang="cs-CZ" dirty="0" smtClean="0"/>
              <a:t>12 párů hrudních nervů</a:t>
            </a:r>
          </a:p>
          <a:p>
            <a:r>
              <a:rPr lang="cs-CZ" dirty="0" smtClean="0"/>
              <a:t>5 párů bederních nervů</a:t>
            </a:r>
          </a:p>
          <a:p>
            <a:r>
              <a:rPr lang="cs-CZ" dirty="0" smtClean="0"/>
              <a:t>5 párů křížových nervů</a:t>
            </a:r>
          </a:p>
          <a:p>
            <a:r>
              <a:rPr lang="cs-CZ" dirty="0" smtClean="0"/>
              <a:t>1 pár kostrčního nervu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984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Autonomní nervy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= vegetativní nervy</a:t>
            </a:r>
          </a:p>
          <a:p>
            <a:r>
              <a:rPr lang="cs-CZ" dirty="0" smtClean="0"/>
              <a:t>Řídí činnost vnitřních orgánů, žláz a hladké svaloviny</a:t>
            </a:r>
          </a:p>
          <a:p>
            <a:r>
              <a:rPr lang="cs-CZ" dirty="0" smtClean="0"/>
              <a:t>Pracují bez našeho vědomí, v integraci s ostatními částmi NS</a:t>
            </a:r>
          </a:p>
          <a:p>
            <a:endParaRPr lang="cs-CZ" dirty="0"/>
          </a:p>
          <a:p>
            <a:r>
              <a:rPr lang="cs-CZ" dirty="0" smtClean="0"/>
              <a:t>2 funkční celky: parasympatikus a sympatikus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775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Parasympatikus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vlákna vystupují z </a:t>
            </a:r>
            <a:r>
              <a:rPr lang="cs-CZ" altLang="cs-CZ" dirty="0">
                <a:solidFill>
                  <a:srgbClr val="990099"/>
                </a:solidFill>
              </a:rPr>
              <a:t>mozku a z křížového úseku míchy</a:t>
            </a:r>
          </a:p>
          <a:p>
            <a:r>
              <a:rPr lang="cs-CZ" altLang="cs-CZ" dirty="0"/>
              <a:t>synapse jsou v těsné blízkosti orgánu</a:t>
            </a:r>
          </a:p>
          <a:p>
            <a:r>
              <a:rPr lang="cs-CZ" altLang="cs-CZ" dirty="0">
                <a:solidFill>
                  <a:srgbClr val="990099"/>
                </a:solidFill>
              </a:rPr>
              <a:t>mediátor</a:t>
            </a:r>
            <a:r>
              <a:rPr lang="cs-CZ" altLang="cs-CZ" dirty="0"/>
              <a:t>: acetylcholin</a:t>
            </a:r>
          </a:p>
          <a:p>
            <a:r>
              <a:rPr lang="cs-CZ" altLang="cs-CZ" u="sng" dirty="0"/>
              <a:t>většinou</a:t>
            </a:r>
            <a:r>
              <a:rPr lang="cs-CZ" altLang="cs-CZ" dirty="0"/>
              <a:t> činnost orgánů </a:t>
            </a:r>
            <a:r>
              <a:rPr lang="cs-CZ" altLang="cs-CZ" dirty="0">
                <a:solidFill>
                  <a:srgbClr val="990099"/>
                </a:solidFill>
              </a:rPr>
              <a:t>zpomaluje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27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Sympatikus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vlákna vycházejí z </a:t>
            </a:r>
            <a:r>
              <a:rPr lang="cs-CZ" altLang="cs-CZ" dirty="0">
                <a:solidFill>
                  <a:srgbClr val="990099"/>
                </a:solidFill>
              </a:rPr>
              <a:t>hrudní a bederní míchy</a:t>
            </a:r>
          </a:p>
          <a:p>
            <a:r>
              <a:rPr lang="cs-CZ" altLang="cs-CZ" dirty="0"/>
              <a:t>odstředivá vlákna jsou složena ze dvou neuronů – synapse uloženy podél páteře (vytvářejí sympatický kmen)</a:t>
            </a:r>
          </a:p>
          <a:p>
            <a:r>
              <a:rPr lang="cs-CZ" altLang="cs-CZ" dirty="0">
                <a:solidFill>
                  <a:srgbClr val="990099"/>
                </a:solidFill>
              </a:rPr>
              <a:t>mediátory</a:t>
            </a:r>
            <a:r>
              <a:rPr lang="cs-CZ" altLang="cs-CZ" dirty="0"/>
              <a:t>: adrenalin, noradrenalin</a:t>
            </a:r>
          </a:p>
          <a:p>
            <a:r>
              <a:rPr lang="cs-CZ" altLang="cs-CZ" u="sng" dirty="0"/>
              <a:t>většinou</a:t>
            </a:r>
            <a:r>
              <a:rPr lang="cs-CZ" altLang="cs-CZ" dirty="0"/>
              <a:t> má </a:t>
            </a:r>
            <a:r>
              <a:rPr lang="cs-CZ" altLang="cs-CZ" dirty="0">
                <a:solidFill>
                  <a:srgbClr val="990099"/>
                </a:solidFill>
              </a:rPr>
              <a:t>povzbuzující účinek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501281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131</TotalTime>
  <Words>237</Words>
  <Application>Microsoft Office PowerPoint</Application>
  <PresentationFormat>Širokoúhlá obrazovka</PresentationFormat>
  <Paragraphs>46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Stébla</vt:lpstr>
      <vt:lpstr>Nervová soustava</vt:lpstr>
      <vt:lpstr>Periferní nervový systém</vt:lpstr>
      <vt:lpstr>Hlavové nervy</vt:lpstr>
      <vt:lpstr>Hlavové nervy</vt:lpstr>
      <vt:lpstr>Míšní nervy</vt:lpstr>
      <vt:lpstr>Míšní nervy</vt:lpstr>
      <vt:lpstr>Autonomní nervy</vt:lpstr>
      <vt:lpstr>Parasympatikus</vt:lpstr>
      <vt:lpstr>Sympatikus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Doug</cp:lastModifiedBy>
  <cp:revision>6</cp:revision>
  <dcterms:created xsi:type="dcterms:W3CDTF">2016-04-07T12:09:23Z</dcterms:created>
  <dcterms:modified xsi:type="dcterms:W3CDTF">2016-04-07T20:39:22Z</dcterms:modified>
</cp:coreProperties>
</file>