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4"/>
  </p:notesMasterIdLst>
  <p:sldIdLst>
    <p:sldId id="256" r:id="rId2"/>
    <p:sldId id="309" r:id="rId3"/>
    <p:sldId id="310" r:id="rId4"/>
    <p:sldId id="315" r:id="rId5"/>
    <p:sldId id="257" r:id="rId6"/>
    <p:sldId id="258" r:id="rId7"/>
    <p:sldId id="259" r:id="rId8"/>
    <p:sldId id="318" r:id="rId9"/>
    <p:sldId id="262" r:id="rId10"/>
    <p:sldId id="317" r:id="rId11"/>
    <p:sldId id="311" r:id="rId12"/>
    <p:sldId id="316" r:id="rId13"/>
    <p:sldId id="263" r:id="rId14"/>
    <p:sldId id="313" r:id="rId15"/>
    <p:sldId id="279" r:id="rId16"/>
    <p:sldId id="264" r:id="rId17"/>
    <p:sldId id="312" r:id="rId18"/>
    <p:sldId id="260" r:id="rId19"/>
    <p:sldId id="261" r:id="rId20"/>
    <p:sldId id="267" r:id="rId21"/>
    <p:sldId id="268" r:id="rId22"/>
    <p:sldId id="26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1" autoAdjust="0"/>
    <p:restoredTop sz="86351" autoAdjust="0"/>
  </p:normalViewPr>
  <p:slideViewPr>
    <p:cSldViewPr snapToGrid="0">
      <p:cViewPr varScale="1">
        <p:scale>
          <a:sx n="62" d="100"/>
          <a:sy n="62" d="100"/>
        </p:scale>
        <p:origin x="90" y="1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50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B41B89-E76B-4258-BCE5-D16D227BAAAD}" type="datetimeFigureOut">
              <a:rPr lang="cs-CZ" smtClean="0"/>
              <a:t>2. 5. 2018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E75FB-A344-4364-93AB-D3556737AF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858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NG-2 gliové buňky jsou někdy zařazovány mezi </a:t>
            </a:r>
            <a:r>
              <a:rPr lang="cs-CZ" dirty="0" err="1"/>
              <a:t>oligodendrocyty</a:t>
            </a:r>
            <a:r>
              <a:rPr lang="cs-CZ" dirty="0"/>
              <a:t>, neboť mají stejný původ, avšak na základě svých zvláštních vlastností jsou nyní vyčleněny do zvláštní skupiny. Byly charakterizovány teprve v 80. letech minulého století díky protilátkám proti </a:t>
            </a:r>
            <a:r>
              <a:rPr lang="cs-CZ" dirty="0" err="1"/>
              <a:t>chondroitinsulfát</a:t>
            </a:r>
            <a:r>
              <a:rPr lang="cs-CZ" dirty="0"/>
              <a:t> proteoglykanu NG2 (odtud pramení jejich název) a někdy bývají nazývány jako </a:t>
            </a:r>
            <a:r>
              <a:rPr lang="cs-CZ" dirty="0" err="1"/>
              <a:t>synantocyty</a:t>
            </a:r>
            <a:r>
              <a:rPr lang="cs-CZ" dirty="0"/>
              <a:t> nebo </a:t>
            </a:r>
            <a:r>
              <a:rPr lang="cs-CZ" dirty="0" err="1"/>
              <a:t>polydendrocyty</a:t>
            </a:r>
            <a:r>
              <a:rPr lang="cs-CZ" dirty="0"/>
              <a:t>. Jde převážně o hvězdicovité buňky, které se nacházejí v bílé i v šedé hmotě, nevytvářejí myelin a ve zralé tkáni se z nich vyvíjejí </a:t>
            </a:r>
            <a:r>
              <a:rPr lang="cs-CZ" dirty="0" err="1"/>
              <a:t>oligodendrocyty</a:t>
            </a:r>
            <a:r>
              <a:rPr lang="cs-CZ" dirty="0"/>
              <a:t>. Stejně jako </a:t>
            </a:r>
            <a:r>
              <a:rPr lang="cs-CZ" dirty="0" err="1"/>
              <a:t>oligodendrocyty</a:t>
            </a:r>
            <a:r>
              <a:rPr lang="cs-CZ" dirty="0"/>
              <a:t> vykazují přítomnost celé řady receptorů a iontových kanálů. Jejich zvláštností je, že vytvářejí funkční synapse s neurony a odpovídají na uvolnění </a:t>
            </a:r>
            <a:r>
              <a:rPr lang="cs-CZ" dirty="0" err="1"/>
              <a:t>neuropřenašečů</a:t>
            </a:r>
            <a:r>
              <a:rPr lang="cs-CZ" dirty="0"/>
              <a:t> do synapsí. Jde o stále málo probádané gliové elementy v CNS.</a:t>
            </a:r>
            <a:br>
              <a:rPr lang="cs-CZ" dirty="0"/>
            </a:br>
            <a:endParaRPr lang="cs-CZ" dirty="0" smtClean="0"/>
          </a:p>
          <a:p>
            <a:r>
              <a:rPr lang="cs-CZ" dirty="0"/>
              <a:t>Mikroglie jsou jediným typem gliových buněk </a:t>
            </a:r>
            <a:r>
              <a:rPr lang="cs-CZ" dirty="0" err="1"/>
              <a:t>mezodermového</a:t>
            </a:r>
            <a:r>
              <a:rPr lang="cs-CZ" dirty="0"/>
              <a:t> původu. Jsou to vlastně makrofágy, které do CNS pronikají ještě před uzavřením hematoencefalické bariéry, kdy se díky svému amébovitému pohybu podél cév a </a:t>
            </a:r>
            <a:r>
              <a:rPr lang="cs-CZ" dirty="0" err="1"/>
              <a:t>myelinizovaných</a:t>
            </a:r>
            <a:r>
              <a:rPr lang="cs-CZ" dirty="0"/>
              <a:t> vláken dostávají do všech oblastí nervové tkáně. Předpokládá se, že každá buňka zaujímá předem danou oblast. V klidu mají rozvětvené výběžky, zatímco při patologických stavech se opět mění na amébovité buňky s velkou schopností migrovat do místa poškození nebo infekce, </a:t>
            </a:r>
            <a:r>
              <a:rPr lang="cs-CZ" dirty="0" err="1"/>
              <a:t>proliferovat</a:t>
            </a:r>
            <a:r>
              <a:rPr lang="cs-CZ" dirty="0"/>
              <a:t> (množit) a fagocytovat rozpadlé zbytky tkáně nebo cizorodé částice.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75FB-A344-4364-93AB-D3556737AF49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4572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r>
              <a:rPr lang="cs-CZ" dirty="0"/>
              <a:t>Funkce astrocytů je velmi rozmanitá. V průběhu vývoje nervové tkáně napomáhají migraci neuronů a podílejí se na uspořádání různých vrstev šedé hmoty. Ve zralé tkáni poskytují strukturální oporu nervové tkáni. Astrocyty, jako jediné buňky v CNS, obsahují glykogen, který je zásobárnou energie pro správnou činnost neuronů. </a:t>
            </a:r>
            <a:r>
              <a:rPr lang="cs-CZ" dirty="0" err="1"/>
              <a:t>Perivaskulární</a:t>
            </a:r>
            <a:r>
              <a:rPr lang="cs-CZ" dirty="0"/>
              <a:t> astrocyty, které svými </a:t>
            </a:r>
            <a:r>
              <a:rPr lang="cs-CZ" dirty="0" err="1"/>
              <a:t>patkovitými</a:t>
            </a:r>
            <a:r>
              <a:rPr lang="cs-CZ" dirty="0"/>
              <a:t> výběžky zcela obalují cévy, se podílejí na tvorbě mozkomíšní bariéry a mohou dokonce regulovat průtok v cévách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/>
              <a:t>Oligodendrocyty</a:t>
            </a:r>
            <a:r>
              <a:rPr lang="cs-CZ" dirty="0"/>
              <a:t> zahrnují dvě základní skupiny buněk. Jednak to jsou </a:t>
            </a:r>
            <a:r>
              <a:rPr lang="cs-CZ" dirty="0" err="1"/>
              <a:t>myelinizující</a:t>
            </a:r>
            <a:r>
              <a:rPr lang="cs-CZ" dirty="0"/>
              <a:t> </a:t>
            </a:r>
            <a:r>
              <a:rPr lang="cs-CZ" dirty="0" err="1"/>
              <a:t>oligodendrocyty</a:t>
            </a:r>
            <a:r>
              <a:rPr lang="cs-CZ" dirty="0"/>
              <a:t>, převážně v bílé hmotě, které v CNS vytvářejí na axonech neuronů izolační vrstvy z myelinu, přerušované tzv. Ranvierovými zářezy. Myelin je obsažen v útvarech připomínajících tenké destičky na konci krátkých výběžků, které se několikrát obtáčí okolo určitého úseku axonu. Tato izolace umožňuje na axonech tzv. </a:t>
            </a:r>
            <a:r>
              <a:rPr lang="cs-CZ" dirty="0" err="1"/>
              <a:t>saltatorní</a:t>
            </a:r>
            <a:r>
              <a:rPr lang="cs-CZ" dirty="0"/>
              <a:t> (skokové), a tudíž mnohem rychlejší šíření akčního potenciálu. Jeden </a:t>
            </a:r>
            <a:r>
              <a:rPr lang="cs-CZ" dirty="0" err="1"/>
              <a:t>oligodendrocyt</a:t>
            </a:r>
            <a:r>
              <a:rPr lang="cs-CZ" dirty="0"/>
              <a:t> může v CNS ve svém okolí obalit myelinovými pochvami až 30 axonů. Další skupinou jsou </a:t>
            </a:r>
            <a:r>
              <a:rPr lang="cs-CZ" dirty="0" err="1"/>
              <a:t>perineuronální</a:t>
            </a:r>
            <a:r>
              <a:rPr lang="cs-CZ" dirty="0"/>
              <a:t> (satelitní) </a:t>
            </a:r>
            <a:r>
              <a:rPr lang="cs-CZ" dirty="0" err="1"/>
              <a:t>oligodendrocyty</a:t>
            </a:r>
            <a:r>
              <a:rPr lang="cs-CZ" dirty="0"/>
              <a:t>, které se nacházejí převážně v šedé hmotě. Přisedají k tělům neuronů natolik těsně, že je možné na neuronech pozorovat prohlubeň. Jejich funkce je stále neznámá. Předpokládá se, že se mohou podílet na metabolismu neuronů a chránit je před </a:t>
            </a:r>
            <a:r>
              <a:rPr lang="cs-CZ" dirty="0" err="1"/>
              <a:t>apoptózou</a:t>
            </a:r>
            <a:r>
              <a:rPr lang="cs-CZ" dirty="0"/>
              <a:t>. </a:t>
            </a:r>
            <a:r>
              <a:rPr lang="cs-CZ" dirty="0" err="1"/>
              <a:t>Oligodendrocyty</a:t>
            </a:r>
            <a:r>
              <a:rPr lang="cs-CZ" dirty="0"/>
              <a:t> vykazují přítomnost celé řady </a:t>
            </a:r>
            <a:r>
              <a:rPr lang="cs-CZ" dirty="0" err="1"/>
              <a:t>ionotropních</a:t>
            </a:r>
            <a:r>
              <a:rPr lang="cs-CZ" dirty="0"/>
              <a:t> a </a:t>
            </a:r>
            <a:r>
              <a:rPr lang="cs-CZ" dirty="0" err="1"/>
              <a:t>metabotropních</a:t>
            </a:r>
            <a:r>
              <a:rPr lang="cs-CZ" dirty="0"/>
              <a:t> receptorů a iontových kanálů a předpokládá se, že jejich fyziologické funkce jsou shodné s funkcemi astrocytů.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75FB-A344-4364-93AB-D3556737AF49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511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1BFDEF-5398-4221-AF8A-E0A80780AC61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630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138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8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45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Typy gliových buněk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046271" y="2214694"/>
            <a:ext cx="3864827" cy="342423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18" y="1809345"/>
            <a:ext cx="5403106" cy="398185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64118" y="6183824"/>
            <a:ext cx="5831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Zdroj: http://www.avcr.cz/cs/pro-media/aktuality/Gliove-bunky-zname-i-nezname</a:t>
            </a:r>
          </a:p>
        </p:txBody>
      </p:sp>
    </p:spTree>
    <p:extLst>
      <p:ext uri="{BB962C8B-B14F-4D97-AF65-F5344CB8AC3E}">
        <p14:creationId xmlns:p14="http://schemas.microsoft.com/office/powerpoint/2010/main" val="204508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Vedení nervového vzruchu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Vedení nervového vzruchu závisí na sodíkových a draslíkových iontech</a:t>
            </a:r>
          </a:p>
          <a:p>
            <a:r>
              <a:rPr lang="cs-CZ" dirty="0" smtClean="0"/>
              <a:t>Koncentrace sodných iontů je v extracelulární tekutině 10x větší než uvnitř neuronu</a:t>
            </a:r>
          </a:p>
          <a:p>
            <a:r>
              <a:rPr lang="cs-CZ" dirty="0" smtClean="0"/>
              <a:t>Koncentrace draselných iontů je 20x-40x vyšší uvnitř neuronu</a:t>
            </a:r>
          </a:p>
          <a:p>
            <a:r>
              <a:rPr lang="cs-CZ" dirty="0" smtClean="0"/>
              <a:t>Koncentrační rovnováha je udržována pomocí natriových pump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946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1011" y="1015064"/>
            <a:ext cx="6667500" cy="47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5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Mozek a páteřní mícha</a:t>
            </a:r>
          </a:p>
          <a:p>
            <a:r>
              <a:rPr lang="cs-CZ" dirty="0" smtClean="0"/>
              <a:t>Chráněna obaly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Tvrdá plena mozková a míšní</a:t>
            </a:r>
          </a:p>
          <a:p>
            <a:r>
              <a:rPr lang="cs-CZ" dirty="0" smtClean="0"/>
              <a:t>Pavučnice</a:t>
            </a:r>
          </a:p>
          <a:p>
            <a:r>
              <a:rPr lang="cs-CZ" dirty="0" smtClean="0"/>
              <a:t>Měkká plena mozková a míšní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6986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24378" y="-896440"/>
            <a:ext cx="6254285" cy="865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93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CNS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páteřní mícha, mozek</a:t>
            </a:r>
          </a:p>
          <a:p>
            <a:pPr eaLnBrk="1" hangingPunct="1"/>
            <a:r>
              <a:rPr lang="cs-CZ" altLang="cs-CZ" dirty="0" smtClean="0"/>
              <a:t>nervová hmota se rozlišuje na bílou a šedou</a:t>
            </a:r>
          </a:p>
          <a:p>
            <a:pPr eaLnBrk="1" hangingPunct="1"/>
            <a:r>
              <a:rPr lang="cs-CZ" altLang="cs-CZ" dirty="0" smtClean="0">
                <a:solidFill>
                  <a:srgbClr val="0070C0"/>
                </a:solidFill>
              </a:rPr>
              <a:t>bílá hmota </a:t>
            </a:r>
            <a:r>
              <a:rPr lang="cs-CZ" altLang="cs-CZ" dirty="0" smtClean="0"/>
              <a:t>– výběžky nervových vláken</a:t>
            </a:r>
          </a:p>
          <a:p>
            <a:pPr eaLnBrk="1" hangingPunct="1"/>
            <a:r>
              <a:rPr lang="cs-CZ" altLang="cs-CZ" dirty="0" smtClean="0">
                <a:solidFill>
                  <a:srgbClr val="0070C0"/>
                </a:solidFill>
              </a:rPr>
              <a:t>šedá hmota </a:t>
            </a:r>
            <a:r>
              <a:rPr lang="cs-CZ" altLang="cs-CZ" dirty="0" smtClean="0"/>
              <a:t>– seskupení těl neuronů</a:t>
            </a:r>
          </a:p>
        </p:txBody>
      </p:sp>
    </p:spTree>
    <p:extLst>
      <p:ext uri="{BB962C8B-B14F-4D97-AF65-F5344CB8AC3E}">
        <p14:creationId xmlns:p14="http://schemas.microsoft.com/office/powerpoint/2010/main" val="295261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Mozkomíšní mok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err="1" smtClean="0"/>
              <a:t>Liquor</a:t>
            </a:r>
            <a:endParaRPr lang="cs-CZ" dirty="0" smtClean="0"/>
          </a:p>
          <a:p>
            <a:r>
              <a:rPr lang="cs-CZ" dirty="0" smtClean="0"/>
              <a:t>Čirý, bezbarvý</a:t>
            </a:r>
          </a:p>
          <a:p>
            <a:r>
              <a:rPr lang="cs-CZ" dirty="0" smtClean="0"/>
              <a:t>Vzniká v I. a II. Mozkové komoře</a:t>
            </a:r>
          </a:p>
          <a:p>
            <a:r>
              <a:rPr lang="cs-CZ" dirty="0" smtClean="0"/>
              <a:t>Celkový objem </a:t>
            </a:r>
            <a:r>
              <a:rPr lang="cs-CZ" smtClean="0"/>
              <a:t>asi 150ml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7654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244666" y="-703616"/>
            <a:ext cx="6337840" cy="837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5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Synapse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Propojení neuronů</a:t>
            </a:r>
          </a:p>
          <a:p>
            <a:r>
              <a:rPr lang="cs-CZ" dirty="0" smtClean="0"/>
              <a:t>U člověka – synapse chemické</a:t>
            </a:r>
          </a:p>
          <a:p>
            <a:r>
              <a:rPr lang="cs-CZ" dirty="0" smtClean="0"/>
              <a:t>Mediátory (neurotransmitery) – dopamin, adrenalin, noradrenalin, serotonin, histamin, GABA, glycin, </a:t>
            </a:r>
            <a:r>
              <a:rPr lang="cs-CZ" dirty="0" smtClean="0"/>
              <a:t>…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Neuroreceptorové</a:t>
            </a:r>
            <a:endParaRPr lang="cs-CZ" dirty="0" smtClean="0"/>
          </a:p>
          <a:p>
            <a:r>
              <a:rPr lang="cs-CZ" dirty="0" err="1" smtClean="0"/>
              <a:t>Neuroefektorové</a:t>
            </a:r>
            <a:endParaRPr lang="cs-CZ" dirty="0" smtClean="0"/>
          </a:p>
          <a:p>
            <a:r>
              <a:rPr lang="cs-CZ" dirty="0" smtClean="0"/>
              <a:t>Interneuronové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58487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Stavba synapse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Presynaptické neuron</a:t>
            </a:r>
          </a:p>
          <a:p>
            <a:r>
              <a:rPr lang="cs-CZ" dirty="0" smtClean="0"/>
              <a:t>Synaptická štěrbina</a:t>
            </a:r>
          </a:p>
          <a:p>
            <a:r>
              <a:rPr lang="cs-CZ" dirty="0" smtClean="0"/>
              <a:t>Postsynaptický neuron</a:t>
            </a:r>
          </a:p>
          <a:p>
            <a:endParaRPr lang="cs-CZ" dirty="0"/>
          </a:p>
          <a:p>
            <a:r>
              <a:rPr lang="cs-CZ" dirty="0" smtClean="0"/>
              <a:t>Účinek: excitační, inhibiční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49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Trubicovitá</a:t>
            </a:r>
          </a:p>
          <a:p>
            <a:r>
              <a:rPr lang="cs-CZ" dirty="0" smtClean="0"/>
              <a:t>Mícha nahrazuje strunu hřbetní</a:t>
            </a:r>
          </a:p>
          <a:p>
            <a:r>
              <a:rPr lang="cs-CZ" dirty="0" smtClean="0"/>
              <a:t>Ektodermální původ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00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131" y="298432"/>
            <a:ext cx="7309738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96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Přenos signálu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při podráždění neuronu vznikne vzruch </a:t>
            </a:r>
          </a:p>
          <a:p>
            <a:pPr eaLnBrk="1" hangingPunct="1"/>
            <a:r>
              <a:rPr lang="cs-CZ" altLang="cs-CZ" dirty="0" smtClean="0"/>
              <a:t>vzruch se šíří po axonu </a:t>
            </a:r>
            <a:r>
              <a:rPr lang="cs-CZ" altLang="cs-CZ" dirty="0" err="1" smtClean="0"/>
              <a:t>saltatorně</a:t>
            </a:r>
            <a:r>
              <a:rPr lang="cs-CZ" altLang="cs-CZ" dirty="0" smtClean="0"/>
              <a:t> </a:t>
            </a:r>
            <a:r>
              <a:rPr lang="cs-CZ" altLang="cs-CZ" dirty="0" smtClean="0"/>
              <a:t>po Ranvierových zářezech(vždy má směr od těla neuronu)</a:t>
            </a:r>
          </a:p>
          <a:p>
            <a:pPr eaLnBrk="1" hangingPunct="1"/>
            <a:r>
              <a:rPr lang="cs-CZ" altLang="cs-CZ" dirty="0" smtClean="0"/>
              <a:t>na konci axonu – synaptický knoflík (el. signál se mění na chemický)</a:t>
            </a:r>
          </a:p>
          <a:p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33432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Přenos signálu přes synapsi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981200"/>
            <a:ext cx="8229600" cy="388620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cs-CZ" altLang="cs-CZ" dirty="0" smtClean="0"/>
              <a:t>vzruch na konci axonu </a:t>
            </a:r>
            <a:r>
              <a:rPr lang="cs-CZ" altLang="cs-CZ" dirty="0" smtClean="0">
                <a:sym typeface="Wingdings" panose="05000000000000000000" pitchFamily="2" charset="2"/>
              </a:rPr>
              <a:t> do synaptické štěrbiny se uvolní mediátor (prostředník)  mediátor ovlivní druhý neuron – buď ho povzbudí nebo utlumí  signál překoná synaptickou štěrbinu  mění se opět na elektrický signál 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985031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nervové soustavy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40" y="2453659"/>
            <a:ext cx="5466235" cy="414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07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87389" y="-659587"/>
            <a:ext cx="5617461" cy="810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36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Nervová soustava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CNS – mozek, mícha</a:t>
            </a:r>
          </a:p>
          <a:p>
            <a:r>
              <a:rPr lang="cs-CZ" dirty="0" smtClean="0"/>
              <a:t>Periferní nervová soustava</a:t>
            </a:r>
          </a:p>
          <a:p>
            <a:endParaRPr lang="cs-CZ" dirty="0"/>
          </a:p>
          <a:p>
            <a:r>
              <a:rPr lang="cs-CZ" dirty="0" smtClean="0"/>
              <a:t>Hierarchicky uspořádáno a mnohonásobně propojeno</a:t>
            </a:r>
          </a:p>
          <a:p>
            <a:endParaRPr lang="cs-CZ" dirty="0"/>
          </a:p>
          <a:p>
            <a:r>
              <a:rPr lang="cs-CZ" dirty="0" smtClean="0"/>
              <a:t>Nervové buňky – </a:t>
            </a:r>
            <a:r>
              <a:rPr lang="cs-CZ" b="1" dirty="0" smtClean="0"/>
              <a:t>neurony a podpůrné buňky </a:t>
            </a:r>
            <a:r>
              <a:rPr lang="cs-CZ" dirty="0" smtClean="0"/>
              <a:t>(glie, gliové buňky) </a:t>
            </a:r>
            <a:r>
              <a:rPr lang="cs-CZ" dirty="0" smtClean="0">
                <a:sym typeface="Wingdings" panose="05000000000000000000" pitchFamily="2" charset="2"/>
              </a:rPr>
              <a:t> několik desítek miliard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2038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Neurony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Tvoří, rozvádějí, převádění a upravují elektrické </a:t>
            </a:r>
            <a:r>
              <a:rPr lang="cs-CZ" dirty="0" smtClean="0"/>
              <a:t>impulsy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u="sng" dirty="0" smtClean="0"/>
              <a:t>Stavba: </a:t>
            </a:r>
            <a:r>
              <a:rPr lang="cs-CZ" dirty="0" smtClean="0"/>
              <a:t>tělo, dendrity, axon (neurit), iniciální segment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695" y="618517"/>
            <a:ext cx="409575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19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389" y="777122"/>
            <a:ext cx="9391174" cy="52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16" y="599218"/>
            <a:ext cx="3188484" cy="59075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061" y="975666"/>
            <a:ext cx="2979411" cy="283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7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Buňky podpůrné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 smtClean="0"/>
              <a:t>Glie, neuroglie</a:t>
            </a:r>
          </a:p>
          <a:p>
            <a:r>
              <a:rPr lang="cs-CZ" dirty="0" smtClean="0"/>
              <a:t>Schopnost regenerace</a:t>
            </a:r>
          </a:p>
          <a:p>
            <a:r>
              <a:rPr lang="cs-CZ" dirty="0" smtClean="0"/>
              <a:t>Početně převažují nad neurony</a:t>
            </a:r>
          </a:p>
          <a:p>
            <a:r>
              <a:rPr lang="cs-CZ" dirty="0" err="1" smtClean="0"/>
              <a:t>Fce</a:t>
            </a:r>
            <a:r>
              <a:rPr lang="cs-CZ" dirty="0" smtClean="0"/>
              <a:t>: opěrná, vyživují neurony, odstraňují odpadní produkty, vytvářejí obaly neuronů, imunitní dohled</a:t>
            </a:r>
          </a:p>
          <a:p>
            <a:r>
              <a:rPr lang="cs-CZ" dirty="0" smtClean="0"/>
              <a:t>Typy v </a:t>
            </a:r>
            <a:r>
              <a:rPr lang="cs-CZ" dirty="0" err="1" smtClean="0"/>
              <a:t>cns</a:t>
            </a:r>
            <a:r>
              <a:rPr lang="cs-CZ" dirty="0" smtClean="0"/>
              <a:t>: astrocyty, oligodendroglie, mikroglie, </a:t>
            </a:r>
            <a:r>
              <a:rPr lang="cs-CZ" dirty="0" err="1" smtClean="0"/>
              <a:t>ependymové</a:t>
            </a:r>
            <a:r>
              <a:rPr lang="cs-CZ" dirty="0" smtClean="0"/>
              <a:t> buňky</a:t>
            </a:r>
          </a:p>
          <a:p>
            <a:r>
              <a:rPr lang="cs-CZ" dirty="0" smtClean="0"/>
              <a:t>Typy v periferní NS: </a:t>
            </a:r>
            <a:r>
              <a:rPr lang="cs-CZ" dirty="0" err="1" smtClean="0"/>
              <a:t>Schwannovy</a:t>
            </a:r>
            <a:r>
              <a:rPr lang="cs-CZ" dirty="0" smtClean="0"/>
              <a:t> buňky, satelitní buňky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108962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Kapka</Template>
  <TotalTime>1175</TotalTime>
  <Words>727</Words>
  <Application>Microsoft Office PowerPoint</Application>
  <PresentationFormat>Širokoúhlá obrazovka</PresentationFormat>
  <Paragraphs>76</Paragraphs>
  <Slides>22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Tw Cen MT</vt:lpstr>
      <vt:lpstr>Wingdings</vt:lpstr>
      <vt:lpstr>Kapka</vt:lpstr>
      <vt:lpstr>Nervová soustava</vt:lpstr>
      <vt:lpstr>Nervová soustava</vt:lpstr>
      <vt:lpstr>Vývoj nervové soustavy</vt:lpstr>
      <vt:lpstr>Prezentace aplikace PowerPoint</vt:lpstr>
      <vt:lpstr>Nervová soustava</vt:lpstr>
      <vt:lpstr>Neurony</vt:lpstr>
      <vt:lpstr>Prezentace aplikace PowerPoint</vt:lpstr>
      <vt:lpstr>Prezentace aplikace PowerPoint</vt:lpstr>
      <vt:lpstr>Buňky podpůrné</vt:lpstr>
      <vt:lpstr>Typy gliových buněk</vt:lpstr>
      <vt:lpstr>Vedení nervového vzruchu</vt:lpstr>
      <vt:lpstr>Prezentace aplikace PowerPoint</vt:lpstr>
      <vt:lpstr>CNS</vt:lpstr>
      <vt:lpstr>Prezentace aplikace PowerPoint</vt:lpstr>
      <vt:lpstr>CNS</vt:lpstr>
      <vt:lpstr>Mozkomíšní mok</vt:lpstr>
      <vt:lpstr>Prezentace aplikace PowerPoint</vt:lpstr>
      <vt:lpstr>Synapse</vt:lpstr>
      <vt:lpstr>Stavba synapse</vt:lpstr>
      <vt:lpstr>Prezentace aplikace PowerPoint</vt:lpstr>
      <vt:lpstr>Přenos signálu</vt:lpstr>
      <vt:lpstr>Přenos signálu přes synapsi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Nervová soustava</dc:title>
  <dc:creator>Doug</dc:creator>
  <cp:lastModifiedBy>Doug</cp:lastModifiedBy>
  <cp:revision>27</cp:revision>
  <dcterms:created xsi:type="dcterms:W3CDTF">2016-04-05T15:15:06Z</dcterms:created>
  <dcterms:modified xsi:type="dcterms:W3CDTF">2018-05-02T09:53:21Z</dcterms:modified>
</cp:coreProperties>
</file>