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B7FC-29A6-46B4-A6D1-C794D88CF801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F373-4F0A-4F1E-B344-E606C52E3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05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B7FC-29A6-46B4-A6D1-C794D88CF801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F373-4F0A-4F1E-B344-E606C52E3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749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B7FC-29A6-46B4-A6D1-C794D88CF801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F373-4F0A-4F1E-B344-E606C52E3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5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B7FC-29A6-46B4-A6D1-C794D88CF801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F373-4F0A-4F1E-B344-E606C52E3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57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B7FC-29A6-46B4-A6D1-C794D88CF801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F373-4F0A-4F1E-B344-E606C52E3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534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B7FC-29A6-46B4-A6D1-C794D88CF801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F373-4F0A-4F1E-B344-E606C52E3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70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B7FC-29A6-46B4-A6D1-C794D88CF801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F373-4F0A-4F1E-B344-E606C52E3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91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B7FC-29A6-46B4-A6D1-C794D88CF801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F373-4F0A-4F1E-B344-E606C52E3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8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B7FC-29A6-46B4-A6D1-C794D88CF801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F373-4F0A-4F1E-B344-E606C52E3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007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B7FC-29A6-46B4-A6D1-C794D88CF801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F373-4F0A-4F1E-B344-E606C52E3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15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B7FC-29A6-46B4-A6D1-C794D88CF801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F373-4F0A-4F1E-B344-E606C52E3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13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1B7FC-29A6-46B4-A6D1-C794D88CF801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9F373-4F0A-4F1E-B344-E606C52E3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870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Merleau-Ponty</a:t>
            </a:r>
            <a:r>
              <a:rPr lang="cs-CZ" b="1" dirty="0"/>
              <a:t>: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3600" b="1" dirty="0" smtClean="0"/>
              <a:t>Intersubjektivita </a:t>
            </a:r>
            <a:r>
              <a:rPr lang="cs-CZ" sz="3600" b="1" dirty="0"/>
              <a:t>jakožto </a:t>
            </a:r>
            <a:r>
              <a:rPr lang="cs-CZ" sz="3600" b="1" dirty="0" err="1" smtClean="0"/>
              <a:t>interkorporeita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993257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Překonání dualismu vnitřku </a:t>
            </a:r>
            <a:r>
              <a:rPr lang="cs-CZ" smtClean="0"/>
              <a:t>a vnějšku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Intersubjektivita je možná jedině tehdy, když nejsem čistým vnitřkem, když ve své existenci podstatně zahrnuji i určitý vnějšek.</a:t>
            </a:r>
          </a:p>
          <a:p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/>
              <a:t>pokud nemám vnějšek, druzí nemají vnitřek.“ (</a:t>
            </a:r>
            <a:r>
              <a:rPr lang="cs-CZ" dirty="0" err="1"/>
              <a:t>PhP</a:t>
            </a:r>
            <a:r>
              <a:rPr lang="cs-CZ" dirty="0"/>
              <a:t>, 428)</a:t>
            </a:r>
          </a:p>
          <a:p>
            <a:endParaRPr lang="cs-CZ" dirty="0"/>
          </a:p>
          <a:p>
            <a:r>
              <a:rPr lang="cs-CZ" dirty="0" smtClean="0"/>
              <a:t>„</a:t>
            </a:r>
            <a:r>
              <a:rPr lang="en-US" dirty="0" smtClean="0"/>
              <a:t>The </a:t>
            </a:r>
            <a:r>
              <a:rPr lang="en-US" dirty="0"/>
              <a:t>reason why I can experience others is because I </a:t>
            </a:r>
            <a:r>
              <a:rPr lang="en-US" dirty="0" smtClean="0"/>
              <a:t>am</a:t>
            </a:r>
            <a:r>
              <a:rPr lang="cs-CZ" dirty="0" smtClean="0"/>
              <a:t> </a:t>
            </a:r>
            <a:r>
              <a:rPr lang="en-US" dirty="0" smtClean="0"/>
              <a:t>never </a:t>
            </a:r>
            <a:r>
              <a:rPr lang="en-US" dirty="0"/>
              <a:t>so close to myself that the other is completely and radically foreign and </a:t>
            </a:r>
            <a:r>
              <a:rPr lang="en-US" dirty="0" smtClean="0"/>
              <a:t>inaccessible.</a:t>
            </a:r>
            <a:r>
              <a:rPr lang="cs-CZ" dirty="0" smtClean="0"/>
              <a:t> </a:t>
            </a:r>
            <a:r>
              <a:rPr lang="en-US" dirty="0" smtClean="0"/>
              <a:t>I </a:t>
            </a:r>
            <a:r>
              <a:rPr lang="en-US" dirty="0"/>
              <a:t>am always already a stranger to myself and therefore open to others.</a:t>
            </a:r>
            <a:r>
              <a:rPr lang="cs-CZ" dirty="0" smtClean="0"/>
              <a:t>“ </a:t>
            </a:r>
          </a:p>
          <a:p>
            <a:pPr marL="0" indent="0">
              <a:buNone/>
            </a:pPr>
            <a:r>
              <a:rPr lang="cs-CZ" sz="2500" dirty="0" smtClean="0"/>
              <a:t>(D. </a:t>
            </a:r>
            <a:r>
              <a:rPr lang="en-US" sz="2500" dirty="0" err="1" smtClean="0"/>
              <a:t>Zahavi</a:t>
            </a:r>
            <a:r>
              <a:rPr lang="en-US" sz="2500" dirty="0"/>
              <a:t>, D. (2001). </a:t>
            </a:r>
            <a:r>
              <a:rPr lang="en-US" sz="2500" i="1" dirty="0"/>
              <a:t>Beyond empathy: Phenomenological approaches to intersubjectivity</a:t>
            </a:r>
            <a:r>
              <a:rPr lang="en-US" sz="2500" dirty="0"/>
              <a:t>. In E. Thompson (Ed.), </a:t>
            </a:r>
            <a:r>
              <a:rPr lang="en-US" sz="2500" i="1" dirty="0"/>
              <a:t>Between ourselves: Second-person issues in the study of consciousness</a:t>
            </a:r>
            <a:r>
              <a:rPr lang="en-US" sz="2500" dirty="0"/>
              <a:t> (pp. 151-167). Charlottesville, VA, : Imprint Academic.</a:t>
            </a:r>
            <a:r>
              <a:rPr lang="cs-CZ" sz="2500" dirty="0" smtClean="0"/>
              <a:t>, </a:t>
            </a:r>
            <a:r>
              <a:rPr lang="cs-CZ" sz="2500" dirty="0"/>
              <a:t>s. 163)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165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Rekapitulace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Merleau-Ponty narušuje dosavadní dualistickou ontologii zkoumáním živého těla jako původní a neredukovatelné skutečnosti, jako „třetího druhu bytí“ mezi subjektem a objektem. </a:t>
            </a:r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Jestliže </a:t>
            </a:r>
            <a:r>
              <a:rPr lang="cs-CZ" dirty="0"/>
              <a:t>má být zkušenost s druhým vůbec možná, je nutno se vzdát bezprostředního protikladu mezi subjektem a objektem a hledat intersubjektivitu, která by nebyla vztahem mezi čistými </a:t>
            </a:r>
            <a:r>
              <a:rPr lang="cs-CZ" dirty="0" smtClean="0"/>
              <a:t>subjektivitami.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006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Spolu-bytí a tělesnost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Sociálno</a:t>
            </a:r>
            <a:r>
              <a:rPr lang="cs-CZ" dirty="0" smtClean="0"/>
              <a:t> je vymezeno jako </a:t>
            </a:r>
            <a:r>
              <a:rPr lang="cs-CZ" dirty="0"/>
              <a:t>„stálé pole“ či jako „</a:t>
            </a:r>
            <a:r>
              <a:rPr lang="cs-CZ" dirty="0" smtClean="0"/>
              <a:t>dimenze </a:t>
            </a:r>
            <a:r>
              <a:rPr lang="cs-CZ" dirty="0"/>
              <a:t>existence“, ve vztahu k níž se nikdy nemohu přestat nacházet a která předchází jakýkoli explicitní vjem či soud </a:t>
            </a:r>
            <a:r>
              <a:rPr lang="cs-CZ" dirty="0" smtClean="0"/>
              <a:t>(MP, </a:t>
            </a:r>
            <a:r>
              <a:rPr lang="cs-CZ" i="1" dirty="0" err="1" smtClean="0"/>
              <a:t>Phénoménologie</a:t>
            </a:r>
            <a:r>
              <a:rPr lang="cs-CZ" i="1" dirty="0" smtClean="0"/>
              <a:t> de la </a:t>
            </a:r>
            <a:r>
              <a:rPr lang="cs-CZ" i="1" dirty="0" err="1" smtClean="0"/>
              <a:t>perception</a:t>
            </a:r>
            <a:r>
              <a:rPr lang="cs-CZ" dirty="0" smtClean="0"/>
              <a:t>, Paris 1945 (dále jen </a:t>
            </a:r>
            <a:r>
              <a:rPr lang="cs-CZ" i="1" dirty="0" err="1" smtClean="0"/>
              <a:t>PhP</a:t>
            </a:r>
            <a:r>
              <a:rPr lang="cs-CZ" dirty="0" smtClean="0"/>
              <a:t>), s.</a:t>
            </a:r>
            <a:r>
              <a:rPr lang="cs-CZ" dirty="0" smtClean="0"/>
              <a:t> </a:t>
            </a:r>
            <a:r>
              <a:rPr lang="cs-CZ" dirty="0"/>
              <a:t>415).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780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Subjektivita není čirou shodou se sebou samým, není to imanence čistého vědomí.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1875"/>
          </a:xfrm>
        </p:spPr>
        <p:txBody>
          <a:bodyPr>
            <a:normAutofit fontScale="85000" lnSpcReduction="20000"/>
          </a:bodyPr>
          <a:lstStyle/>
          <a:p>
            <a:pPr marL="0" indent="0" hangingPunct="0">
              <a:buNone/>
            </a:pPr>
            <a:r>
              <a:rPr lang="cs-CZ" b="1" dirty="0" smtClean="0"/>
              <a:t>Proč</a:t>
            </a:r>
            <a:r>
              <a:rPr lang="cs-CZ" b="1" dirty="0"/>
              <a:t>? </a:t>
            </a:r>
            <a:endParaRPr lang="cs-CZ" dirty="0"/>
          </a:p>
          <a:p>
            <a:pPr marL="0" indent="0" hangingPunct="0">
              <a:buNone/>
            </a:pPr>
            <a:r>
              <a:rPr lang="cs-CZ" b="1" dirty="0"/>
              <a:t> </a:t>
            </a:r>
            <a:endParaRPr lang="cs-CZ" dirty="0"/>
          </a:p>
          <a:p>
            <a:pPr lvl="0" hangingPunct="0"/>
            <a:r>
              <a:rPr lang="cs-CZ" dirty="0"/>
              <a:t>Protože existuje jako vtělená: tělesnost přitom tvoří anonymní, </a:t>
            </a:r>
            <a:r>
              <a:rPr lang="cs-CZ" dirty="0" err="1"/>
              <a:t>pre</a:t>
            </a:r>
            <a:r>
              <a:rPr lang="cs-CZ" dirty="0"/>
              <a:t>-personální vrstvu mého bytí-ve-světě. </a:t>
            </a:r>
          </a:p>
          <a:p>
            <a:pPr marL="0" indent="0" hangingPunct="0">
              <a:buNone/>
            </a:pPr>
            <a:r>
              <a:rPr lang="cs-CZ" dirty="0"/>
              <a:t> </a:t>
            </a:r>
          </a:p>
          <a:p>
            <a:pPr lvl="0" hangingPunct="0"/>
            <a:r>
              <a:rPr lang="cs-CZ" dirty="0"/>
              <a:t>Netěší se oné průhlednosti, která by jí umožnila sjednotit se a existovat jako čisté já</a:t>
            </a:r>
          </a:p>
          <a:p>
            <a:pPr marL="0" indent="0" hangingPunc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„Evidence o druhém je možná proto, že nejsem transparentním sobě samému a že má subjektivita </a:t>
            </a:r>
            <a:r>
              <a:rPr lang="cs-CZ" i="1" dirty="0"/>
              <a:t>táhne za sebou své tělo</a:t>
            </a:r>
            <a:r>
              <a:rPr lang="cs-CZ" dirty="0"/>
              <a:t>.“ (</a:t>
            </a:r>
            <a:r>
              <a:rPr lang="cs-CZ" dirty="0" err="1"/>
              <a:t>PhP</a:t>
            </a:r>
            <a:r>
              <a:rPr lang="cs-CZ" dirty="0"/>
              <a:t>, 405)</a:t>
            </a:r>
          </a:p>
          <a:p>
            <a:pPr marL="0" indent="0" hangingPunct="0">
              <a:buNone/>
            </a:pPr>
            <a:r>
              <a:rPr lang="cs-CZ" dirty="0"/>
              <a:t> </a:t>
            </a:r>
          </a:p>
          <a:p>
            <a:pPr lvl="0" hangingPunct="0"/>
            <a:r>
              <a:rPr lang="cs-CZ" dirty="0"/>
              <a:t>K subjektivitě nelze přistupovat na základě protikladu já a ne-já (světa), neboť subjektivita je sama sebou pouze tak, že se stává ve světě jinou vůči sobě samé. 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5914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Překonání dualistické </a:t>
            </a:r>
            <a:r>
              <a:rPr lang="cs-CZ" b="1" dirty="0" smtClean="0"/>
              <a:t>ontologie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Tělesný subjekt právě proto, že </a:t>
            </a:r>
            <a:r>
              <a:rPr lang="cs-CZ" sz="3600" i="1" dirty="0"/>
              <a:t>není ani čistě subjektem, ani čistě objektem</a:t>
            </a:r>
            <a:r>
              <a:rPr lang="cs-CZ" sz="3600" dirty="0"/>
              <a:t>, nýbrž křížením a splétáním obojího, umožňuje spolubytí s druhými ve vztahu ke světu, já a druzí přímo </a:t>
            </a:r>
            <a:r>
              <a:rPr lang="cs-CZ" sz="3600" i="1" dirty="0"/>
              <a:t>jsme</a:t>
            </a:r>
            <a:r>
              <a:rPr lang="cs-CZ" sz="3600" dirty="0"/>
              <a:t> koexistujícím vztahem ke světu</a:t>
            </a:r>
          </a:p>
        </p:txBody>
      </p:sp>
    </p:spTree>
    <p:extLst>
      <p:ext uri="{BB962C8B-B14F-4D97-AF65-F5344CB8AC3E}">
        <p14:creationId xmlns:p14="http://schemas.microsoft.com/office/powerpoint/2010/main" val="1277670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Zrušení problému druhých myslí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 „Stále se mluví o problému ‚druhého‘ o ‚intersubjektivitě‘ </a:t>
            </a:r>
            <a:r>
              <a:rPr lang="cs-CZ" dirty="0" err="1"/>
              <a:t>atd</a:t>
            </a:r>
            <a:r>
              <a:rPr lang="cs-CZ" dirty="0"/>
              <a:t> … Ve skutečnosti je však třeba za ‚osobami‘ porozumět oněm </a:t>
            </a:r>
            <a:r>
              <a:rPr lang="cs-CZ" i="1" dirty="0" err="1"/>
              <a:t>existenciálům</a:t>
            </a:r>
            <a:r>
              <a:rPr lang="cs-CZ" i="1" dirty="0"/>
              <a:t>, vzhledem k nimž těmto osobám rozumíme</a:t>
            </a:r>
            <a:r>
              <a:rPr lang="cs-CZ" dirty="0"/>
              <a:t> a které jsou </a:t>
            </a:r>
            <a:r>
              <a:rPr lang="cs-CZ" i="1" dirty="0"/>
              <a:t>sedimentovaným smyslem všech našich zamýšlených i bezděčných zkušeností</a:t>
            </a:r>
            <a:r>
              <a:rPr lang="cs-CZ" dirty="0"/>
              <a:t>. Toto nevědomí je třeba hledat, avšak nikoli kdesi na dně nás samých, za zády našeho ‚vědomí‘, nýbrž před námi jakožto </a:t>
            </a:r>
            <a:r>
              <a:rPr lang="cs-CZ" i="1" dirty="0"/>
              <a:t>artikulaci našeho pole</a:t>
            </a:r>
            <a:r>
              <a:rPr lang="cs-CZ" dirty="0"/>
              <a:t>. Je ‚nevědomím‘ proto, že není </a:t>
            </a:r>
            <a:r>
              <a:rPr lang="cs-CZ" i="1" dirty="0"/>
              <a:t>objektem</a:t>
            </a:r>
            <a:r>
              <a:rPr lang="cs-CZ" dirty="0"/>
              <a:t>, nýbrž </a:t>
            </a:r>
            <a:r>
              <a:rPr lang="cs-CZ" i="1" dirty="0"/>
              <a:t>tím, skrze co jsou objekty možné</a:t>
            </a:r>
            <a:r>
              <a:rPr lang="cs-CZ" dirty="0"/>
              <a:t> … Je mezi nimi jako mezera mezi stromy anebo jako jejich společná rovina. Je to </a:t>
            </a:r>
            <a:r>
              <a:rPr lang="cs-CZ" i="1" dirty="0" err="1"/>
              <a:t>Urgemeinschaftung</a:t>
            </a:r>
            <a:r>
              <a:rPr lang="cs-CZ" i="1" dirty="0"/>
              <a:t> </a:t>
            </a:r>
            <a:r>
              <a:rPr lang="cs-CZ" dirty="0"/>
              <a:t>našeho intencionálního života, </a:t>
            </a:r>
            <a:r>
              <a:rPr lang="cs-CZ" i="1" dirty="0" err="1"/>
              <a:t>Ineinander</a:t>
            </a:r>
            <a:r>
              <a:rPr lang="cs-CZ" i="1" dirty="0"/>
              <a:t> </a:t>
            </a:r>
            <a:r>
              <a:rPr lang="cs-CZ" dirty="0"/>
              <a:t>jiných v nás a nás v nich. Právě tyto </a:t>
            </a:r>
            <a:r>
              <a:rPr lang="cs-CZ" dirty="0" err="1"/>
              <a:t>existenciály</a:t>
            </a:r>
            <a:r>
              <a:rPr lang="cs-CZ" dirty="0"/>
              <a:t> … jsou kostrou onoho ‚neviditelného světa‘, jenž současně s mluvou začíná prosycovat všechny věci, které vidíme“ </a:t>
            </a:r>
            <a:r>
              <a:rPr lang="cs-CZ" dirty="0" smtClean="0"/>
              <a:t>(</a:t>
            </a:r>
            <a:r>
              <a:rPr lang="cs-CZ" i="1" dirty="0" smtClean="0"/>
              <a:t>Viditelné a neviditelné</a:t>
            </a:r>
            <a:r>
              <a:rPr lang="cs-CZ" dirty="0" smtClean="0"/>
              <a:t>, s. 175)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3641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Tvářová imitace u malých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dirty="0"/>
              <a:t> „Patnáctiměsíční dítě otevře svá ústa, když při hře vezmu jeden z jeho prstů mezi zuby a předstírám kousnutí. Přesto toto dítě sotva pohlíželo na svou tvář v zrcadle a jeho zuby nejsou podobné mým. Jeho vlastní ústa a zuby, jak je cítí zevnitř, jsou pro ně totiž prostě ústrojím na kousání, a moje čelist, jak ji vidí zvnějšku, je pro ně prostě schopna týchž záměrů. ‚Kousání‘ má pro ně bezprostředně intersubjektivní význam. Toto dítě vnímá své záměry ve svém těle a vnímá mé tělo svým tělem, a tak vnímá mé záměry ve svém těle.“ (</a:t>
            </a:r>
            <a:r>
              <a:rPr lang="cs-CZ" i="1" dirty="0" err="1"/>
              <a:t>PhP</a:t>
            </a:r>
            <a:r>
              <a:rPr lang="cs-CZ" dirty="0"/>
              <a:t>, 404</a:t>
            </a:r>
            <a:r>
              <a:rPr lang="cs-CZ" dirty="0" smtClean="0"/>
              <a:t>)</a:t>
            </a:r>
          </a:p>
          <a:p>
            <a:pPr hangingPunct="0"/>
            <a:endParaRPr lang="cs-CZ" dirty="0"/>
          </a:p>
          <a:p>
            <a:pPr hangingPunct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8088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Jednotný celek mého těla s tělem druhého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1875"/>
          </a:xfrm>
        </p:spPr>
        <p:txBody>
          <a:bodyPr>
            <a:normAutofit fontScale="92500" lnSpcReduction="10000"/>
          </a:bodyPr>
          <a:lstStyle/>
          <a:p>
            <a:pPr hangingPunct="0">
              <a:lnSpc>
                <a:spcPct val="120000"/>
              </a:lnSpc>
            </a:pPr>
            <a:r>
              <a:rPr lang="cs-CZ" dirty="0" smtClean="0"/>
              <a:t>Moje </a:t>
            </a:r>
            <a:r>
              <a:rPr lang="cs-CZ" dirty="0"/>
              <a:t>tělo „vnímá tělo druhého a vidí ho jako zázračné rozšíření svých vlastních intencí, jako důvěrně známý způsob, jak se chovat ke světu: od tohoto okamžiku (právě tak jako části mého těla tvoří dohromady jednotný systém) jsou moje tělo a tělo druhého jednotným celkem, lícem a rubem jediného fenoménu, a ta anonymní existence, jejíž stopou je moje tělo v každém okamžiku, přebývá nyní v obou tělech zároveň</a:t>
            </a:r>
            <a:r>
              <a:rPr lang="cs-CZ" dirty="0" smtClean="0"/>
              <a:t>“	</a:t>
            </a:r>
            <a:r>
              <a:rPr lang="cs-CZ" dirty="0" smtClean="0"/>
              <a:t>(</a:t>
            </a:r>
            <a:r>
              <a:rPr lang="cs-CZ" i="1" dirty="0" err="1" smtClean="0"/>
              <a:t>PhP</a:t>
            </a:r>
            <a:r>
              <a:rPr lang="cs-CZ" dirty="0" smtClean="0"/>
              <a:t>, </a:t>
            </a:r>
            <a:r>
              <a:rPr lang="cs-CZ" dirty="0"/>
              <a:t>s. 406) </a:t>
            </a:r>
          </a:p>
          <a:p>
            <a:pPr marL="0" indent="0" hangingPunct="0">
              <a:lnSpc>
                <a:spcPct val="120000"/>
              </a:lnSpc>
              <a:buNone/>
            </a:pPr>
            <a:r>
              <a:rPr lang="cs-CZ" dirty="0"/>
              <a:t>Obdobně</a:t>
            </a:r>
            <a:r>
              <a:rPr lang="cs-CZ" dirty="0" smtClean="0"/>
              <a:t>:</a:t>
            </a:r>
            <a:endParaRPr lang="cs-CZ" dirty="0"/>
          </a:p>
          <a:p>
            <a:pPr hangingPunct="0">
              <a:lnSpc>
                <a:spcPct val="120000"/>
              </a:lnSpc>
            </a:pPr>
            <a:r>
              <a:rPr lang="cs-CZ" dirty="0"/>
              <a:t> „Mezi mým vědomím a mým tělem, jak jej prožívám, mezi tímto fenomenálním tělem a oním tělem druhého, jak jej vidím zvnějšku, existuje vnitřní vztah, díky němuž se druhý jeví jako završení systému.“ (</a:t>
            </a:r>
            <a:r>
              <a:rPr lang="cs-CZ" i="1" dirty="0" err="1"/>
              <a:t>PhP</a:t>
            </a:r>
            <a:r>
              <a:rPr lang="cs-CZ" dirty="0"/>
              <a:t>, </a:t>
            </a:r>
            <a:r>
              <a:rPr lang="cs-CZ" dirty="0" smtClean="0"/>
              <a:t>s. 405</a:t>
            </a:r>
            <a:r>
              <a:rPr lang="cs-CZ" dirty="0"/>
              <a:t>)</a:t>
            </a:r>
          </a:p>
          <a:p>
            <a:pPr>
              <a:lnSpc>
                <a:spcPct val="12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183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„Žádný </a:t>
            </a:r>
            <a:r>
              <a:rPr lang="cs-CZ" dirty="0"/>
              <a:t>problém alter ego </a:t>
            </a:r>
            <a:r>
              <a:rPr lang="cs-CZ" dirty="0" smtClean="0"/>
              <a:t>neexistuje“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902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 „Říká se, že barvy, taktilní profily druhého jsou pro mě absolutně záhadou a jsou mi navždy nedostupné. Ale to naprosto není pravda, poněvadž mám-li o nich mít nikoli ideu, obraz či představu, nýbrž bezprostřední zkušenost, stačí, abych pozoroval nějakou krajinu a s někým o ní mluvil: to, co vidím, přechází </a:t>
            </a:r>
            <a:r>
              <a:rPr lang="cs-CZ" i="1" dirty="0"/>
              <a:t>dík shodnému konání jeho a mého těla</a:t>
            </a:r>
            <a:r>
              <a:rPr lang="cs-CZ" dirty="0"/>
              <a:t> i do něj, tato individuální zeleň louky před mýma očima proniká do jeho vidění, aniž by opouštěla mé, ve své zeleni rozpoznávám jeho … </a:t>
            </a:r>
            <a:r>
              <a:rPr lang="cs-CZ" i="1" dirty="0"/>
              <a:t>Tady žádný problém alter ego neexistuje, </a:t>
            </a:r>
            <a:r>
              <a:rPr lang="cs-CZ" dirty="0"/>
              <a:t>protože ten, kdo vidí nejsem já ani on, nýbrž nám oběma je vlastní ona anonymní viditelnosti, ono všeobecné vidění; a to právě dík této primární vlastnosti, jež náleží tělu, totiž že je sice zde a nyní, a přesto vyzařuje vždy a do všech stran, že je individuem, a přitom dimenzí a </a:t>
            </a:r>
            <a:r>
              <a:rPr lang="cs-CZ" dirty="0" err="1"/>
              <a:t>universálnem</a:t>
            </a:r>
            <a:r>
              <a:rPr lang="cs-CZ" dirty="0"/>
              <a:t>.“ (</a:t>
            </a:r>
            <a:r>
              <a:rPr lang="cs-CZ" i="1" dirty="0"/>
              <a:t>VN</a:t>
            </a:r>
            <a:r>
              <a:rPr lang="cs-CZ" dirty="0"/>
              <a:t>, 138-139)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1038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392</Words>
  <Application>Microsoft Office PowerPoint</Application>
  <PresentationFormat>Širokoúhlá obrazovka</PresentationFormat>
  <Paragraphs>37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Merleau-Ponty:   Intersubjektivita jakožto interkorporeita</vt:lpstr>
      <vt:lpstr>Rekapitulace</vt:lpstr>
      <vt:lpstr>Spolu-bytí a tělesnost</vt:lpstr>
      <vt:lpstr>Subjektivita není čirou shodou se sebou samým, není to imanence čistého vědomí. </vt:lpstr>
      <vt:lpstr>Překonání dualistické ontologie</vt:lpstr>
      <vt:lpstr>Zrušení problému druhých myslí</vt:lpstr>
      <vt:lpstr>Tvářová imitace u malých dětí</vt:lpstr>
      <vt:lpstr>Jednotný celek mého těla s tělem druhého</vt:lpstr>
      <vt:lpstr>„Žádný problém alter ego neexistuje“</vt:lpstr>
      <vt:lpstr>Překonání dualismu vnitřku a vnějšku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Merleau-Ponty:  intersubjektivita jakožto interkorporeita</dc:title>
  <dc:creator>Švec, Ondřej</dc:creator>
  <cp:lastModifiedBy>Švec, Ondřej</cp:lastModifiedBy>
  <cp:revision>5</cp:revision>
  <dcterms:created xsi:type="dcterms:W3CDTF">2015-11-10T08:09:30Z</dcterms:created>
  <dcterms:modified xsi:type="dcterms:W3CDTF">2018-11-13T05:20:02Z</dcterms:modified>
</cp:coreProperties>
</file>