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91" r:id="rId4"/>
    <p:sldId id="258" r:id="rId5"/>
    <p:sldId id="290" r:id="rId6"/>
    <p:sldId id="292" r:id="rId7"/>
    <p:sldId id="259" r:id="rId8"/>
    <p:sldId id="293" r:id="rId9"/>
    <p:sldId id="294" r:id="rId10"/>
    <p:sldId id="295" r:id="rId11"/>
    <p:sldId id="296" r:id="rId12"/>
    <p:sldId id="261" r:id="rId13"/>
    <p:sldId id="263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97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AE4C1-77FF-45B8-9E8D-255F5FB2A4DF}" type="datetimeFigureOut">
              <a:rPr lang="cs-CZ" smtClean="0"/>
              <a:pPr/>
              <a:t>30.10.2018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8A7F2-6F15-4118-91FD-748A2269575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43C66-5E30-4881-B59B-D06C1645F1F7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1411F-B536-4C72-A357-5ACB82641F73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DAC5-DB54-42A2-9808-3E497D86E0B8}" type="datetimeFigureOut">
              <a:rPr lang="cs-CZ" smtClean="0"/>
              <a:pPr/>
              <a:t>30.10.2018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0F839-37DC-4F88-A428-3B62D687D9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DAC5-DB54-42A2-9808-3E497D86E0B8}" type="datetimeFigureOut">
              <a:rPr lang="cs-CZ" smtClean="0"/>
              <a:pPr/>
              <a:t>30.10.2018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0F839-37DC-4F88-A428-3B62D687D9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DAC5-DB54-42A2-9808-3E497D86E0B8}" type="datetimeFigureOut">
              <a:rPr lang="cs-CZ" smtClean="0"/>
              <a:pPr/>
              <a:t>30.10.2018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0F839-37DC-4F88-A428-3B62D687D9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DAC5-DB54-42A2-9808-3E497D86E0B8}" type="datetimeFigureOut">
              <a:rPr lang="cs-CZ" smtClean="0"/>
              <a:pPr/>
              <a:t>30.10.2018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0F839-37DC-4F88-A428-3B62D687D9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DAC5-DB54-42A2-9808-3E497D86E0B8}" type="datetimeFigureOut">
              <a:rPr lang="cs-CZ" smtClean="0"/>
              <a:pPr/>
              <a:t>30.10.2018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0F839-37DC-4F88-A428-3B62D687D9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DAC5-DB54-42A2-9808-3E497D86E0B8}" type="datetimeFigureOut">
              <a:rPr lang="cs-CZ" smtClean="0"/>
              <a:pPr/>
              <a:t>30.10.2018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0F839-37DC-4F88-A428-3B62D687D9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DAC5-DB54-42A2-9808-3E497D86E0B8}" type="datetimeFigureOut">
              <a:rPr lang="cs-CZ" smtClean="0"/>
              <a:pPr/>
              <a:t>30.10.2018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0F839-37DC-4F88-A428-3B62D687D9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DAC5-DB54-42A2-9808-3E497D86E0B8}" type="datetimeFigureOut">
              <a:rPr lang="cs-CZ" smtClean="0"/>
              <a:pPr/>
              <a:t>30.10.2018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0F839-37DC-4F88-A428-3B62D687D9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DAC5-DB54-42A2-9808-3E497D86E0B8}" type="datetimeFigureOut">
              <a:rPr lang="cs-CZ" smtClean="0"/>
              <a:pPr/>
              <a:t>30.10.2018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0F839-37DC-4F88-A428-3B62D687D9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DAC5-DB54-42A2-9808-3E497D86E0B8}" type="datetimeFigureOut">
              <a:rPr lang="cs-CZ" smtClean="0"/>
              <a:pPr/>
              <a:t>30.10.2018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0F839-37DC-4F88-A428-3B62D687D9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DAC5-DB54-42A2-9808-3E497D86E0B8}" type="datetimeFigureOut">
              <a:rPr lang="cs-CZ" smtClean="0"/>
              <a:pPr/>
              <a:t>30.10.2018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0F839-37DC-4F88-A428-3B62D687D9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2DAC5-DB54-42A2-9808-3E497D86E0B8}" type="datetimeFigureOut">
              <a:rPr lang="cs-CZ" smtClean="0"/>
              <a:pPr/>
              <a:t>30.10.2018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0F839-37DC-4F88-A428-3B62D687D9C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Vznik Cisterciáckého řádu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 smtClean="0">
                <a:solidFill>
                  <a:prstClr val="black"/>
                </a:solidFill>
              </a:rPr>
              <a:t>Štěpán </a:t>
            </a:r>
            <a:r>
              <a:rPr lang="cs-CZ" sz="2800" dirty="0" err="1" smtClean="0">
                <a:solidFill>
                  <a:prstClr val="black"/>
                </a:solidFill>
              </a:rPr>
              <a:t>Harding</a:t>
            </a:r>
            <a:r>
              <a:rPr lang="cs-CZ" sz="2800" dirty="0" smtClean="0">
                <a:solidFill>
                  <a:prstClr val="black"/>
                </a:solidFill>
              </a:rPr>
              <a:t/>
            </a:r>
            <a:br>
              <a:rPr lang="cs-CZ" sz="2800" dirty="0" smtClean="0">
                <a:solidFill>
                  <a:prstClr val="black"/>
                </a:solidFill>
              </a:rPr>
            </a:br>
            <a:r>
              <a:rPr lang="cs-CZ" sz="2800" dirty="0" smtClean="0">
                <a:solidFill>
                  <a:prstClr val="black"/>
                </a:solidFill>
              </a:rPr>
              <a:t>(1109-1134)</a:t>
            </a:r>
            <a:br>
              <a:rPr lang="cs-CZ" sz="2800" dirty="0" smtClean="0">
                <a:solidFill>
                  <a:prstClr val="black"/>
                </a:solidFill>
              </a:rPr>
            </a:br>
            <a:endParaRPr lang="cs-CZ" sz="2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000" dirty="0" smtClean="0"/>
              <a:t>Třetí opat.</a:t>
            </a:r>
          </a:p>
          <a:p>
            <a:r>
              <a:rPr lang="cs-CZ" sz="2000" dirty="0" smtClean="0"/>
              <a:t>Anglického původu.</a:t>
            </a:r>
          </a:p>
          <a:p>
            <a:r>
              <a:rPr lang="cs-CZ" sz="2000" dirty="0" smtClean="0"/>
              <a:t>Snažil se dát klášteru organizační zajištění a získat pro svůj program podporu církevních autorit.</a:t>
            </a:r>
          </a:p>
          <a:p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 Kodifikace základních dokumentů:  </a:t>
            </a:r>
            <a:r>
              <a:rPr lang="cs-CZ" sz="2000" dirty="0" err="1" smtClean="0"/>
              <a:t>Carta</a:t>
            </a:r>
            <a:r>
              <a:rPr lang="cs-CZ" sz="2000" dirty="0" smtClean="0"/>
              <a:t> </a:t>
            </a:r>
            <a:r>
              <a:rPr lang="cs-CZ" sz="2000" dirty="0" err="1" smtClean="0"/>
              <a:t>caritatis</a:t>
            </a:r>
            <a:r>
              <a:rPr lang="cs-CZ" sz="2000" dirty="0" smtClean="0"/>
              <a:t> </a:t>
            </a:r>
          </a:p>
          <a:p>
            <a:pPr>
              <a:buNone/>
            </a:pPr>
            <a:r>
              <a:rPr lang="cs-CZ" sz="2000" i="1" dirty="0" smtClean="0"/>
              <a:t>  </a:t>
            </a:r>
            <a:r>
              <a:rPr lang="cs-CZ" sz="2000" i="1" dirty="0" err="1" smtClean="0"/>
              <a:t>Una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caritate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una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regula</a:t>
            </a:r>
            <a:r>
              <a:rPr lang="cs-CZ" sz="2000" i="1" dirty="0" smtClean="0"/>
              <a:t> </a:t>
            </a:r>
          </a:p>
          <a:p>
            <a:pPr>
              <a:buNone/>
            </a:pPr>
            <a:r>
              <a:rPr lang="cs-CZ" sz="2000" i="1" dirty="0" smtClean="0"/>
              <a:t>  </a:t>
            </a:r>
            <a:r>
              <a:rPr lang="cs-CZ" sz="2000" i="1" dirty="0" err="1" smtClean="0"/>
              <a:t>similibusque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vivamus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moribus</a:t>
            </a:r>
            <a:r>
              <a:rPr lang="cs-CZ" sz="2000" i="1" dirty="0" smtClean="0"/>
              <a:t>.</a:t>
            </a:r>
          </a:p>
          <a:p>
            <a:pPr>
              <a:buNone/>
            </a:pPr>
            <a:endParaRPr lang="cs-CZ" sz="2000" i="1" dirty="0" smtClean="0"/>
          </a:p>
          <a:p>
            <a:pPr>
              <a:buNone/>
            </a:pPr>
            <a:r>
              <a:rPr lang="cs-CZ" sz="2000" i="1" dirty="0" smtClean="0"/>
              <a:t>  </a:t>
            </a:r>
            <a:r>
              <a:rPr lang="cs-CZ" sz="2000" i="1" dirty="0" err="1" smtClean="0"/>
              <a:t>C</a:t>
            </a:r>
            <a:r>
              <a:rPr lang="cs-CZ" sz="2000" dirty="0" err="1" smtClean="0"/>
              <a:t>onsutetudines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  </a:t>
            </a:r>
            <a:r>
              <a:rPr lang="cs-CZ" sz="2000" dirty="0" err="1" smtClean="0"/>
              <a:t>Ecclesiastica</a:t>
            </a:r>
            <a:r>
              <a:rPr lang="cs-CZ" sz="2000" dirty="0" smtClean="0"/>
              <a:t> </a:t>
            </a:r>
            <a:r>
              <a:rPr lang="cs-CZ" sz="2000" dirty="0" err="1" smtClean="0"/>
              <a:t>officia</a:t>
            </a:r>
            <a:r>
              <a:rPr lang="cs-CZ" sz="2000" dirty="0" smtClean="0"/>
              <a:t> (Liber </a:t>
            </a:r>
            <a:r>
              <a:rPr lang="cs-CZ" sz="2000" dirty="0" err="1" smtClean="0"/>
              <a:t>usuum</a:t>
            </a:r>
            <a:r>
              <a:rPr lang="cs-CZ" sz="2000" dirty="0" smtClean="0"/>
              <a:t>)</a:t>
            </a:r>
          </a:p>
          <a:p>
            <a:pPr>
              <a:buNone/>
            </a:pPr>
            <a:r>
              <a:rPr lang="cs-CZ" sz="2000" dirty="0" smtClean="0"/>
              <a:t>  </a:t>
            </a:r>
            <a:r>
              <a:rPr lang="cs-CZ" sz="2000" dirty="0" err="1" smtClean="0"/>
              <a:t>Instituta</a:t>
            </a:r>
            <a:r>
              <a:rPr lang="cs-CZ" sz="2000" dirty="0" smtClean="0"/>
              <a:t> </a:t>
            </a:r>
            <a:r>
              <a:rPr lang="cs-CZ" sz="2000" dirty="0" err="1" smtClean="0"/>
              <a:t>generalis</a:t>
            </a:r>
            <a:r>
              <a:rPr lang="cs-CZ" sz="2000" dirty="0" smtClean="0"/>
              <a:t> </a:t>
            </a:r>
            <a:r>
              <a:rPr lang="cs-CZ" sz="2000" dirty="0" err="1" smtClean="0"/>
              <a:t>capituli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  Usus </a:t>
            </a:r>
            <a:r>
              <a:rPr lang="cs-CZ" sz="2000" dirty="0" err="1" smtClean="0"/>
              <a:t>conversorum</a:t>
            </a:r>
            <a:endParaRPr lang="cs-CZ" sz="2000" dirty="0" smtClean="0"/>
          </a:p>
          <a:p>
            <a:pPr>
              <a:buNone/>
            </a:pPr>
            <a:endParaRPr lang="cs-CZ" sz="2000" dirty="0" smtClean="0"/>
          </a:p>
          <a:p>
            <a:endParaRPr lang="cs-CZ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 err="1" smtClean="0"/>
              <a:t>Cîteaux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Štěpán </a:t>
            </a:r>
            <a:r>
              <a:rPr lang="cs-CZ" sz="2000" dirty="0" err="1" smtClean="0"/>
              <a:t>Harding</a:t>
            </a:r>
            <a:endParaRPr lang="cs-CZ" sz="2000" dirty="0"/>
          </a:p>
        </p:txBody>
      </p:sp>
      <p:pic>
        <p:nvPicPr>
          <p:cNvPr id="5" name="Zástupný symbol pro obsah 4" descr="Citeaux, místo prvního kostela se sochou Š.Hardinga2, výřez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7218" y="1484784"/>
            <a:ext cx="9211218" cy="558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2000" dirty="0" smtClean="0"/>
              <a:t>                                                </a:t>
            </a:r>
            <a:br>
              <a:rPr lang="cs-CZ" sz="2000" dirty="0" smtClean="0"/>
            </a:br>
            <a:r>
              <a:rPr lang="cs-CZ" sz="2000" dirty="0" smtClean="0"/>
              <a:t> </a:t>
            </a:r>
            <a:r>
              <a:rPr lang="cs-CZ" sz="2000" dirty="0" smtClean="0"/>
              <a:t>                                                       </a:t>
            </a:r>
            <a:r>
              <a:rPr lang="cs-CZ" sz="2700" dirty="0" smtClean="0"/>
              <a:t>Bernard </a:t>
            </a:r>
            <a:r>
              <a:rPr lang="cs-CZ" sz="2700" dirty="0" smtClean="0"/>
              <a:t>z </a:t>
            </a:r>
            <a:r>
              <a:rPr lang="cs-CZ" sz="2700" dirty="0" err="1" smtClean="0"/>
              <a:t>Clairvaux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Vstup do řádu 1113. Nejvýznamnější cisterciák. Podílel se významně na tvorbě pravidel.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 </a:t>
            </a: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/>
          </a:p>
        </p:txBody>
      </p:sp>
      <p:pic>
        <p:nvPicPr>
          <p:cNvPr id="4" name="Zástupný symbol pro obsah 3" descr="a3Sv. Bernard vstupuje do kláštera kop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1196752"/>
            <a:ext cx="5000985" cy="54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_0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802" t="6996" r="25670" b="26182"/>
          <a:stretch>
            <a:fillRect/>
          </a:stretch>
        </p:blipFill>
        <p:spPr>
          <a:xfrm>
            <a:off x="611560" y="404664"/>
            <a:ext cx="7842857" cy="5400000"/>
          </a:xfrm>
        </p:spPr>
      </p:pic>
      <p:sp>
        <p:nvSpPr>
          <p:cNvPr id="5" name="Obdélník 4"/>
          <p:cNvSpPr/>
          <p:nvPr/>
        </p:nvSpPr>
        <p:spPr>
          <a:xfrm>
            <a:off x="467544" y="3244334"/>
            <a:ext cx="107719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Samostatným řádem se cisterciáci stali 1119 rozhodnutím papeže </a:t>
            </a:r>
            <a:r>
              <a:rPr lang="cs-CZ" dirty="0" err="1" smtClean="0"/>
              <a:t>Kalixta</a:t>
            </a:r>
            <a:r>
              <a:rPr lang="cs-CZ" dirty="0" smtClean="0"/>
              <a:t> II.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Organizační struktura řádu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</a:t>
            </a:r>
            <a:r>
              <a:rPr lang="cs-CZ" sz="2000" dirty="0" smtClean="0"/>
              <a:t>Filiační systém</a:t>
            </a:r>
            <a:endParaRPr lang="cs-CZ" sz="2000" dirty="0"/>
          </a:p>
        </p:txBody>
      </p:sp>
      <p:cxnSp>
        <p:nvCxnSpPr>
          <p:cNvPr id="5" name="Přímá spojovací šipka 4"/>
          <p:cNvCxnSpPr/>
          <p:nvPr/>
        </p:nvCxnSpPr>
        <p:spPr>
          <a:xfrm flipH="1">
            <a:off x="2627784" y="2780928"/>
            <a:ext cx="1224136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>
            <a:off x="3851920" y="2780928"/>
            <a:ext cx="1224136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1907704" y="4149080"/>
            <a:ext cx="254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Generální kapitula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076056" y="4149080"/>
            <a:ext cx="911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Vizitace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Filiační systém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000" dirty="0" smtClean="0"/>
          </a:p>
          <a:p>
            <a:r>
              <a:rPr lang="cs-CZ" sz="2000" dirty="0" smtClean="0"/>
              <a:t>5 řádových větví</a:t>
            </a:r>
            <a:endParaRPr lang="cs-CZ" sz="2000" dirty="0"/>
          </a:p>
          <a:p>
            <a:endParaRPr lang="cs-CZ" sz="2000" dirty="0" smtClean="0"/>
          </a:p>
          <a:p>
            <a:r>
              <a:rPr lang="cs-CZ" sz="2000" dirty="0" err="1" smtClean="0"/>
              <a:t>Citeaux</a:t>
            </a:r>
            <a:r>
              <a:rPr lang="cs-CZ" sz="2000" dirty="0" smtClean="0"/>
              <a:t>      1098</a:t>
            </a:r>
          </a:p>
          <a:p>
            <a:r>
              <a:rPr lang="cs-CZ" sz="2000" dirty="0" smtClean="0"/>
              <a:t>La </a:t>
            </a:r>
            <a:r>
              <a:rPr lang="cs-CZ" sz="2000" dirty="0" err="1" smtClean="0"/>
              <a:t>Ferté</a:t>
            </a:r>
            <a:r>
              <a:rPr lang="cs-CZ" sz="2000" dirty="0" smtClean="0"/>
              <a:t>     1013</a:t>
            </a:r>
          </a:p>
          <a:p>
            <a:r>
              <a:rPr lang="cs-CZ" sz="2000" dirty="0" err="1" smtClean="0"/>
              <a:t>Pontigny</a:t>
            </a:r>
            <a:r>
              <a:rPr lang="cs-CZ" sz="2000" dirty="0" smtClean="0"/>
              <a:t>    1014</a:t>
            </a:r>
          </a:p>
          <a:p>
            <a:r>
              <a:rPr lang="cs-CZ" sz="2000" dirty="0" err="1" smtClean="0"/>
              <a:t>Clairvaux</a:t>
            </a:r>
            <a:r>
              <a:rPr lang="cs-CZ" sz="2000" dirty="0" smtClean="0"/>
              <a:t>   1015</a:t>
            </a:r>
          </a:p>
          <a:p>
            <a:r>
              <a:rPr lang="cs-CZ" sz="2000" dirty="0" err="1" smtClean="0"/>
              <a:t>Morimond</a:t>
            </a:r>
            <a:r>
              <a:rPr lang="cs-CZ" sz="2000" smtClean="0"/>
              <a:t> </a:t>
            </a:r>
            <a:r>
              <a:rPr lang="cs-CZ" sz="2000" smtClean="0"/>
              <a:t>1017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filiac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7960976" cy="612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800" dirty="0" smtClean="0">
                <a:solidFill>
                  <a:prstClr val="black"/>
                </a:solidFill>
              </a:rPr>
              <a:t/>
            </a:r>
            <a:br>
              <a:rPr lang="cs-CZ" sz="2800" dirty="0" smtClean="0">
                <a:solidFill>
                  <a:prstClr val="black"/>
                </a:solidFill>
              </a:rPr>
            </a:br>
            <a:r>
              <a:rPr lang="cs-CZ" sz="2800" dirty="0" smtClean="0">
                <a:solidFill>
                  <a:prstClr val="black"/>
                </a:solidFill>
              </a:rPr>
              <a:t/>
            </a:r>
            <a:br>
              <a:rPr lang="cs-CZ" sz="2800" dirty="0" smtClean="0">
                <a:solidFill>
                  <a:prstClr val="black"/>
                </a:solidFill>
              </a:rPr>
            </a:br>
            <a:r>
              <a:rPr lang="cs-CZ" sz="2800" dirty="0" smtClean="0">
                <a:solidFill>
                  <a:prstClr val="black"/>
                </a:solidFill>
              </a:rPr>
              <a:t/>
            </a:r>
            <a:br>
              <a:rPr lang="cs-CZ" sz="2800" dirty="0" smtClean="0">
                <a:solidFill>
                  <a:prstClr val="black"/>
                </a:solidFill>
              </a:rPr>
            </a:br>
            <a:r>
              <a:rPr lang="cs-CZ" sz="2800" dirty="0" smtClean="0">
                <a:solidFill>
                  <a:prstClr val="black"/>
                </a:solidFill>
              </a:rPr>
              <a:t>Generální kapituly</a:t>
            </a:r>
            <a:br>
              <a:rPr lang="cs-CZ" sz="2800" dirty="0" smtClean="0">
                <a:solidFill>
                  <a:prstClr val="black"/>
                </a:solidFill>
              </a:rPr>
            </a:br>
            <a:r>
              <a:rPr lang="cs-CZ" sz="2800" dirty="0" smtClean="0">
                <a:solidFill>
                  <a:prstClr val="black"/>
                </a:solidFill>
              </a:rPr>
              <a:t/>
            </a:r>
            <a:br>
              <a:rPr lang="cs-CZ" sz="2800" dirty="0" smtClean="0">
                <a:solidFill>
                  <a:prstClr val="black"/>
                </a:solidFill>
              </a:rPr>
            </a:br>
            <a:r>
              <a:rPr lang="cs-CZ" sz="2800" dirty="0" smtClean="0">
                <a:solidFill>
                  <a:prstClr val="black"/>
                </a:solidFill>
              </a:rPr>
              <a:t/>
            </a:r>
            <a:br>
              <a:rPr lang="cs-CZ" sz="2800" dirty="0" smtClean="0">
                <a:solidFill>
                  <a:prstClr val="black"/>
                </a:solidFill>
              </a:rPr>
            </a:br>
            <a:r>
              <a:rPr lang="cs-CZ" sz="2200" dirty="0" smtClean="0">
                <a:solidFill>
                  <a:prstClr val="black"/>
                </a:solidFill>
              </a:rPr>
              <a:t>Shromáždění všech opatů řádu</a:t>
            </a:r>
            <a:br>
              <a:rPr lang="cs-CZ" sz="2200" dirty="0" smtClean="0">
                <a:solidFill>
                  <a:prstClr val="black"/>
                </a:solidFill>
              </a:rPr>
            </a:br>
            <a:r>
              <a:rPr lang="cs-CZ" sz="2200" dirty="0" smtClean="0">
                <a:solidFill>
                  <a:prstClr val="black"/>
                </a:solidFill>
              </a:rPr>
              <a:t>14. září </a:t>
            </a:r>
            <a:r>
              <a:rPr lang="cs-CZ" sz="2200" dirty="0" err="1" smtClean="0">
                <a:solidFill>
                  <a:prstClr val="black"/>
                </a:solidFill>
              </a:rPr>
              <a:t>Cîteaux</a:t>
            </a:r>
            <a:endParaRPr lang="cs-CZ" sz="2200" dirty="0"/>
          </a:p>
        </p:txBody>
      </p:sp>
      <p:pic>
        <p:nvPicPr>
          <p:cNvPr id="4" name="Zástupný symbol pro obsah 3" descr="Citeaux, model kláštera2, detai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03648" y="2636912"/>
            <a:ext cx="6413269" cy="28512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Vizitace</a:t>
            </a:r>
            <a:endParaRPr lang="cs-CZ" sz="2800" dirty="0"/>
          </a:p>
        </p:txBody>
      </p:sp>
      <p:pic>
        <p:nvPicPr>
          <p:cNvPr id="8" name="Zástupný symbol pro obsah 7" descr="opat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132856"/>
            <a:ext cx="3139384" cy="2664000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 smtClean="0"/>
          </a:p>
          <a:p>
            <a:endParaRPr lang="cs-CZ" sz="2000" dirty="0" smtClean="0"/>
          </a:p>
          <a:p>
            <a:r>
              <a:rPr lang="cs-CZ" sz="2000" dirty="0" smtClean="0"/>
              <a:t>Každoroční </a:t>
            </a:r>
          </a:p>
          <a:p>
            <a:endParaRPr lang="cs-CZ" sz="2000" dirty="0" smtClean="0"/>
          </a:p>
          <a:p>
            <a:r>
              <a:rPr lang="cs-CZ" sz="2000" dirty="0" smtClean="0"/>
              <a:t>Otec-opat</a:t>
            </a:r>
          </a:p>
          <a:p>
            <a:endParaRPr lang="cs-CZ" sz="2000" dirty="0" smtClean="0"/>
          </a:p>
          <a:p>
            <a:r>
              <a:rPr lang="cs-CZ" sz="2000" dirty="0" smtClean="0"/>
              <a:t>Vizitační protokol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Eremitské prvky</a:t>
            </a:r>
            <a:br>
              <a:rPr lang="cs-CZ" sz="2800" dirty="0" smtClean="0"/>
            </a:br>
            <a:r>
              <a:rPr lang="cs-CZ" sz="2800" dirty="0" smtClean="0"/>
              <a:t>(uzavřenost před vnějším světem)</a:t>
            </a:r>
            <a:endParaRPr lang="cs-CZ" sz="2800" dirty="0"/>
          </a:p>
        </p:txBody>
      </p:sp>
      <p:pic>
        <p:nvPicPr>
          <p:cNvPr id="12" name="Zástupný symbol pro obsah 11" descr="Poblet 1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solidFill>
                  <a:prstClr val="black"/>
                </a:solidFill>
              </a:rPr>
              <a:t>Cisterciácký řád, (</a:t>
            </a:r>
            <a:r>
              <a:rPr lang="cs-CZ" sz="2800" dirty="0" smtClean="0"/>
              <a:t>Ordo </a:t>
            </a:r>
            <a:r>
              <a:rPr lang="cs-CZ" sz="2800" dirty="0" err="1" smtClean="0"/>
              <a:t>Cisterciensis</a:t>
            </a:r>
            <a:r>
              <a:rPr lang="cs-CZ" sz="2800" dirty="0" smtClean="0"/>
              <a:t>)</a:t>
            </a:r>
            <a:endParaRPr lang="cs-CZ" sz="2800" dirty="0" smtClean="0">
              <a:solidFill>
                <a:prstClr val="black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sz="20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>
              <a:buNone/>
            </a:pPr>
            <a:endParaRPr lang="cs-CZ" sz="20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>
              <a:buNone/>
            </a:pPr>
            <a:r>
              <a:rPr lang="cs-CZ" sz="2000" dirty="0" smtClean="0">
                <a:solidFill>
                  <a:prstClr val="black"/>
                </a:solidFill>
                <a:ea typeface="+mj-ea"/>
                <a:cs typeface="+mj-cs"/>
              </a:rPr>
              <a:t>Cisterciácká reforma - konec 11. století.</a:t>
            </a:r>
          </a:p>
          <a:p>
            <a:pPr>
              <a:buNone/>
            </a:pPr>
            <a:endParaRPr lang="cs-CZ" sz="2000" dirty="0" smtClean="0">
              <a:solidFill>
                <a:prstClr val="black"/>
              </a:solidFill>
            </a:endParaRPr>
          </a:p>
          <a:p>
            <a:pPr>
              <a:buNone/>
            </a:pPr>
            <a:r>
              <a:rPr lang="cs-CZ" sz="2000" dirty="0" smtClean="0">
                <a:solidFill>
                  <a:prstClr val="black"/>
                </a:solidFill>
              </a:rPr>
              <a:t>Reakce </a:t>
            </a:r>
            <a:r>
              <a:rPr lang="cs-CZ" sz="2000" dirty="0" smtClean="0">
                <a:solidFill>
                  <a:prstClr val="black"/>
                </a:solidFill>
              </a:rPr>
              <a:t>na </a:t>
            </a:r>
            <a:r>
              <a:rPr lang="cs-CZ" sz="2000" dirty="0" err="1" smtClean="0">
                <a:solidFill>
                  <a:prstClr val="black"/>
                </a:solidFill>
              </a:rPr>
              <a:t>Cluny</a:t>
            </a:r>
            <a:r>
              <a:rPr lang="cs-CZ" sz="2000" dirty="0" smtClean="0">
                <a:solidFill>
                  <a:prstClr val="black"/>
                </a:solidFill>
              </a:rPr>
              <a:t>.</a:t>
            </a:r>
            <a:r>
              <a:rPr lang="cs-CZ" sz="2000" dirty="0" smtClean="0"/>
              <a:t> 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Zakladatelé </a:t>
            </a:r>
            <a:r>
              <a:rPr lang="cs-CZ" sz="2000" dirty="0" smtClean="0"/>
              <a:t>cisterciáckého hnutí  pocházeli většinou z </a:t>
            </a:r>
            <a:r>
              <a:rPr lang="cs-CZ" sz="2000" dirty="0" err="1" smtClean="0"/>
              <a:t>clunyjských</a:t>
            </a:r>
            <a:r>
              <a:rPr lang="cs-CZ" sz="2000" dirty="0" smtClean="0"/>
              <a:t> klášterů</a:t>
            </a:r>
            <a:r>
              <a:rPr lang="cs-CZ" sz="2000" dirty="0" smtClean="0"/>
              <a:t>.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2000" dirty="0" smtClean="0">
                <a:solidFill>
                  <a:prstClr val="black"/>
                </a:solidFill>
              </a:rPr>
              <a:t>Návrat k původním mnišským ideálům</a:t>
            </a:r>
            <a:r>
              <a:rPr lang="cs-CZ" sz="2000" dirty="0" smtClean="0">
                <a:solidFill>
                  <a:prstClr val="black"/>
                </a:solidFill>
              </a:rPr>
              <a:t>.</a:t>
            </a:r>
          </a:p>
          <a:p>
            <a:pPr>
              <a:buNone/>
            </a:pPr>
            <a:r>
              <a:rPr lang="cs-CZ" sz="2000" dirty="0" smtClean="0">
                <a:solidFill>
                  <a:prstClr val="black"/>
                </a:solidFill>
              </a:rPr>
              <a:t>Následování Krista, askeze, přísnost „otců pouště“.</a:t>
            </a:r>
          </a:p>
          <a:p>
            <a:pPr>
              <a:buNone/>
            </a:pPr>
            <a:endParaRPr lang="cs-CZ" sz="2000" dirty="0" smtClean="0">
              <a:solidFill>
                <a:prstClr val="black"/>
              </a:solidFill>
            </a:endParaRPr>
          </a:p>
          <a:p>
            <a:pPr>
              <a:buNone/>
            </a:pP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>
              <a:buNone/>
            </a:pPr>
            <a:endParaRPr lang="cs-CZ" sz="20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>
              <a:buNone/>
            </a:pPr>
            <a:endParaRPr lang="cs-CZ" sz="2000" dirty="0">
              <a:solidFill>
                <a:prstClr val="black"/>
              </a:solidFill>
              <a:ea typeface="+mj-ea"/>
              <a:cs typeface="+mj-cs"/>
            </a:endParaRPr>
          </a:p>
          <a:p>
            <a:pPr>
              <a:buNone/>
            </a:pP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Odklon od vnějšnosti </a:t>
            </a:r>
            <a:r>
              <a:rPr lang="cs-CZ" sz="2800" dirty="0" err="1" smtClean="0"/>
              <a:t>Cluny</a:t>
            </a:r>
            <a:r>
              <a:rPr lang="cs-CZ" sz="2800" dirty="0" smtClean="0"/>
              <a:t> k vnitřní zbožnosti</a:t>
            </a:r>
            <a:endParaRPr lang="cs-CZ" sz="2800" dirty="0"/>
          </a:p>
        </p:txBody>
      </p:sp>
      <p:pic>
        <p:nvPicPr>
          <p:cNvPr id="4" name="Zástupný symbol pro obsah 3" descr="02_Basilique_Ste-Marie-Madeleine_de_Vézelay_-_Tymp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 smtClean="0"/>
              <a:t>Simplicitas</a:t>
            </a:r>
            <a:r>
              <a:rPr lang="cs-CZ" sz="2800" dirty="0" smtClean="0"/>
              <a:t> – jednoduchost</a:t>
            </a:r>
            <a:br>
              <a:rPr lang="cs-CZ" sz="2800" dirty="0" smtClean="0"/>
            </a:br>
            <a:endParaRPr lang="cs-CZ" sz="2800" dirty="0"/>
          </a:p>
        </p:txBody>
      </p:sp>
      <p:pic>
        <p:nvPicPr>
          <p:cNvPr id="4" name="Zástupný symbol pro obsah 3" descr="b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sz="2800" dirty="0"/>
          </a:p>
        </p:txBody>
      </p:sp>
      <p:pic>
        <p:nvPicPr>
          <p:cNvPr id="79877" name="Picture 5" descr="Fontenay, kostel , pohled k V,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76672"/>
            <a:ext cx="4589463" cy="6120000"/>
          </a:xfrm>
          <a:noFill/>
          <a:ln/>
        </p:spPr>
      </p:pic>
      <p:pic>
        <p:nvPicPr>
          <p:cNvPr id="79882" name="Picture 10" descr="Fontenay, kostel , pohled k Z,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984" y="476672"/>
            <a:ext cx="4589463" cy="6120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smtClean="0"/>
              <a:t>Není rozdíl mezi sakrálním  pracovním prostorem</a:t>
            </a:r>
          </a:p>
        </p:txBody>
      </p:sp>
      <p:pic>
        <p:nvPicPr>
          <p:cNvPr id="24579" name="Zástupný symbol pro obsah 2" descr="Fontenay, kovárna, exterié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55750" y="1600200"/>
            <a:ext cx="60325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2000" dirty="0" smtClean="0"/>
              <a:t>Estetika má být v souladu s etikou:</a:t>
            </a:r>
          </a:p>
          <a:p>
            <a:pPr>
              <a:buNone/>
            </a:pPr>
            <a:r>
              <a:rPr lang="cs-CZ" sz="2000" dirty="0" smtClean="0"/>
              <a:t>Marnost nad marnost  a snad ještě víc než marnost šílenství!</a:t>
            </a:r>
          </a:p>
          <a:p>
            <a:pPr>
              <a:buNone/>
            </a:pPr>
            <a:r>
              <a:rPr lang="cs-CZ" sz="2000" dirty="0" smtClean="0"/>
              <a:t>Kostel se blýská ze všech stran a chudý má hlad! </a:t>
            </a:r>
          </a:p>
          <a:p>
            <a:pPr>
              <a:buNone/>
            </a:pPr>
            <a:r>
              <a:rPr lang="cs-CZ" sz="2000" dirty="0" smtClean="0"/>
              <a:t>Stěny kostela jsou pokryty zlatem a děti církve jsou nahé!</a:t>
            </a:r>
          </a:p>
          <a:p>
            <a:pPr>
              <a:buNone/>
            </a:pPr>
            <a:endParaRPr lang="cs-CZ" sz="2000" dirty="0"/>
          </a:p>
          <a:p>
            <a:pPr>
              <a:buNone/>
            </a:pPr>
            <a:r>
              <a:rPr lang="cs-CZ" sz="2000" dirty="0" smtClean="0"/>
              <a:t>Sv. Bernard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 smtClean="0"/>
              <a:t>Simplicitas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2000" dirty="0" smtClean="0"/>
              <a:t>Vybavení kostela     kříže, kalichy, svícny kadidelnice  dřevo, železo</a:t>
            </a:r>
          </a:p>
          <a:p>
            <a:pPr>
              <a:buNone/>
            </a:pPr>
            <a:r>
              <a:rPr lang="cs-CZ" sz="2000" dirty="0" smtClean="0"/>
              <a:t>      		   mešní roucha, oltářní plátna len,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Liturgická reforma    jednoduchost bohoslužby</a:t>
            </a:r>
            <a:endParaRPr lang="cs-CZ" sz="2000" dirty="0"/>
          </a:p>
          <a:p>
            <a:pPr>
              <a:buNone/>
            </a:pPr>
            <a:r>
              <a:rPr lang="cs-CZ" sz="2000" dirty="0" smtClean="0"/>
              <a:t>                                     zmenšení počtu svátků</a:t>
            </a:r>
          </a:p>
          <a:p>
            <a:pPr>
              <a:buNone/>
            </a:pPr>
            <a:endParaRPr lang="cs-CZ" sz="2000" dirty="0"/>
          </a:p>
          <a:p>
            <a:pPr>
              <a:buNone/>
            </a:pPr>
            <a:r>
              <a:rPr lang="cs-CZ" sz="2000" dirty="0" smtClean="0"/>
              <a:t>Reforma zpěvu     </a:t>
            </a:r>
          </a:p>
          <a:p>
            <a:pPr>
              <a:buNone/>
            </a:pPr>
            <a:endParaRPr lang="cs-CZ" sz="2000" dirty="0"/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 err="1" smtClean="0"/>
              <a:t>Paupertas</a:t>
            </a:r>
            <a:r>
              <a:rPr lang="cs-CZ" sz="2000" dirty="0" smtClean="0"/>
              <a:t>- odmítání bezpracných zisků.</a:t>
            </a:r>
            <a:br>
              <a:rPr lang="cs-CZ" sz="2000" dirty="0" smtClean="0"/>
            </a:br>
            <a:r>
              <a:rPr lang="cs-CZ" sz="2000" dirty="0" smtClean="0"/>
              <a:t>Manuální práce</a:t>
            </a:r>
            <a:endParaRPr lang="cs-CZ" sz="2000" dirty="0"/>
          </a:p>
        </p:txBody>
      </p:sp>
      <p:pic>
        <p:nvPicPr>
          <p:cNvPr id="4" name="Zástupný symbol pro obsah 3" descr="v66SSv.Bernard při žních, obra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628800"/>
            <a:ext cx="5110039" cy="432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err="1" smtClean="0">
                <a:solidFill>
                  <a:prstClr val="black"/>
                </a:solidFill>
              </a:rPr>
              <a:t>Cistericácká</a:t>
            </a:r>
            <a:r>
              <a:rPr lang="cs-CZ" sz="2800" dirty="0" smtClean="0">
                <a:solidFill>
                  <a:prstClr val="black"/>
                </a:solidFill>
              </a:rPr>
              <a:t> ekonomika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Manuální práce</a:t>
            </a:r>
          </a:p>
          <a:p>
            <a:endParaRPr lang="cs-CZ" sz="2400" dirty="0" smtClean="0"/>
          </a:p>
          <a:p>
            <a:r>
              <a:rPr lang="cs-CZ" sz="2400" dirty="0" err="1" smtClean="0"/>
              <a:t>Grangie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err="1" smtClean="0"/>
              <a:t>Konvrši</a:t>
            </a:r>
            <a:endParaRPr lang="cs-CZ" sz="2400" dirty="0"/>
          </a:p>
        </p:txBody>
      </p:sp>
      <p:pic>
        <p:nvPicPr>
          <p:cNvPr id="8" name="Zástupný symbol pro obsah 7" descr="Autre Aube, grangie sv. Bernarda, frateri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C:\Users\Kateřina\AppData\Local\Microsoft\Windows\Temporary Internet Files\Content.Word\FFUK 01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92549"/>
            <a:ext cx="8229600" cy="434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 smtClean="0"/>
              <a:t>Grangie</a:t>
            </a:r>
            <a:endParaRPr lang="cs-CZ" sz="2800" dirty="0"/>
          </a:p>
        </p:txBody>
      </p:sp>
      <p:pic>
        <p:nvPicPr>
          <p:cNvPr id="8" name="Zástupný symbol pro obsah 7" descr="Vaulerent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Reformní hnutí konce 11. století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Vedle budoucích cisterciáků v téže době i jiná reformní hnutí</a:t>
            </a:r>
          </a:p>
          <a:p>
            <a:endParaRPr lang="cs-CZ" sz="2000" dirty="0" smtClean="0"/>
          </a:p>
          <a:p>
            <a:r>
              <a:rPr lang="cs-CZ" sz="2000" dirty="0" err="1" smtClean="0"/>
              <a:t>Grandmont</a:t>
            </a:r>
            <a:r>
              <a:rPr lang="cs-CZ" sz="2000" dirty="0" smtClean="0"/>
              <a:t> cca 1176</a:t>
            </a:r>
          </a:p>
          <a:p>
            <a:r>
              <a:rPr lang="cs-CZ" sz="2000" dirty="0" err="1" smtClean="0"/>
              <a:t>Chartreuse</a:t>
            </a:r>
            <a:r>
              <a:rPr lang="cs-CZ" sz="2000" dirty="0" smtClean="0"/>
              <a:t> 1189 - Bruno z Kolína - </a:t>
            </a:r>
            <a:r>
              <a:rPr lang="cs-CZ" sz="2000" dirty="0" err="1" smtClean="0"/>
              <a:t>kartuziání</a:t>
            </a:r>
            <a:endParaRPr lang="cs-CZ" sz="2000" dirty="0" smtClean="0"/>
          </a:p>
          <a:p>
            <a:r>
              <a:rPr lang="cs-CZ" sz="2000" dirty="0" err="1" smtClean="0"/>
              <a:t>Cîteaux</a:t>
            </a:r>
            <a:r>
              <a:rPr lang="cs-CZ" sz="2000" dirty="0" smtClean="0"/>
              <a:t>- 1198 - Robert z </a:t>
            </a:r>
            <a:r>
              <a:rPr lang="cs-CZ" sz="2000" dirty="0" err="1" smtClean="0"/>
              <a:t>Molesme</a:t>
            </a:r>
            <a:r>
              <a:rPr lang="cs-CZ" sz="2000" dirty="0" smtClean="0"/>
              <a:t> – cisterciáci</a:t>
            </a:r>
          </a:p>
          <a:p>
            <a:r>
              <a:rPr lang="cs-CZ" sz="2000" dirty="0" err="1" smtClean="0"/>
              <a:t>Fontevraud</a:t>
            </a:r>
            <a:r>
              <a:rPr lang="cs-CZ" sz="2000" dirty="0" smtClean="0"/>
              <a:t>  - Robert z </a:t>
            </a:r>
            <a:r>
              <a:rPr lang="cs-CZ" sz="2000" dirty="0" err="1" smtClean="0"/>
              <a:t>Arbrissel</a:t>
            </a:r>
            <a:r>
              <a:rPr lang="cs-CZ" sz="2000" dirty="0" smtClean="0"/>
              <a:t> 1101</a:t>
            </a:r>
          </a:p>
          <a:p>
            <a:endParaRPr lang="cs-CZ" sz="2000" dirty="0" smtClean="0"/>
          </a:p>
          <a:p>
            <a:endParaRPr lang="cs-CZ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aulerent5, uprave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7031" y="1600200"/>
            <a:ext cx="670993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Fourcheret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115" y="1600200"/>
            <a:ext cx="678177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Clos de Vougeot,zvenku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Clos de Vougeot, lis, detai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C24Fontenay, přívod vody pro ham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Fontenay, kovárna, interiér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Poloha klášterů v údolích</a:t>
            </a:r>
            <a:endParaRPr lang="cs-CZ" sz="2800" dirty="0"/>
          </a:p>
        </p:txBody>
      </p:sp>
      <p:pic>
        <p:nvPicPr>
          <p:cNvPr id="4" name="Zástupný symbol pro obsah 3" descr="d60Sénanque, pohled shora5, nejlepší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Vodní systémy</a:t>
            </a:r>
            <a:endParaRPr lang="cs-CZ" sz="2800" dirty="0"/>
          </a:p>
        </p:txBody>
      </p:sp>
      <p:pic>
        <p:nvPicPr>
          <p:cNvPr id="4" name="Zástupný symbol pro obsah 3" descr="C26Citeaux, kanál 13. st. , Noiron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dirty="0" smtClean="0"/>
              <a:t>Ideové zdroje cisterciáckého hnutí</a:t>
            </a:r>
          </a:p>
        </p:txBody>
      </p:sp>
      <p:sp>
        <p:nvSpPr>
          <p:cNvPr id="5123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cs-CZ" sz="2000" dirty="0" smtClean="0"/>
          </a:p>
        </p:txBody>
      </p:sp>
      <p:pic>
        <p:nvPicPr>
          <p:cNvPr id="5124" name="Zástupný symbol pro obsah 3" descr="b2VB knihovna, 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7544" y="1700808"/>
            <a:ext cx="3521075" cy="4525963"/>
          </a:xfrm>
        </p:spPr>
      </p:pic>
      <p:sp>
        <p:nvSpPr>
          <p:cNvPr id="5" name="Obdélník 4"/>
          <p:cNvSpPr/>
          <p:nvPr/>
        </p:nvSpPr>
        <p:spPr>
          <a:xfrm>
            <a:off x="4572000" y="1628800"/>
            <a:ext cx="4572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  </a:t>
            </a:r>
          </a:p>
          <a:p>
            <a:r>
              <a:rPr lang="cs-CZ" dirty="0" smtClean="0"/>
              <a:t> </a:t>
            </a:r>
            <a:r>
              <a:rPr lang="cs-CZ" sz="2000" dirty="0" smtClean="0"/>
              <a:t>Řehole sv. </a:t>
            </a:r>
            <a:r>
              <a:rPr lang="cs-CZ" sz="2000" dirty="0" smtClean="0"/>
              <a:t>Benedikta</a:t>
            </a:r>
          </a:p>
          <a:p>
            <a:pPr lvl="0">
              <a:buNone/>
            </a:pPr>
            <a:r>
              <a:rPr lang="cs-CZ" sz="2000" dirty="0" smtClean="0">
                <a:solidFill>
                  <a:prstClr val="black"/>
                </a:solidFill>
              </a:rPr>
              <a:t>Návrat k </a:t>
            </a:r>
            <a:r>
              <a:rPr lang="cs-CZ" sz="2000" dirty="0" smtClean="0">
                <a:solidFill>
                  <a:prstClr val="black"/>
                </a:solidFill>
              </a:rPr>
              <a:t>přísnému dodržování </a:t>
            </a:r>
            <a:r>
              <a:rPr lang="cs-CZ" sz="2000" dirty="0" smtClean="0">
                <a:solidFill>
                  <a:prstClr val="black"/>
                </a:solidFill>
              </a:rPr>
              <a:t>řehole sv. Benedikta (</a:t>
            </a:r>
            <a:r>
              <a:rPr lang="cs-CZ" sz="2000" dirty="0" smtClean="0">
                <a:solidFill>
                  <a:prstClr val="black"/>
                </a:solidFill>
              </a:rPr>
              <a:t>vyváženost řeholního života, </a:t>
            </a:r>
            <a:r>
              <a:rPr lang="cs-CZ" sz="2000" dirty="0" smtClean="0">
                <a:solidFill>
                  <a:prstClr val="black"/>
                </a:solidFill>
              </a:rPr>
              <a:t>omezení přebujelé </a:t>
            </a:r>
            <a:r>
              <a:rPr lang="cs-CZ" sz="2000" dirty="0" smtClean="0">
                <a:solidFill>
                  <a:prstClr val="black"/>
                </a:solidFill>
              </a:rPr>
              <a:t>liturgie, </a:t>
            </a:r>
            <a:r>
              <a:rPr lang="cs-CZ" sz="2000" dirty="0" smtClean="0">
                <a:solidFill>
                  <a:prstClr val="black"/>
                </a:solidFill>
              </a:rPr>
              <a:t>důraz na manuální práci).</a:t>
            </a:r>
          </a:p>
          <a:p>
            <a:endParaRPr lang="cs-CZ" sz="2000" dirty="0" smtClean="0"/>
          </a:p>
          <a:p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smtClean="0"/>
              <a:t> </a:t>
            </a:r>
            <a:r>
              <a:rPr lang="cs-CZ" sz="2000" dirty="0" smtClean="0"/>
              <a:t>Eremitství </a:t>
            </a:r>
          </a:p>
          <a:p>
            <a:r>
              <a:rPr lang="cs-CZ" sz="2000" dirty="0" smtClean="0"/>
              <a:t> Inspirace  prvotními egyptskými poustevníky</a:t>
            </a:r>
            <a:endParaRPr lang="cs-CZ" sz="2000" dirty="0" smtClean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Cisterciácká spiritualita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000" dirty="0" smtClean="0"/>
          </a:p>
          <a:p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smtClean="0"/>
              <a:t>Hluboká zbožnost, protiklad okázalosti </a:t>
            </a:r>
            <a:r>
              <a:rPr lang="cs-CZ" sz="2000" dirty="0" err="1" smtClean="0"/>
              <a:t>Cluny</a:t>
            </a:r>
            <a:r>
              <a:rPr lang="cs-CZ" sz="2000" dirty="0" smtClean="0"/>
              <a:t>.</a:t>
            </a:r>
          </a:p>
          <a:p>
            <a:endParaRPr lang="cs-CZ" sz="2000" dirty="0" smtClean="0"/>
          </a:p>
          <a:p>
            <a:r>
              <a:rPr lang="cs-CZ" sz="2000" dirty="0" err="1" smtClean="0"/>
              <a:t>Caritas</a:t>
            </a:r>
            <a:r>
              <a:rPr lang="cs-CZ" sz="2000" dirty="0" smtClean="0"/>
              <a:t>- vše prostupující láska (k Bohu, přítomnost Boží lásky k člověku)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smtClean="0"/>
              <a:t> </a:t>
            </a:r>
            <a:r>
              <a:rPr lang="cs-CZ" sz="2000" dirty="0" err="1" smtClean="0"/>
              <a:t>Paupertas</a:t>
            </a:r>
            <a:r>
              <a:rPr lang="cs-CZ" sz="2000" dirty="0" smtClean="0"/>
              <a:t>- „být chudý s chudým Kristem“.</a:t>
            </a:r>
          </a:p>
          <a:p>
            <a:endParaRPr lang="cs-CZ" sz="2000" dirty="0" smtClean="0"/>
          </a:p>
          <a:p>
            <a:r>
              <a:rPr lang="cs-CZ" sz="2000" dirty="0" smtClean="0"/>
              <a:t> </a:t>
            </a:r>
            <a:r>
              <a:rPr lang="cs-CZ" sz="2000" dirty="0" err="1" smtClean="0"/>
              <a:t>Simplicitas</a:t>
            </a:r>
            <a:r>
              <a:rPr lang="cs-CZ" sz="2000" dirty="0" smtClean="0"/>
              <a:t>- </a:t>
            </a:r>
            <a:r>
              <a:rPr lang="cs-CZ" sz="2000" dirty="0" smtClean="0"/>
              <a:t>protiklad k bohatství a velkoleposti  </a:t>
            </a:r>
            <a:r>
              <a:rPr lang="cs-CZ" sz="2000" dirty="0" err="1" smtClean="0"/>
              <a:t>Cluny</a:t>
            </a:r>
            <a:r>
              <a:rPr lang="cs-CZ" sz="2000" dirty="0" smtClean="0"/>
              <a:t>.</a:t>
            </a:r>
          </a:p>
          <a:p>
            <a:endParaRPr lang="cs-CZ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 smtClean="0"/>
              <a:t>Cistercium</a:t>
            </a:r>
            <a:r>
              <a:rPr lang="cs-CZ" sz="2800" dirty="0" smtClean="0"/>
              <a:t>, </a:t>
            </a:r>
            <a:r>
              <a:rPr lang="cs-CZ" sz="2800" dirty="0" err="1" smtClean="0"/>
              <a:t>Cîteaux</a:t>
            </a:r>
            <a:r>
              <a:rPr lang="cs-CZ" sz="2800" dirty="0" smtClean="0"/>
              <a:t> 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000" dirty="0" smtClean="0"/>
          </a:p>
          <a:p>
            <a:r>
              <a:rPr lang="cs-CZ" sz="2000" dirty="0" smtClean="0"/>
              <a:t>Klášter založen 1098  Robertem z </a:t>
            </a:r>
            <a:r>
              <a:rPr lang="cs-CZ" sz="2000" dirty="0" err="1" smtClean="0"/>
              <a:t>Molesme</a:t>
            </a:r>
            <a:r>
              <a:rPr lang="cs-CZ" sz="2000" dirty="0" smtClean="0"/>
              <a:t> (cca 1028-1111)</a:t>
            </a:r>
          </a:p>
          <a:p>
            <a:pPr>
              <a:buNone/>
            </a:pPr>
            <a:r>
              <a:rPr lang="cs-CZ" sz="2000" dirty="0" smtClean="0"/>
              <a:t>       cca 20 km jižně Dijonu v Burgundsku, v nehostinné močálovité krajině</a:t>
            </a:r>
          </a:p>
          <a:p>
            <a:endParaRPr lang="cs-CZ" sz="2000" dirty="0" smtClean="0"/>
          </a:p>
          <a:p>
            <a:r>
              <a:rPr lang="cs-CZ" sz="2000" dirty="0" smtClean="0"/>
              <a:t>Původní název- Nový klášter</a:t>
            </a:r>
          </a:p>
          <a:p>
            <a:endParaRPr lang="cs-CZ" sz="2000" dirty="0" smtClean="0"/>
          </a:p>
          <a:p>
            <a:r>
              <a:rPr lang="cs-CZ" sz="2000" dirty="0" smtClean="0"/>
              <a:t>Později přenesen na nové místo, vzdálené 2 km.</a:t>
            </a:r>
            <a:endParaRPr lang="cs-CZ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44208" y="332656"/>
            <a:ext cx="2520280" cy="5256584"/>
          </a:xfrm>
        </p:spPr>
        <p:txBody>
          <a:bodyPr>
            <a:normAutofit fontScale="90000"/>
          </a:bodyPr>
          <a:lstStyle/>
          <a:p>
            <a:pPr algn="l"/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2200" dirty="0" err="1" smtClean="0"/>
              <a:t>Cîteaux</a:t>
            </a:r>
            <a:r>
              <a:rPr lang="cs-CZ" sz="2200" dirty="0" smtClean="0"/>
              <a:t> </a:t>
            </a:r>
            <a:br>
              <a:rPr lang="cs-CZ" sz="2200" dirty="0" smtClean="0"/>
            </a:br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/>
          </a:p>
        </p:txBody>
      </p:sp>
      <p:pic>
        <p:nvPicPr>
          <p:cNvPr id="5" name="Zástupný symbol pro obsah 4"/>
          <p:cNvPicPr>
            <a:picLocks noGrp="1"/>
          </p:cNvPicPr>
          <p:nvPr>
            <p:ph idx="1"/>
          </p:nvPr>
        </p:nvPicPr>
        <p:blipFill>
          <a:blip r:embed="rId2" cstate="print"/>
          <a:srcRect l="33450" t="25873" r="-607" b="12157"/>
          <a:stretch>
            <a:fillRect/>
          </a:stretch>
        </p:blipFill>
        <p:spPr bwMode="auto">
          <a:xfrm>
            <a:off x="251520" y="1268760"/>
            <a:ext cx="613099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solidFill>
                  <a:prstClr val="black"/>
                </a:solidFill>
              </a:rPr>
              <a:t>Robert z </a:t>
            </a:r>
            <a:r>
              <a:rPr lang="cs-CZ" sz="2800" dirty="0" err="1" smtClean="0">
                <a:solidFill>
                  <a:prstClr val="black"/>
                </a:solidFill>
              </a:rPr>
              <a:t>Molesme</a:t>
            </a:r>
            <a:r>
              <a:rPr lang="cs-CZ" sz="2800" dirty="0" smtClean="0">
                <a:solidFill>
                  <a:prstClr val="black"/>
                </a:solidFill>
              </a:rPr>
              <a:t> </a:t>
            </a:r>
            <a:r>
              <a:rPr lang="cs-CZ" sz="2800" dirty="0" smtClean="0">
                <a:solidFill>
                  <a:prstClr val="black"/>
                </a:solidFill>
              </a:rPr>
              <a:t/>
            </a:r>
            <a:br>
              <a:rPr lang="cs-CZ" sz="2800" dirty="0" smtClean="0">
                <a:solidFill>
                  <a:prstClr val="black"/>
                </a:solidFill>
              </a:rPr>
            </a:br>
            <a:r>
              <a:rPr lang="cs-CZ" sz="2800" dirty="0" smtClean="0">
                <a:solidFill>
                  <a:prstClr val="black"/>
                </a:solidFill>
              </a:rPr>
              <a:t>(</a:t>
            </a:r>
            <a:r>
              <a:rPr lang="cs-CZ" sz="2800" dirty="0" smtClean="0">
                <a:solidFill>
                  <a:prstClr val="black"/>
                </a:solidFill>
              </a:rPr>
              <a:t>1098-1099</a:t>
            </a:r>
            <a:r>
              <a:rPr lang="cs-CZ" sz="2800" dirty="0" smtClean="0">
                <a:solidFill>
                  <a:prstClr val="black"/>
                </a:solidFill>
              </a:rPr>
              <a:t>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sz="20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>
              <a:buNone/>
            </a:pPr>
            <a:r>
              <a:rPr lang="cs-CZ" sz="2000" dirty="0" smtClean="0">
                <a:solidFill>
                  <a:prstClr val="black"/>
                </a:solidFill>
                <a:ea typeface="+mj-ea"/>
                <a:cs typeface="+mj-cs"/>
              </a:rPr>
              <a:t>Zakladatel kláštera. </a:t>
            </a:r>
          </a:p>
          <a:p>
            <a:pPr>
              <a:buNone/>
            </a:pPr>
            <a:r>
              <a:rPr lang="cs-CZ" sz="2000" dirty="0" smtClean="0">
                <a:solidFill>
                  <a:prstClr val="black"/>
                </a:solidFill>
                <a:ea typeface="+mj-ea"/>
                <a:cs typeface="+mj-cs"/>
              </a:rPr>
              <a:t>Vedl jej však jen krátce. </a:t>
            </a:r>
          </a:p>
          <a:p>
            <a:endParaRPr lang="cs-CZ" sz="20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>
              <a:buNone/>
            </a:pPr>
            <a:r>
              <a:rPr lang="cs-CZ" sz="2000" dirty="0" smtClean="0">
                <a:solidFill>
                  <a:prstClr val="black"/>
                </a:solidFill>
                <a:ea typeface="+mj-ea"/>
                <a:cs typeface="+mj-cs"/>
              </a:rPr>
              <a:t>Po roce se musel z rozhodnutí </a:t>
            </a:r>
          </a:p>
          <a:p>
            <a:pPr>
              <a:buNone/>
            </a:pPr>
            <a:r>
              <a:rPr lang="cs-CZ" sz="2000" dirty="0" smtClean="0">
                <a:solidFill>
                  <a:prstClr val="black"/>
                </a:solidFill>
                <a:ea typeface="+mj-ea"/>
                <a:cs typeface="+mj-cs"/>
              </a:rPr>
              <a:t>biskupa vrátit do </a:t>
            </a:r>
            <a:r>
              <a:rPr lang="cs-CZ" sz="2000" dirty="0" err="1" smtClean="0">
                <a:solidFill>
                  <a:prstClr val="black"/>
                </a:solidFill>
                <a:ea typeface="+mj-ea"/>
                <a:cs typeface="+mj-cs"/>
              </a:rPr>
              <a:t>Molesme</a:t>
            </a:r>
            <a:r>
              <a:rPr lang="cs-CZ" sz="2000" dirty="0" smtClean="0">
                <a:solidFill>
                  <a:prstClr val="black"/>
                </a:solidFill>
                <a:ea typeface="+mj-ea"/>
                <a:cs typeface="+mj-cs"/>
              </a:rPr>
              <a:t>.</a:t>
            </a:r>
            <a:r>
              <a:rPr lang="cs-CZ" sz="2000" dirty="0" smtClean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cs-CZ" sz="2000" dirty="0" smtClean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cs-CZ" sz="2000" dirty="0" smtClean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cs-CZ" sz="2000" dirty="0" smtClean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cs-CZ" sz="2000" dirty="0" smtClean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cs-CZ" sz="2000" dirty="0" smtClean="0">
                <a:solidFill>
                  <a:prstClr val="black"/>
                </a:solidFill>
                <a:ea typeface="+mj-ea"/>
                <a:cs typeface="+mj-cs"/>
              </a:rPr>
            </a:br>
            <a:endParaRPr lang="cs-CZ" dirty="0"/>
          </a:p>
        </p:txBody>
      </p:sp>
      <p:pic>
        <p:nvPicPr>
          <p:cNvPr id="5" name="Zástupný symbol pro obsah 4" descr="Abbaye_de_Cîteaux_02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70794" y="1600200"/>
            <a:ext cx="3393412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 smtClean="0">
                <a:solidFill>
                  <a:prstClr val="black"/>
                </a:solidFill>
              </a:rPr>
              <a:t>Alberich</a:t>
            </a:r>
            <a:r>
              <a:rPr lang="cs-CZ" sz="2800" dirty="0" smtClean="0">
                <a:solidFill>
                  <a:prstClr val="black"/>
                </a:solidFill>
              </a:rPr>
              <a:t> (1099-1109) </a:t>
            </a:r>
            <a:br>
              <a:rPr lang="cs-CZ" sz="2800" dirty="0" smtClean="0">
                <a:solidFill>
                  <a:prstClr val="black"/>
                </a:solidFill>
              </a:rPr>
            </a:b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cs-CZ" sz="2000" dirty="0" smtClean="0">
              <a:solidFill>
                <a:prstClr val="black"/>
              </a:solidFill>
            </a:endParaRPr>
          </a:p>
          <a:p>
            <a:r>
              <a:rPr lang="cs-CZ" sz="2000" dirty="0" err="1" smtClean="0">
                <a:solidFill>
                  <a:prstClr val="black"/>
                </a:solidFill>
              </a:rPr>
              <a:t>Cistercium</a:t>
            </a:r>
            <a:r>
              <a:rPr lang="cs-CZ" sz="2000" dirty="0" smtClean="0">
                <a:solidFill>
                  <a:prstClr val="black"/>
                </a:solidFill>
              </a:rPr>
              <a:t> </a:t>
            </a:r>
            <a:r>
              <a:rPr lang="cs-CZ" sz="2000" dirty="0" smtClean="0">
                <a:solidFill>
                  <a:prstClr val="black"/>
                </a:solidFill>
              </a:rPr>
              <a:t>uznáno jako samostatný klášter 1100 tzv. Římským privilegiem vydaným papežem Pascalem II. </a:t>
            </a:r>
          </a:p>
          <a:p>
            <a:endParaRPr lang="cs-CZ" sz="2000" dirty="0" smtClean="0">
              <a:solidFill>
                <a:prstClr val="black"/>
              </a:solidFill>
            </a:endParaRPr>
          </a:p>
          <a:p>
            <a:r>
              <a:rPr lang="cs-CZ" sz="2000" dirty="0" smtClean="0">
                <a:solidFill>
                  <a:prstClr val="black"/>
                </a:solidFill>
              </a:rPr>
              <a:t>Začala vznikat samostatná řeholní pravidla</a:t>
            </a:r>
          </a:p>
          <a:p>
            <a:endParaRPr lang="cs-CZ" sz="2000" dirty="0" smtClean="0">
              <a:solidFill>
                <a:prstClr val="black"/>
              </a:solidFill>
            </a:endParaRPr>
          </a:p>
          <a:p>
            <a:r>
              <a:rPr lang="cs-CZ" sz="2000" dirty="0" smtClean="0">
                <a:solidFill>
                  <a:prstClr val="black"/>
                </a:solidFill>
              </a:rPr>
              <a:t>Mniši přijali </a:t>
            </a:r>
            <a:r>
              <a:rPr lang="cs-CZ" sz="2000" dirty="0" smtClean="0">
                <a:solidFill>
                  <a:prstClr val="black"/>
                </a:solidFill>
              </a:rPr>
              <a:t>nový </a:t>
            </a:r>
            <a:r>
              <a:rPr lang="cs-CZ" sz="2000" dirty="0" smtClean="0">
                <a:solidFill>
                  <a:prstClr val="black"/>
                </a:solidFill>
              </a:rPr>
              <a:t>hábit z nebarveného </a:t>
            </a:r>
            <a:r>
              <a:rPr lang="cs-CZ" sz="2000" dirty="0" smtClean="0">
                <a:solidFill>
                  <a:prstClr val="black"/>
                </a:solidFill>
              </a:rPr>
              <a:t>sukna s </a:t>
            </a:r>
            <a:r>
              <a:rPr lang="cs-CZ" sz="2000" dirty="0" smtClean="0">
                <a:solidFill>
                  <a:prstClr val="black"/>
                </a:solidFill>
              </a:rPr>
              <a:t>černým škapulířem</a:t>
            </a:r>
          </a:p>
          <a:p>
            <a:endParaRPr lang="cs-CZ" sz="2000" dirty="0" smtClean="0">
              <a:solidFill>
                <a:prstClr val="black"/>
              </a:solidFill>
            </a:endParaRPr>
          </a:p>
          <a:p>
            <a:r>
              <a:rPr lang="cs-CZ" sz="2000" dirty="0" smtClean="0">
                <a:solidFill>
                  <a:prstClr val="black"/>
                </a:solidFill>
              </a:rPr>
              <a:t>1106 vysvěcen  první kostelík</a:t>
            </a:r>
            <a:r>
              <a:rPr lang="cs-CZ" sz="2000" dirty="0" smtClean="0">
                <a:solidFill>
                  <a:prstClr val="black"/>
                </a:solidFill>
              </a:rPr>
              <a:t/>
            </a:r>
            <a:br>
              <a:rPr lang="cs-CZ" sz="2000" dirty="0" smtClean="0">
                <a:solidFill>
                  <a:prstClr val="black"/>
                </a:solidFill>
              </a:rPr>
            </a:br>
            <a:endParaRPr lang="cs-CZ" sz="20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cs-CZ"/>
          </a:p>
        </p:txBody>
      </p:sp>
      <p:pic>
        <p:nvPicPr>
          <p:cNvPr id="4" name="Zástupný symbol pro obsah 3" descr="C:\Users\Kateřina\AppData\Local\Microsoft\Windows\Temporary Internet Files\Content.Word\FFUK 016.jpg"/>
          <p:cNvPicPr>
            <a:picLocks/>
          </p:cNvPicPr>
          <p:nvPr/>
        </p:nvPicPr>
        <p:blipFill>
          <a:blip r:embed="rId2" cstate="print"/>
          <a:srcRect l="50233"/>
          <a:stretch>
            <a:fillRect/>
          </a:stretch>
        </p:blipFill>
        <p:spPr bwMode="auto">
          <a:xfrm>
            <a:off x="4499992" y="1484784"/>
            <a:ext cx="4382319" cy="464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466</Words>
  <Application>Microsoft Office PowerPoint</Application>
  <PresentationFormat>Předvádění na obrazovce (4:3)</PresentationFormat>
  <Paragraphs>154</Paragraphs>
  <Slides>37</Slides>
  <Notes>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38" baseType="lpstr">
      <vt:lpstr>Motiv sady Office</vt:lpstr>
      <vt:lpstr>Vznik Cisterciáckého řádu</vt:lpstr>
      <vt:lpstr>Cisterciácký řád, (Ordo Cisterciensis)</vt:lpstr>
      <vt:lpstr>Reformní hnutí konce 11. století</vt:lpstr>
      <vt:lpstr>Ideové zdroje cisterciáckého hnutí</vt:lpstr>
      <vt:lpstr>Cisterciácká spiritualita</vt:lpstr>
      <vt:lpstr>Cistercium, Cîteaux </vt:lpstr>
      <vt:lpstr>                Cîteaux                </vt:lpstr>
      <vt:lpstr>Robert z Molesme  (1098-1099)</vt:lpstr>
      <vt:lpstr>Alberich (1099-1109)  </vt:lpstr>
      <vt:lpstr>Štěpán Harding (1109-1134) </vt:lpstr>
      <vt:lpstr>Cîteaux Štěpán Harding</vt:lpstr>
      <vt:lpstr>                                                                                                         Bernard z Clairvaux  Vstup do řádu 1113. Nejvýznamnější cisterciák. Podílel se významně na tvorbě pravidel.   </vt:lpstr>
      <vt:lpstr>Snímek 13</vt:lpstr>
      <vt:lpstr>Organizační struktura řádu</vt:lpstr>
      <vt:lpstr>Filiační systém</vt:lpstr>
      <vt:lpstr>Snímek 16</vt:lpstr>
      <vt:lpstr>   Generální kapituly   Shromáždění všech opatů řádu 14. září Cîteaux</vt:lpstr>
      <vt:lpstr>Vizitace</vt:lpstr>
      <vt:lpstr>Eremitské prvky (uzavřenost před vnějším světem)</vt:lpstr>
      <vt:lpstr>Odklon od vnějšnosti Cluny k vnitřní zbožnosti</vt:lpstr>
      <vt:lpstr>Simplicitas – jednoduchost </vt:lpstr>
      <vt:lpstr>Snímek 22</vt:lpstr>
      <vt:lpstr>Není rozdíl mezi sakrálním  pracovním prostorem</vt:lpstr>
      <vt:lpstr>Snímek 24</vt:lpstr>
      <vt:lpstr>Simplicitas</vt:lpstr>
      <vt:lpstr>Paupertas- odmítání bezpracných zisků. Manuální práce</vt:lpstr>
      <vt:lpstr>Cistericácká ekonomika</vt:lpstr>
      <vt:lpstr>Snímek 28</vt:lpstr>
      <vt:lpstr>Grangie</vt:lpstr>
      <vt:lpstr>Snímek 30</vt:lpstr>
      <vt:lpstr>Snímek 31</vt:lpstr>
      <vt:lpstr>Snímek 32</vt:lpstr>
      <vt:lpstr>Snímek 33</vt:lpstr>
      <vt:lpstr>Snímek 34</vt:lpstr>
      <vt:lpstr>Snímek 35</vt:lpstr>
      <vt:lpstr>Poloha klášterů v údolích</vt:lpstr>
      <vt:lpstr>Vodní systémy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Vznik Cisterciáckého řádu</dc:title>
  <dc:creator>Kateřina</dc:creator>
  <cp:lastModifiedBy>Kateřina</cp:lastModifiedBy>
  <cp:revision>11</cp:revision>
  <dcterms:created xsi:type="dcterms:W3CDTF">2018-10-30T17:33:55Z</dcterms:created>
  <dcterms:modified xsi:type="dcterms:W3CDTF">2018-10-30T19:10:38Z</dcterms:modified>
</cp:coreProperties>
</file>