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4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9352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98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506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60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4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9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7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62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38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8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C8501-A202-4824-BDCA-E1762A96AC2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D5688D-D2DD-4AB1-A618-897722BE3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1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sjc.ujc.cas.cz/search.php?db=ssj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sjc.ujc.cas.cz/search.php?db=ssj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xiko.ujc.cas.cz/index.php?page=3#psjc" TargetMode="External"/><Relationship Id="rId2" Type="http://schemas.openxmlformats.org/officeDocument/2006/relationships/hyperlink" Target="http://ssjc.ujc.cas.cz/search.php?db=ssj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Slovník spisovného jazyka českého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0001" y="5165124"/>
            <a:ext cx="10560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hlinkClick r:id="rId2"/>
              </a:rPr>
              <a:t>Webový odkaz na slovník:</a:t>
            </a:r>
          </a:p>
          <a:p>
            <a:endParaRPr lang="cs-CZ" b="1" dirty="0">
              <a:hlinkClick r:id="rId2"/>
            </a:endParaRPr>
          </a:p>
          <a:p>
            <a:r>
              <a:rPr lang="en-US" b="1" dirty="0" smtClean="0">
                <a:hlinkClick r:id="rId2"/>
              </a:rPr>
              <a:t>http://ssjc.ujc.cas.cz/search.php?db=ssjc</a:t>
            </a:r>
            <a:endParaRPr lang="cs-CZ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Bibliografické údaje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hlinkClick r:id="rId2"/>
              </a:rPr>
              <a:t>1. vydání: </a:t>
            </a:r>
            <a:r>
              <a:rPr lang="cs-CZ" dirty="0">
                <a:solidFill>
                  <a:schemeClr val="tx1"/>
                </a:solidFill>
                <a:hlinkClick r:id="rId2"/>
              </a:rPr>
              <a:t>HAVRÁNEK, Bohuslav et al.: </a:t>
            </a:r>
            <a:r>
              <a:rPr lang="cs-CZ" i="1" dirty="0">
                <a:solidFill>
                  <a:schemeClr val="tx1"/>
                </a:solidFill>
                <a:hlinkClick r:id="rId2"/>
              </a:rPr>
              <a:t>Slovník spisovného jazyka českého</a:t>
            </a:r>
            <a:r>
              <a:rPr lang="cs-CZ" dirty="0">
                <a:solidFill>
                  <a:schemeClr val="tx1"/>
                </a:solidFill>
                <a:hlinkClick r:id="rId2"/>
              </a:rPr>
              <a:t>, Praha: Academia,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 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1960–1971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hlinkClick r:id="rId2"/>
              </a:rPr>
              <a:t>4 svazky</a:t>
            </a:r>
            <a:endParaRPr lang="cs-CZ" dirty="0" smtClean="0">
              <a:solidFill>
                <a:schemeClr val="tx1"/>
              </a:solidFill>
              <a:hlinkClick r:id="rId2"/>
            </a:endParaRPr>
          </a:p>
          <a:p>
            <a:endParaRPr lang="cs-CZ" dirty="0" smtClean="0">
              <a:solidFill>
                <a:schemeClr val="tx1"/>
              </a:solidFill>
              <a:hlinkClick r:id="rId2"/>
            </a:endParaRPr>
          </a:p>
          <a:p>
            <a:r>
              <a:rPr lang="cs-CZ" dirty="0" smtClean="0">
                <a:solidFill>
                  <a:schemeClr val="tx1"/>
                </a:solidFill>
                <a:hlinkClick r:id="rId2"/>
              </a:rPr>
              <a:t>2. vydání (reprint): HAVRÁNEK</a:t>
            </a:r>
            <a:r>
              <a:rPr lang="cs-CZ" dirty="0">
                <a:solidFill>
                  <a:schemeClr val="tx1"/>
                </a:solidFill>
                <a:hlinkClick r:id="rId2"/>
              </a:rPr>
              <a:t>, Bohuslav et al.: </a:t>
            </a:r>
            <a:r>
              <a:rPr lang="cs-CZ" i="1" dirty="0">
                <a:solidFill>
                  <a:schemeClr val="tx1"/>
                </a:solidFill>
                <a:hlinkClick r:id="rId2"/>
              </a:rPr>
              <a:t>Slovník spisovného jazyka českého</a:t>
            </a:r>
            <a:r>
              <a:rPr lang="cs-CZ" dirty="0">
                <a:solidFill>
                  <a:schemeClr val="tx1"/>
                </a:solidFill>
                <a:hlinkClick r:id="rId2"/>
              </a:rPr>
              <a:t>, 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2. nezměněné vyd., Praha</a:t>
            </a:r>
            <a:r>
              <a:rPr lang="cs-CZ" dirty="0">
                <a:solidFill>
                  <a:schemeClr val="tx1"/>
                </a:solidFill>
                <a:hlinkClick r:id="rId2"/>
              </a:rPr>
              <a:t>: Academia, </a:t>
            </a:r>
            <a:r>
              <a:rPr lang="cs-CZ" dirty="0" smtClean="0">
                <a:solidFill>
                  <a:schemeClr val="tx1"/>
                </a:solidFill>
                <a:hlinkClick r:id="rId2"/>
              </a:rPr>
              <a:t>1989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hlinkClick r:id="rId2"/>
              </a:rPr>
              <a:t>8 svazků</a:t>
            </a:r>
          </a:p>
          <a:p>
            <a:pPr lvl="1"/>
            <a:endParaRPr lang="cs-CZ" dirty="0">
              <a:solidFill>
                <a:schemeClr val="tx1"/>
              </a:solidFill>
              <a:hlinkClick r:id="rId2"/>
            </a:endParaRPr>
          </a:p>
          <a:p>
            <a:r>
              <a:rPr lang="cs-CZ" dirty="0" smtClean="0">
                <a:solidFill>
                  <a:schemeClr val="tx1"/>
                </a:solidFill>
                <a:hlinkClick r:id="rId2"/>
              </a:rPr>
              <a:t>v posl. díle vždy doplňky a opravy</a:t>
            </a:r>
            <a:endParaRPr lang="cs-CZ" dirty="0" smtClean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438492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</a:t>
            </a:r>
            <a:r>
              <a:rPr lang="cs-CZ" dirty="0"/>
              <a:t>ákladní údaje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„podat dobrý, výstižný obraz celé naší současné slovní zásoby spisovné češtiny“ ... „všestranně pomáhat dnešní jazykové praxi“</a:t>
            </a:r>
          </a:p>
          <a:p>
            <a:endParaRPr lang="cs-CZ" dirty="0"/>
          </a:p>
          <a:p>
            <a:r>
              <a:rPr lang="en-US" dirty="0"/>
              <a:t>192 908 </a:t>
            </a:r>
            <a:r>
              <a:rPr lang="en-US" dirty="0" err="1"/>
              <a:t>lexikograficky</a:t>
            </a:r>
            <a:r>
              <a:rPr lang="en-US" dirty="0"/>
              <a:t> </a:t>
            </a:r>
            <a:r>
              <a:rPr lang="en-US" dirty="0" err="1"/>
              <a:t>zpracovaných</a:t>
            </a:r>
            <a:r>
              <a:rPr lang="en-US" dirty="0"/>
              <a:t> </a:t>
            </a:r>
            <a:r>
              <a:rPr lang="en-US" dirty="0" err="1"/>
              <a:t>slov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říklady užití – slovní spojení; synonyma, antonyma; poučení o spisovných tvarech; event. původ, výslovnost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rezentace hesla: heslové slovo, záhlaví, výklad významu, příklady užívání heslového slova, jeho ustálená a frazeologická spojení, někdy i další připojená heslová slova</a:t>
            </a:r>
          </a:p>
        </p:txBody>
      </p:sp>
    </p:spTree>
    <p:extLst>
      <p:ext uri="{BB962C8B-B14F-4D97-AF65-F5344CB8AC3E}">
        <p14:creationId xmlns:p14="http://schemas.microsoft.com/office/powerpoint/2010/main" val="254768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 </a:t>
            </a:r>
            <a:r>
              <a:rPr lang="cs-CZ" dirty="0" smtClean="0"/>
              <a:t>vzniku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9 mil. výpisků (beletrie, odb. literatura, noviny, časopisy)</a:t>
            </a:r>
          </a:p>
          <a:p>
            <a:endParaRPr lang="cs-CZ" dirty="0" smtClean="0"/>
          </a:p>
          <a:p>
            <a:r>
              <a:rPr lang="cs-CZ" dirty="0" smtClean="0"/>
              <a:t>materiál shromažďován téměř 50 let</a:t>
            </a:r>
          </a:p>
          <a:p>
            <a:endParaRPr lang="cs-CZ" dirty="0"/>
          </a:p>
          <a:p>
            <a:r>
              <a:rPr lang="cs-CZ" dirty="0" smtClean="0"/>
              <a:t>lexikální archív Ústavu pro jazyk český při ČSAV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18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Heslo </a:t>
            </a:r>
            <a:r>
              <a:rPr lang="cs-CZ" b="1" i="1" dirty="0" smtClean="0"/>
              <a:t>význam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445" y="1270000"/>
            <a:ext cx="7733337" cy="525100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význam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-u m. (6. j. -u)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myšlenkový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smysl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užší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širší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písně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barvách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jejich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v-u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symbolice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věcný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lexikální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přenesený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mluvnický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gramatický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zařazuje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dané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jeho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tvary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mluvnických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kategorií</a:t>
            </a:r>
            <a:endParaRPr lang="cs-C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vnitřní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hodnota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významnost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důležitost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dosah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čeho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školy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život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strategický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výšiny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společenský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událost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mimořádného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v-u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závažnosti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historický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událostí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vzrůstající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hnutí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nepřikládám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v-u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ob. to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tebe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žádný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hádat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nestojí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endParaRPr lang="cs-CZ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†3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výraz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obličeje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Mácha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její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bez v-u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 – v.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smýšlení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rakouských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národův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slovní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vyjádření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pojmenování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výraz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slovo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") v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češtině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v-u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právnické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v-y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Čas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zastaralý výraz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63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Moje zkušenosti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Přehledný</a:t>
            </a:r>
          </a:p>
          <a:p>
            <a:r>
              <a:rPr lang="cs-CZ" dirty="0" smtClean="0"/>
              <a:t>Webová verze (méně přehledná)</a:t>
            </a:r>
          </a:p>
          <a:p>
            <a:r>
              <a:rPr lang="cs-CZ" dirty="0" smtClean="0"/>
              <a:t>srovnání s </a:t>
            </a:r>
            <a:r>
              <a:rPr lang="en-US" i="1" dirty="0" err="1" smtClean="0"/>
              <a:t>Příruční</a:t>
            </a:r>
            <a:r>
              <a:rPr lang="cs-CZ" i="1" dirty="0" smtClean="0"/>
              <a:t>m</a:t>
            </a:r>
            <a:r>
              <a:rPr lang="en-US" i="1" dirty="0" smtClean="0"/>
              <a:t> </a:t>
            </a:r>
            <a:r>
              <a:rPr lang="en-US" i="1" dirty="0" err="1" smtClean="0"/>
              <a:t>slovník</a:t>
            </a:r>
            <a:r>
              <a:rPr lang="cs-CZ" i="1" dirty="0" smtClean="0"/>
              <a:t>em</a:t>
            </a:r>
            <a:r>
              <a:rPr lang="en-US" i="1" dirty="0" smtClean="0"/>
              <a:t> </a:t>
            </a:r>
            <a:r>
              <a:rPr lang="en-US" i="1" dirty="0" err="1"/>
              <a:t>jazyka</a:t>
            </a:r>
            <a:r>
              <a:rPr lang="en-US" i="1" dirty="0"/>
              <a:t> </a:t>
            </a:r>
            <a:r>
              <a:rPr lang="en-US" i="1" dirty="0" err="1"/>
              <a:t>českého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2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literatura, internetové zdroje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hlinkClick r:id="rId2"/>
              </a:rPr>
              <a:t>HAVRÁNEK, Bohuslav et al.: </a:t>
            </a:r>
            <a:r>
              <a:rPr lang="cs-CZ" i="1" dirty="0">
                <a:solidFill>
                  <a:schemeClr val="tx1"/>
                </a:solidFill>
                <a:hlinkClick r:id="rId2"/>
              </a:rPr>
              <a:t>Slovník spisovného jazyka českého</a:t>
            </a:r>
            <a:r>
              <a:rPr lang="cs-CZ" dirty="0">
                <a:solidFill>
                  <a:schemeClr val="tx1"/>
                </a:solidFill>
                <a:hlinkClick r:id="rId2"/>
              </a:rPr>
              <a:t>, 2. nezměněné vyd., Praha: Academia, 1989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www.lexiko.ujc.cas.cz/index.php?page=3#psjc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4668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</TotalTime>
  <Words>441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Facet</vt:lpstr>
      <vt:lpstr>Slovník spisovného jazyka českého</vt:lpstr>
      <vt:lpstr>Bibliografické údaje</vt:lpstr>
      <vt:lpstr>Základní údaje</vt:lpstr>
      <vt:lpstr>Kontext vzniku</vt:lpstr>
      <vt:lpstr>Heslo význam</vt:lpstr>
      <vt:lpstr>Moje zkušenosti</vt:lpstr>
      <vt:lpstr>Použitá literatura, internetové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Slovník spisovného jazyka českého</dc:title>
  <dc:creator>Horníková, Alžběta</dc:creator>
  <cp:lastModifiedBy>Horníková, Alžběta</cp:lastModifiedBy>
  <cp:revision>39</cp:revision>
  <dcterms:created xsi:type="dcterms:W3CDTF">2018-10-22T12:55:37Z</dcterms:created>
  <dcterms:modified xsi:type="dcterms:W3CDTF">2018-10-22T17:07:06Z</dcterms:modified>
</cp:coreProperties>
</file>