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3C92-C420-49E5-98F4-4F2ED9745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E6FEB8-5C4B-45FD-84C4-200128A51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9928CB-C031-46A9-8ED1-417B36BF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2F2CA6-16F4-41CC-B402-F06C9CE9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A3681-871C-4C59-8D84-325D0F7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40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2FFD8-083D-473A-950A-B99CDDFD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39EA62-3A0C-4180-9E99-E3FB11428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EE7AE5-A84F-4D8F-9770-F9746639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AEA21-7B7C-41BE-B139-2F9CE905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AF974-5CCA-4ACB-865A-B95A3B08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71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2B1F9A-87B2-4C30-8E79-20332D472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BB53DB-3C61-4486-9D5D-4FD1B1CC7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DB0CCB-5CFA-4E3E-A71E-F5B85C5C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5D282E-FBE7-4949-8CAE-78CDDF7E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49AD57-87FF-4C77-8F76-14C85F90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9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715AF-06CE-48FF-9F82-AFDE1A00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006F3-4DF9-469C-970A-07C0676F1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3F31C-1951-40D3-B2FF-C72DF91A1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5D77FD-99F4-4019-A3E3-92691C0A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5D3C1-6400-45D1-9F01-0491DE61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2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53EAA-0AC4-48A7-9D08-8040BA9C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37DD02-94F8-49FC-A15E-A25E42289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436568-6336-4CAB-8643-50FCC723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80FE70-C00A-407A-A884-C33B3518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1947B2-9270-444F-9BC4-95E031E1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63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A03C8-C328-459E-AA1C-2DD41D8C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1336A-7A45-4C4D-AD2F-710735706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30A3DD-7A13-4286-8541-7716E5C1A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40F36D-67F0-4F3F-A6D4-DA6A6920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03ECBD-6FF4-42F3-A656-6EF4EED2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05E447-6B70-42DD-B6DA-C8930256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2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9E343-3959-425C-9163-2F0BE29AC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0E3DB5-37B6-44B0-B179-1599302C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2BB3DF-6C36-4C8D-8D9A-4FE63BEFC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FB63695-E467-4590-A225-3DC7A1906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1FD0DB9-6739-47C2-80EE-ABB5784AA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831E41-20B2-433A-B616-5CE18D0A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ADE471-D677-4B49-951D-A6E8767C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BFCA1A-19F4-47DA-9E77-6436EDED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2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CB5D8-AC3D-4B4C-AF1C-662A50E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234940-1080-461E-9A9F-9490B17C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11BC9A-8E3D-468C-A8A9-B97847E8B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B049E6-FE33-4354-818D-DA6B1E27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6F46CB-F4AC-4F0E-8175-9540B51D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B000834-FAEE-485A-AED2-27ACE052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E1F09D-0B73-4B80-AF95-23BCB3D0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21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A1742-89C3-4372-9453-B4F632C2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70E994-04B4-4A88-AB7A-AC9627E80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1C8A3F7-E25C-48B0-8ABD-B26C5C33C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BE00A-3E78-4149-99ED-18E404D3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54A141-06F3-4882-AD7D-6AAF7B4D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F26287-E708-4152-A7AD-ED514C36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53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DE776-51F1-4934-9196-CF7BF7198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669AC6-1298-41D3-B53F-381DD1AC9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2BA1A3-595C-4070-9F85-9FA3752C2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9A000B-78CE-41A6-9546-95742ABC1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E7A497-5AF8-42C0-B0F5-7D02B3B1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D370E4-F684-4021-BA2B-75D191AA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52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ED74A4-66FA-458B-AC84-79873177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DA468C-CB9D-45FD-B168-197C5FE32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34D6F-595B-495E-B650-AD5E46554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6C08-2F24-4CCF-A7C4-5BD60D970CFE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D8A022-40F5-4D8B-A720-E5B318DE0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E924E6-161F-4619-9AEC-F330B2D7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076D-7F81-4D2A-8D78-E1C91BBF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7BF80-0FE0-4845-8680-E20E4A5646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Slovník spisovné češtiny pro školu a veřejnost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3E67FF-D6B3-4EA3-A061-D75D0ACB2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Debora Jurková</a:t>
            </a:r>
          </a:p>
        </p:txBody>
      </p:sp>
    </p:spTree>
    <p:extLst>
      <p:ext uri="{BB962C8B-B14F-4D97-AF65-F5344CB8AC3E}">
        <p14:creationId xmlns:p14="http://schemas.microsoft.com/office/powerpoint/2010/main" val="417058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E2BDA-8353-49FF-8DEF-8F4B89F4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Bibliografické údaje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2B40B7-91CA-408A-A119-5E58A5157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Kolektiv pracovníků Ústavu pro jazyk český ČSAV.</a:t>
            </a:r>
          </a:p>
          <a:p>
            <a:r>
              <a:rPr lang="cs-CZ" dirty="0"/>
              <a:t>Hlavní redaktoři: Josef Filipec – František Daneš – Jaroslav Machač – Vladimír Mejstřík</a:t>
            </a:r>
          </a:p>
          <a:p>
            <a:r>
              <a:rPr lang="cs-CZ" dirty="0"/>
              <a:t>Čerpá z něj internetová jazyková příručka: </a:t>
            </a:r>
            <a:r>
              <a:rPr lang="cs-CZ" dirty="0">
                <a:hlinkClick r:id="rId2"/>
              </a:rPr>
              <a:t>http://prirucka.ujc.cas.cz/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r>
              <a:rPr lang="cs-CZ" dirty="0"/>
              <a:t>1. vydání: Praha 1978, Academia</a:t>
            </a:r>
          </a:p>
          <a:p>
            <a:pPr marL="0" lvl="0" indent="0">
              <a:buNone/>
            </a:pPr>
            <a:r>
              <a:rPr lang="cs-CZ" dirty="0"/>
              <a:t>2., opravené a doplněné vydání, Academia, Praha 1994</a:t>
            </a:r>
            <a:br>
              <a:rPr lang="cs-CZ" dirty="0"/>
            </a:br>
            <a:r>
              <a:rPr lang="cs-CZ" dirty="0"/>
              <a:t>3., opravené vydání 2003; další, obsahově nezměněná vydání 2005, 2009, 2010, 2012</a:t>
            </a:r>
          </a:p>
          <a:p>
            <a:pPr marL="0" lvl="0" indent="0">
              <a:buNone/>
            </a:pPr>
            <a:r>
              <a:rPr lang="cs-CZ" i="1" dirty="0"/>
              <a:t>V </a:t>
            </a:r>
            <a:r>
              <a:rPr lang="cs-CZ" dirty="0"/>
              <a:t>elektronické podobě na CD-</a:t>
            </a:r>
            <a:r>
              <a:rPr lang="cs-CZ" dirty="0" err="1"/>
              <a:t>ROMu</a:t>
            </a:r>
            <a:r>
              <a:rPr lang="cs-CZ" dirty="0"/>
              <a:t> v nakladatelství LEDA, s. r. o. (1997, 2004, 2005).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3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920F1-83F6-4606-9034-1AB673A6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Faktografické údaje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DCD221-AEFE-4B69-A11D-570DA7B5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Jednosvazkový, výběrový</a:t>
            </a:r>
          </a:p>
          <a:p>
            <a:r>
              <a:rPr lang="cs-CZ" dirty="0"/>
              <a:t>Pro školy</a:t>
            </a:r>
          </a:p>
          <a:p>
            <a:r>
              <a:rPr lang="cs-CZ" dirty="0"/>
              <a:t>Téměř 50 000 slov </a:t>
            </a:r>
          </a:p>
          <a:p>
            <a:r>
              <a:rPr lang="cs-CZ" dirty="0"/>
              <a:t>Přílohy</a:t>
            </a:r>
          </a:p>
          <a:p>
            <a:pPr lvl="1"/>
            <a:r>
              <a:rPr lang="cs-CZ" dirty="0"/>
              <a:t>Přehled o tvoření slov v češtině</a:t>
            </a:r>
          </a:p>
          <a:p>
            <a:pPr lvl="1"/>
            <a:r>
              <a:rPr lang="cs-CZ" dirty="0"/>
              <a:t>Soupis rodných jmen a příjmení</a:t>
            </a:r>
          </a:p>
          <a:p>
            <a:pPr lvl="1"/>
            <a:r>
              <a:rPr lang="cs-CZ" dirty="0"/>
              <a:t>Nejčastěji užívaných jmen zeměpisných, jakož i běžných zkratek a značek.</a:t>
            </a:r>
          </a:p>
        </p:txBody>
      </p:sp>
    </p:spTree>
    <p:extLst>
      <p:ext uri="{BB962C8B-B14F-4D97-AF65-F5344CB8AC3E}">
        <p14:creationId xmlns:p14="http://schemas.microsoft.com/office/powerpoint/2010/main" val="28967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A7176-9AD9-4323-AF0C-4C004D3F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zachycené slovní zásoby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261E96-1785-4EE7-A353-6A2B37104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Odráží život národního kolektivu</a:t>
            </a:r>
          </a:p>
          <a:p>
            <a:r>
              <a:rPr lang="cs-CZ" dirty="0"/>
              <a:t>Politika, ekonomie, ekologie, kultura, školství zdravotnictví atd.</a:t>
            </a:r>
          </a:p>
          <a:p>
            <a:r>
              <a:rPr lang="cs-CZ" dirty="0"/>
              <a:t>Nová slova a nové významy slov odvíjející se od spol. dění</a:t>
            </a:r>
          </a:p>
          <a:p>
            <a:r>
              <a:rPr lang="cs-CZ" dirty="0"/>
              <a:t>Jádro slovní zásoby i okrajové oblasti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+ Slova typická pro zaměstnání, zájmová slov. zásoba, odborná slova</a:t>
            </a:r>
          </a:p>
          <a:p>
            <a:pPr marL="0" indent="0">
              <a:buNone/>
            </a:pPr>
            <a:r>
              <a:rPr lang="cs-CZ" dirty="0"/>
              <a:t>- Slova starší klasické lit., autorské neologizmy, metafory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6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DE438-6D31-4ACC-B8A5-14174215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D81BD2-5639-470D-8E0A-D883C10D4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Abecední pořadí</a:t>
            </a:r>
          </a:p>
          <a:p>
            <a:r>
              <a:rPr lang="cs-CZ" dirty="0"/>
              <a:t>Uvádí varianty i dublety</a:t>
            </a:r>
          </a:p>
          <a:p>
            <a:r>
              <a:rPr lang="cs-CZ" dirty="0"/>
              <a:t>Pravopise a výslovnost slov [ ]</a:t>
            </a:r>
          </a:p>
          <a:p>
            <a:r>
              <a:rPr lang="cs-CZ" dirty="0"/>
              <a:t>Skloňování a časování</a:t>
            </a:r>
          </a:p>
          <a:p>
            <a:r>
              <a:rPr lang="cs-CZ" dirty="0"/>
              <a:t>U přejatých slov i o jejich původu</a:t>
            </a:r>
          </a:p>
          <a:p>
            <a:r>
              <a:rPr lang="cs-CZ" dirty="0"/>
              <a:t>Charakteristika po stylové stránce</a:t>
            </a:r>
          </a:p>
          <a:p>
            <a:r>
              <a:rPr lang="cs-CZ" dirty="0"/>
              <a:t>frekvence a časového zařazení</a:t>
            </a:r>
          </a:p>
          <a:p>
            <a:r>
              <a:rPr lang="cs-CZ" dirty="0"/>
              <a:t>Slovní významy včetně terminologických a frazeologických</a:t>
            </a:r>
          </a:p>
          <a:p>
            <a:r>
              <a:rPr lang="cs-CZ" dirty="0"/>
              <a:t>Typická slovní spojení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1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AF6EB-6CA0-45C3-8A62-6895F4A8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Okolnosti vzniku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F6E16C-47EE-4F2C-B94F-8B5C09DF1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Druhé vydání pozdrženo vedoucím české lingvistiky ze stranických a osobních důvodů</a:t>
            </a:r>
          </a:p>
        </p:txBody>
      </p:sp>
    </p:spTree>
    <p:extLst>
      <p:ext uri="{BB962C8B-B14F-4D97-AF65-F5344CB8AC3E}">
        <p14:creationId xmlns:p14="http://schemas.microsoft.com/office/powerpoint/2010/main" val="99157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8991C-A9CF-4C9B-8175-E4D517BA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2CBEC1-08CC-46FF-B8E7-BA15800D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význam</a:t>
            </a:r>
            <a:r>
              <a:rPr lang="cs-CZ" dirty="0"/>
              <a:t>, -u m </a:t>
            </a:r>
            <a:r>
              <a:rPr lang="cs-CZ" b="1" dirty="0"/>
              <a:t>1.</a:t>
            </a:r>
            <a:r>
              <a:rPr lang="cs-CZ" dirty="0"/>
              <a:t> </a:t>
            </a:r>
            <a:r>
              <a:rPr lang="cs-CZ" i="1" dirty="0"/>
              <a:t>myšlenkový obsah vyjádřený jazykovým n. jiným znakem: </a:t>
            </a:r>
            <a:r>
              <a:rPr lang="cs-CZ" dirty="0"/>
              <a:t>v. slova, věty; v gesta; </a:t>
            </a:r>
            <a:r>
              <a:rPr lang="cs-CZ" dirty="0" err="1"/>
              <a:t>jaz</a:t>
            </a:r>
            <a:r>
              <a:rPr lang="cs-CZ" dirty="0"/>
              <a:t>. Věcný (lexikální), přenesený v. ; mluvnický (gramatický) v. </a:t>
            </a:r>
            <a:r>
              <a:rPr lang="cs-CZ" b="1" dirty="0"/>
              <a:t>2.</a:t>
            </a:r>
            <a:r>
              <a:rPr lang="cs-CZ" i="1" dirty="0"/>
              <a:t> důležitost, závažnost, významnost, cena</a:t>
            </a:r>
            <a:r>
              <a:rPr lang="cs-CZ" dirty="0"/>
              <a:t> 2: v. školy pro život; historický v. událostí; strategický v. města; to nemá (pro mne) v. ; tomu se nepřikládá žádný v.   nemá v. (se hádat) hovor. </a:t>
            </a:r>
            <a:r>
              <a:rPr lang="cs-CZ" i="1" dirty="0"/>
              <a:t>nestojí to za to</a:t>
            </a:r>
            <a:r>
              <a:rPr lang="cs-CZ" dirty="0"/>
              <a:t>; </a:t>
            </a:r>
            <a:r>
              <a:rPr lang="cs-CZ" b="1" dirty="0"/>
              <a:t>-</a:t>
            </a:r>
            <a:r>
              <a:rPr lang="cs-CZ" b="1" dirty="0" err="1"/>
              <a:t>ový</a:t>
            </a:r>
            <a:r>
              <a:rPr lang="cs-CZ" dirty="0"/>
              <a:t> příd. k. l: v-á změna, souvislost; v. odstín</a:t>
            </a:r>
          </a:p>
          <a:p>
            <a:endParaRPr lang="cs-CZ" dirty="0"/>
          </a:p>
        </p:txBody>
      </p:sp>
      <p:pic>
        <p:nvPicPr>
          <p:cNvPr id="5" name="Grafický objekt 4" descr="Zastavit">
            <a:extLst>
              <a:ext uri="{FF2B5EF4-FFF2-40B4-BE49-F238E27FC236}">
                <a16:creationId xmlns:a16="http://schemas.microsoft.com/office/drawing/2014/main" id="{19488AF4-FCE9-4F44-8B5B-6ED2AD711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1960" y="3576320"/>
            <a:ext cx="142240" cy="14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1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76218-CDD1-4BEC-BB76-137A386F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zájem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58C16E-A814-4704-8883-430B9BDBF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http://nase-rec.ujc.cas.cz/archiv.php?art=7221</a:t>
            </a:r>
          </a:p>
        </p:txBody>
      </p:sp>
    </p:spTree>
    <p:extLst>
      <p:ext uri="{BB962C8B-B14F-4D97-AF65-F5344CB8AC3E}">
        <p14:creationId xmlns:p14="http://schemas.microsoft.com/office/powerpoint/2010/main" val="29442381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292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Slovník spisovné češtiny pro školu a veřejnost</vt:lpstr>
      <vt:lpstr>Bibliografické údaje</vt:lpstr>
      <vt:lpstr>Faktografické údaje</vt:lpstr>
      <vt:lpstr>Charakteristika zachycené slovní zásoby</vt:lpstr>
      <vt:lpstr>Zásady zpracování</vt:lpstr>
      <vt:lpstr> Okolnosti vzniku</vt:lpstr>
      <vt:lpstr>Význam</vt:lpstr>
      <vt:lpstr>Vlastní zájem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spisovné češtiny pro školu a veřejnost</dc:title>
  <dc:creator>Debora Jurková</dc:creator>
  <cp:lastModifiedBy>Debora Jurková</cp:lastModifiedBy>
  <cp:revision>10</cp:revision>
  <dcterms:created xsi:type="dcterms:W3CDTF">2018-10-22T07:09:28Z</dcterms:created>
  <dcterms:modified xsi:type="dcterms:W3CDTF">2018-10-22T14:08:22Z</dcterms:modified>
</cp:coreProperties>
</file>