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3" r:id="rId4"/>
    <p:sldId id="257" r:id="rId5"/>
    <p:sldId id="258" r:id="rId6"/>
    <p:sldId id="260" r:id="rId7"/>
    <p:sldId id="266" r:id="rId8"/>
    <p:sldId id="261" r:id="rId9"/>
    <p:sldId id="264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15321-A61A-4ACE-A4AA-657FC166C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CE981B-2512-4DE9-A303-8D8A6DA3A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74FAD7-2577-4C10-A46B-3D17693D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4623FB-0C8A-4399-9896-7D3BB778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451075-F4F5-45C5-8D64-83E1EFDA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59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7A8C2-2726-4F49-A927-FE5E0CF53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8B003F-0BBA-406E-A658-02410F954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364CAE-5F1D-442F-825E-F56A5AED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B1F0C4-0745-4E1B-86BC-74582074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ED3601-EF03-4FD6-A0D9-8A7F66B5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53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B62ED18-388C-467F-B4B6-DCB965AD4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BE0701-2880-4CF3-9557-CA83E1629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959F83-DFF5-4EC7-9CCD-C931B941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A04504-0E8C-40C8-AA06-1BBBEBE62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F88449-8C9E-4264-BEC8-A9F3A956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32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3D4B8-5B8C-4BB5-A68B-C3643DD20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ECCE46-E1A9-4CC6-8663-810194C8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810F25-7558-44A5-87A9-2107AF36F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8A8476-86DA-4EF3-A894-095822C0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F59B88-81B0-4734-A9E2-6F05FA5E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0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BFE4B-9971-4DAC-81E5-87F962E19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A3159B-1AA9-4D94-A082-A8999902D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FEF1B7-3552-4D33-91AB-D69ABBB8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EF9F-6301-4015-B5B3-595EFEF90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18B1C1-A5C7-47E1-ADC9-233F3EFC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66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F39FC-7101-4EAF-A73D-DB0B02A33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8CB172-5A81-4114-B784-28E875505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96CE71-21E0-41FC-8B5B-DC732C99E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65D001-EAFF-431C-A710-877322AC0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755C2F-047C-4B52-9922-8F0E5D35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FCDE1A-93E9-4718-B3B4-F562998C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65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FE2CD-07B7-43D2-84AA-778DBAE8C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BA3CAD-8994-4BEA-92A6-7CC79FFA8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7310F5-0A7D-4442-9A75-98B349A72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9ED705D-5CD0-49C9-A1A7-B6AC4A48E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7BACC85-4E10-421B-A32F-449854862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A5FEA20-593D-46FD-8DFC-CF3F5C98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15523F-F0BB-4770-889F-22FCDC72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A5F90D-9B8E-4A61-8D5B-929E7739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16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CED2D-2E98-4029-B48C-538882AE5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078299-F8A6-49A9-B810-93E2ADD7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DD387E8-5C4A-4BCA-88E4-354406BF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44FEC3-7E13-4558-AD9A-B2404AA4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9925BA-5F4A-407B-B82A-4CB64391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E0F5B0-91BF-4C82-86B9-B090CCE6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BBCEC6-BE18-4773-9ED1-35B0559A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0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E7CCB-FDC7-428D-B9CD-0F5B1F6E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18093A-20F6-4874-8BC9-D1DF19975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D5ACF81-38A5-4564-A3E6-A72A17B30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5B175F-55F4-4383-A2A2-82ED00C6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148B91-46C7-4E00-83AE-F45A00F9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623A06-BD20-4757-8E20-847499F71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61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311B8-C20F-4BDC-8695-9BE4A84C5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C606027-4279-47CA-9228-4603E85F6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3543F55-1EF0-4C40-955E-AD5249B9B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7AFFD4-C783-4624-9AB2-085D5CC7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7E7FF2-224A-4DF2-96A3-34E9704C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E4D89C-9D0C-492D-B659-9937D761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4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7D3C83-22AE-46D4-AAD8-64B3FB86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410949-B874-4F35-829B-94065350F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AD60E1-C486-4566-98AD-68934865E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C4C0-EE74-459B-B3C8-47EBD17C380E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B0B2CA-1493-4CB6-B0D6-2059C1151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31AF5B-EB7A-4B20-B60A-33C67D425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3897-8B59-416D-873B-1D5ADAEA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76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sjc.ujc.cas.cz/PDF/PSJC/doslov.pdf" TargetMode="External"/><Relationship Id="rId2" Type="http://schemas.openxmlformats.org/officeDocument/2006/relationships/hyperlink" Target="http://psjc.ujc.cas.cz/PDF/PSJC/predmluv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xiko.ujc.cas.cz/texts/psjc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b.fi.muni.cz/index-cs.php" TargetMode="External"/><Relationship Id="rId2" Type="http://schemas.openxmlformats.org/officeDocument/2006/relationships/hyperlink" Target="http://psjc.ujc.cas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D288BA7-7CD7-4AB7-B7D4-B4616F658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1438" y="1622231"/>
            <a:ext cx="6109124" cy="27140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Příruční slovník jazyka českého (1935–1957)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7E1DD7-9533-435C-8037-1110405F6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553690"/>
            <a:ext cx="6105194" cy="68207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Tereza Svobodová</a:t>
            </a:r>
          </a:p>
        </p:txBody>
      </p:sp>
    </p:spTree>
    <p:extLst>
      <p:ext uri="{BB962C8B-B14F-4D97-AF65-F5344CB8AC3E}">
        <p14:creationId xmlns:p14="http://schemas.microsoft.com/office/powerpoint/2010/main" val="85427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D33DE0C-D857-4F49-8664-AE7AD2FD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Zajímavosti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F2F36A-A443-48DE-B634-A1B8B9452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3000" dirty="0">
                <a:solidFill>
                  <a:srgbClr val="000000"/>
                </a:solidFill>
              </a:rPr>
              <a:t>V roce 1958 byla autorskému kolektivu udělena státní cena Klementa Gottwalda</a:t>
            </a:r>
          </a:p>
          <a:p>
            <a:r>
              <a:rPr lang="cs-CZ" sz="3000" dirty="0">
                <a:solidFill>
                  <a:srgbClr val="000000"/>
                </a:solidFill>
              </a:rPr>
              <a:t>První vydání všech dílů váží cca 20, 75 kg</a:t>
            </a:r>
          </a:p>
        </p:txBody>
      </p:sp>
    </p:spTree>
    <p:extLst>
      <p:ext uri="{BB962C8B-B14F-4D97-AF65-F5344CB8AC3E}">
        <p14:creationId xmlns:p14="http://schemas.microsoft.com/office/powerpoint/2010/main" val="43241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E0FA776-B519-482D-96C5-E66955DF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2076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364F6-AC26-4AE1-A08D-4A404B6D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D112DD-D83E-4139-9A87-DD99D960A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Předmluva: </a:t>
            </a:r>
            <a:r>
              <a:rPr lang="cs-CZ" dirty="0">
                <a:hlinkClick r:id="rId2"/>
              </a:rPr>
              <a:t>http://psjc.ujc.cas.cz/PDF/PSJC/predmluva.pdf</a:t>
            </a:r>
            <a:endParaRPr lang="cs-CZ" dirty="0"/>
          </a:p>
          <a:p>
            <a:r>
              <a:rPr lang="cs-CZ" dirty="0"/>
              <a:t>Doslov: </a:t>
            </a:r>
            <a:r>
              <a:rPr lang="cs-CZ" dirty="0">
                <a:hlinkClick r:id="rId3"/>
              </a:rPr>
              <a:t>http://psjc.ujc.cas.cz/PDF/PSJC/doslov.pdf</a:t>
            </a:r>
            <a:endParaRPr lang="cs-CZ" dirty="0"/>
          </a:p>
          <a:p>
            <a:r>
              <a:rPr lang="cs-CZ" dirty="0"/>
              <a:t>Foto: </a:t>
            </a:r>
            <a:r>
              <a:rPr lang="cs-CZ" dirty="0">
                <a:hlinkClick r:id="rId4"/>
              </a:rPr>
              <a:t>http://lexiko.ujc.cas.cz/texts/psjc.html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52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95983-F086-4D6C-86A0-AD489831E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Vydání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B24114-7362-4E6D-AD12-FB2D73E3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sz="3000" dirty="0"/>
              <a:t>Vycházel v letech 1935–1957</a:t>
            </a:r>
          </a:p>
          <a:p>
            <a:r>
              <a:rPr lang="cs-CZ" sz="3000" dirty="0"/>
              <a:t>Státní nakladatelství 1935–1948 (1.–4.) v Praze</a:t>
            </a:r>
          </a:p>
          <a:p>
            <a:r>
              <a:rPr lang="cs-CZ" sz="3000" dirty="0"/>
              <a:t> Státní pedagogické nakladatelství 1951–1957 (5.–8.) v Praze</a:t>
            </a:r>
          </a:p>
          <a:p>
            <a:r>
              <a:rPr lang="cs-CZ" sz="3000" dirty="0"/>
              <a:t>Od roku 2007 přístupný v elektronické podobě na serveru Ústavu pro jazyk český: </a:t>
            </a:r>
            <a:r>
              <a:rPr lang="cs-CZ" sz="3000" dirty="0">
                <a:hlinkClick r:id="rId2"/>
              </a:rPr>
              <a:t>http://psjc.ujc.cas.cz/</a:t>
            </a:r>
            <a:endParaRPr lang="cs-CZ" sz="3000" dirty="0"/>
          </a:p>
          <a:p>
            <a:r>
              <a:rPr lang="cs-CZ" sz="3000" dirty="0"/>
              <a:t>Databáze </a:t>
            </a:r>
            <a:r>
              <a:rPr lang="cs-CZ" sz="3000" dirty="0" err="1"/>
              <a:t>DEBDict</a:t>
            </a:r>
            <a:r>
              <a:rPr lang="cs-CZ" sz="3000" dirty="0"/>
              <a:t>: </a:t>
            </a:r>
            <a:r>
              <a:rPr lang="cs-CZ" sz="3000" dirty="0">
                <a:hlinkClick r:id="rId3"/>
              </a:rPr>
              <a:t>https://deb.fi.muni.cz/index-cs.php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37094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46698-9414-4049-99CC-EBF2EAFA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8 dílů v 9 svazcích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34F9E-04EF-4EFB-8200-E9933B9E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b="1" dirty="0"/>
              <a:t>I. díl</a:t>
            </a:r>
            <a:r>
              <a:rPr lang="cs-CZ" sz="3200" dirty="0"/>
              <a:t> - A–J - Státní nakladatelství, Praha 1935–1937</a:t>
            </a:r>
          </a:p>
          <a:p>
            <a:r>
              <a:rPr lang="cs-CZ" sz="3200" b="1" dirty="0"/>
              <a:t>II. díl</a:t>
            </a:r>
            <a:r>
              <a:rPr lang="cs-CZ" sz="3200" dirty="0"/>
              <a:t> - K–M - Státní nakladatelství, Praha 1937–1938</a:t>
            </a:r>
          </a:p>
          <a:p>
            <a:r>
              <a:rPr lang="cs-CZ" sz="3200" b="1" dirty="0"/>
              <a:t>III. díl</a:t>
            </a:r>
            <a:r>
              <a:rPr lang="cs-CZ" sz="3200" dirty="0"/>
              <a:t> - N–O - Školní nakladatelství, Praha 1938–1940</a:t>
            </a:r>
          </a:p>
          <a:p>
            <a:r>
              <a:rPr lang="cs-CZ" sz="3200" b="1" dirty="0"/>
              <a:t>IV. díl</a:t>
            </a:r>
            <a:r>
              <a:rPr lang="cs-CZ" sz="3200" dirty="0"/>
              <a:t> - 1. část - P–průsvitně - Školní naklad., Praha 1941–1943,</a:t>
            </a:r>
            <a:br>
              <a:rPr lang="cs-CZ" sz="3200" dirty="0"/>
            </a:br>
            <a:r>
              <a:rPr lang="cs-CZ" sz="3200" dirty="0"/>
              <a:t>2. část - průsvitněti–Ř - Státní nakladatelství, Praha 1944–1948</a:t>
            </a:r>
          </a:p>
          <a:p>
            <a:r>
              <a:rPr lang="cs-CZ" sz="3200" b="1" dirty="0"/>
              <a:t>V. díl</a:t>
            </a:r>
            <a:r>
              <a:rPr lang="cs-CZ" sz="3200" dirty="0"/>
              <a:t> - S–Š - Státní nakladatelství učebnic, Praha 1948–1951</a:t>
            </a:r>
          </a:p>
          <a:p>
            <a:r>
              <a:rPr lang="cs-CZ" sz="3200" b="1" dirty="0"/>
              <a:t>VI. díl</a:t>
            </a:r>
            <a:r>
              <a:rPr lang="cs-CZ" sz="3200" dirty="0"/>
              <a:t> - T–</a:t>
            </a:r>
            <a:r>
              <a:rPr lang="cs-CZ" sz="3200" dirty="0" err="1"/>
              <a:t>vůzek</a:t>
            </a:r>
            <a:r>
              <a:rPr lang="cs-CZ" sz="3200" dirty="0"/>
              <a:t> - SPN, Praha 1951–1953</a:t>
            </a:r>
          </a:p>
          <a:p>
            <a:r>
              <a:rPr lang="cs-CZ" sz="3200" b="1" dirty="0"/>
              <a:t>VII. díl</a:t>
            </a:r>
            <a:r>
              <a:rPr lang="cs-CZ" sz="3200" dirty="0"/>
              <a:t> - vy–zapytlačiti - SPN, Praha 1953–1955</a:t>
            </a:r>
          </a:p>
          <a:p>
            <a:r>
              <a:rPr lang="cs-CZ" sz="3200" b="1" dirty="0"/>
              <a:t>VIII. díl</a:t>
            </a:r>
            <a:r>
              <a:rPr lang="cs-CZ" sz="3200" dirty="0"/>
              <a:t> - </a:t>
            </a:r>
            <a:r>
              <a:rPr lang="cs-CZ" sz="3200" dirty="0" err="1"/>
              <a:t>zaráběti</a:t>
            </a:r>
            <a:r>
              <a:rPr lang="cs-CZ" sz="3200" dirty="0"/>
              <a:t>–žžonka - SPN, Praha 1955–1957</a:t>
            </a:r>
          </a:p>
        </p:txBody>
      </p:sp>
    </p:spTree>
    <p:extLst>
      <p:ext uri="{BB962C8B-B14F-4D97-AF65-F5344CB8AC3E}">
        <p14:creationId xmlns:p14="http://schemas.microsoft.com/office/powerpoint/2010/main" val="210131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BC252ED-D699-4BC1-AD82-B40EA205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Redakce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VÃ½sledek obrÃ¡zku pro pÅÃ­ruÄnÃ­ slovnÃ­k jazyka ÄeskÃ©ho">
            <a:extLst>
              <a:ext uri="{FF2B5EF4-FFF2-40B4-BE49-F238E27FC236}">
                <a16:creationId xmlns:a16="http://schemas.microsoft.com/office/drawing/2014/main" id="{252DAFF6-A417-4B4C-808A-34CAFC3DF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2715"/>
            <a:ext cx="5509015" cy="249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965B8D3-FA53-48BA-B0FC-405EF8D93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503" y="2012107"/>
            <a:ext cx="4977578" cy="3639289"/>
          </a:xfrm>
        </p:spPr>
        <p:txBody>
          <a:bodyPr anchor="ctr">
            <a:normAutofit/>
          </a:bodyPr>
          <a:lstStyle/>
          <a:p>
            <a:pPr lvl="0"/>
            <a:r>
              <a:rPr lang="cs-CZ" sz="3000" dirty="0">
                <a:solidFill>
                  <a:srgbClr val="000000"/>
                </a:solidFill>
              </a:rPr>
              <a:t>Oldřich Hujer</a:t>
            </a:r>
            <a:endParaRPr lang="en-US" sz="3000" dirty="0">
              <a:solidFill>
                <a:srgbClr val="000000"/>
              </a:solidFill>
            </a:endParaRPr>
          </a:p>
          <a:p>
            <a:pPr lvl="0"/>
            <a:r>
              <a:rPr lang="cs-CZ" sz="3000" dirty="0">
                <a:solidFill>
                  <a:srgbClr val="000000"/>
                </a:solidFill>
              </a:rPr>
              <a:t>Emil Smetánka</a:t>
            </a:r>
            <a:endParaRPr lang="en-US" sz="3000" dirty="0">
              <a:solidFill>
                <a:srgbClr val="000000"/>
              </a:solidFill>
            </a:endParaRPr>
          </a:p>
          <a:p>
            <a:pPr lvl="0"/>
            <a:r>
              <a:rPr lang="cs-CZ" sz="3000" dirty="0">
                <a:solidFill>
                  <a:srgbClr val="000000"/>
                </a:solidFill>
              </a:rPr>
              <a:t>Miloš </a:t>
            </a:r>
            <a:r>
              <a:rPr lang="cs-CZ" sz="3000" dirty="0" err="1">
                <a:solidFill>
                  <a:srgbClr val="000000"/>
                </a:solidFill>
              </a:rPr>
              <a:t>Weingart</a:t>
            </a:r>
            <a:endParaRPr lang="en-US" sz="3000" dirty="0">
              <a:solidFill>
                <a:srgbClr val="000000"/>
              </a:solidFill>
            </a:endParaRPr>
          </a:p>
          <a:p>
            <a:pPr lvl="0"/>
            <a:r>
              <a:rPr lang="cs-CZ" sz="3000" dirty="0">
                <a:solidFill>
                  <a:srgbClr val="000000"/>
                </a:solidFill>
              </a:rPr>
              <a:t>Bohuslav Havránek</a:t>
            </a:r>
            <a:endParaRPr lang="en-US" sz="3000" dirty="0">
              <a:solidFill>
                <a:srgbClr val="000000"/>
              </a:solidFill>
            </a:endParaRPr>
          </a:p>
          <a:p>
            <a:pPr lvl="0"/>
            <a:r>
              <a:rPr lang="cs-CZ" sz="3000" dirty="0">
                <a:solidFill>
                  <a:srgbClr val="000000"/>
                </a:solidFill>
              </a:rPr>
              <a:t>Vladimír Šmilauer</a:t>
            </a:r>
            <a:endParaRPr lang="en-US" sz="3000" dirty="0">
              <a:solidFill>
                <a:srgbClr val="000000"/>
              </a:solidFill>
            </a:endParaRPr>
          </a:p>
          <a:p>
            <a:pPr lvl="0"/>
            <a:r>
              <a:rPr lang="cs-CZ" sz="3000" dirty="0">
                <a:solidFill>
                  <a:srgbClr val="000000"/>
                </a:solidFill>
              </a:rPr>
              <a:t>Alois Získal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6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568B3-EE39-4A40-8140-A4987B6A8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Charakteristika PSJČ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E952DB-75F7-40CE-8AED-F31E492D0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cs-CZ" sz="4600" dirty="0"/>
              <a:t>Výkladový slovník; vědecký deskriptivní slovník</a:t>
            </a:r>
          </a:p>
          <a:p>
            <a:r>
              <a:rPr lang="cs-CZ" sz="4600" dirty="0"/>
              <a:t>Velký rozsah: 250 00 hesel, 10 824 dvousloupcových stran</a:t>
            </a:r>
          </a:p>
          <a:p>
            <a:r>
              <a:rPr lang="cs-CZ" sz="4600" dirty="0"/>
              <a:t>Zaměření na upevnění spisovné slovní zásoby</a:t>
            </a:r>
            <a:br>
              <a:rPr lang="cs-CZ" sz="4600" dirty="0"/>
            </a:br>
            <a:r>
              <a:rPr lang="cs-CZ" sz="4600" dirty="0"/>
              <a:t>(řídce i slova zastaralá, termíny, dialektismy)</a:t>
            </a:r>
          </a:p>
          <a:p>
            <a:r>
              <a:rPr lang="cs-CZ" sz="4600" dirty="0"/>
              <a:t>Podrobný lexikografický popis slovní zásoby literatury od roku 1880</a:t>
            </a:r>
          </a:p>
          <a:p>
            <a:r>
              <a:rPr lang="cs-CZ" sz="4600" dirty="0"/>
              <a:t>Vykládání slov po stránce významové bez pomoci cizího jazyka</a:t>
            </a:r>
          </a:p>
          <a:p>
            <a:r>
              <a:rPr lang="cs-CZ" sz="4600" dirty="0"/>
              <a:t>Stavba hesel vychází ze základního významu</a:t>
            </a:r>
          </a:p>
          <a:p>
            <a:r>
              <a:rPr lang="cs-CZ" sz="4600" dirty="0"/>
              <a:t>Citátový slovník</a:t>
            </a:r>
          </a:p>
          <a:p>
            <a:r>
              <a:rPr lang="cs-CZ" sz="4600" dirty="0"/>
              <a:t>Pokus o stylistické hodnocení lexikálních jednotek</a:t>
            </a:r>
          </a:p>
          <a:p>
            <a:r>
              <a:rPr lang="cs-CZ" sz="4600" dirty="0"/>
              <a:t>Určen především pro odbornou veřejnost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74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CC62C-2912-445E-BC44-8F47B464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Okolnosti sestavování a vzniku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466B1D-7AAE-4B49-859D-D7B55C243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62462"/>
          </a:xfrm>
        </p:spPr>
        <p:txBody>
          <a:bodyPr>
            <a:noAutofit/>
          </a:bodyPr>
          <a:lstStyle/>
          <a:p>
            <a:r>
              <a:rPr lang="cs-CZ" sz="3000" dirty="0"/>
              <a:t>Od 20. let 20. st. v Kanceláři Slovníku jazyka českého</a:t>
            </a:r>
          </a:p>
          <a:p>
            <a:r>
              <a:rPr lang="cs-CZ" sz="3000" dirty="0"/>
              <a:t>26 autorů, 125 excerptorů</a:t>
            </a:r>
          </a:p>
          <a:p>
            <a:r>
              <a:rPr lang="cs-CZ" sz="3000" dirty="0"/>
              <a:t>Změny koncepcí: František </a:t>
            </a:r>
            <a:r>
              <a:rPr lang="cs-CZ" sz="3000" dirty="0" err="1"/>
              <a:t>Pastrnek</a:t>
            </a:r>
            <a:r>
              <a:rPr lang="cs-CZ" sz="3000" dirty="0"/>
              <a:t> navrhoval tezaurus </a:t>
            </a:r>
            <a:r>
              <a:rPr lang="cs-CZ" sz="3000" dirty="0">
                <a:sym typeface="Wingdings" panose="05000000000000000000" pitchFamily="2" charset="2"/>
              </a:rPr>
              <a:t> s</a:t>
            </a:r>
            <a:r>
              <a:rPr lang="cs-CZ" sz="3000" dirty="0"/>
              <a:t>lovní zásoba od roku 1770 </a:t>
            </a:r>
            <a:r>
              <a:rPr lang="cs-CZ" sz="3000" dirty="0">
                <a:sym typeface="Wingdings" panose="05000000000000000000" pitchFamily="2" charset="2"/>
              </a:rPr>
              <a:t> s</a:t>
            </a:r>
            <a:r>
              <a:rPr lang="cs-CZ" sz="3000" dirty="0"/>
              <a:t>lovní zásoba od roku 1880</a:t>
            </a:r>
          </a:p>
          <a:p>
            <a:r>
              <a:rPr lang="cs-CZ" sz="3000" dirty="0"/>
              <a:t>Předpokládaný rozsah 5–6 tisíc stran; v roce 1932 rozhodnutí vytvořit slovník většího typu</a:t>
            </a:r>
          </a:p>
          <a:p>
            <a:r>
              <a:rPr lang="cs-CZ" sz="3000" dirty="0"/>
              <a:t>Přípravné práce skončeny r. 1934</a:t>
            </a:r>
          </a:p>
          <a:p>
            <a:r>
              <a:rPr lang="cs-CZ" sz="3000" dirty="0"/>
              <a:t>Cenzurní zásahy během 2. světové války</a:t>
            </a:r>
          </a:p>
          <a:p>
            <a:r>
              <a:rPr lang="cs-CZ" sz="3000" dirty="0"/>
              <a:t>Vydávání dokončeno v roce 1957.</a:t>
            </a:r>
          </a:p>
        </p:txBody>
      </p:sp>
    </p:spTree>
    <p:extLst>
      <p:ext uri="{BB962C8B-B14F-4D97-AF65-F5344CB8AC3E}">
        <p14:creationId xmlns:p14="http://schemas.microsoft.com/office/powerpoint/2010/main" val="253002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2" descr="VÃ½sledek obrÃ¡zku pro pÅÃ­ruÄnÃ­ slovnÃ­k jazyka ÄeskÃ©ho">
            <a:extLst>
              <a:ext uri="{FF2B5EF4-FFF2-40B4-BE49-F238E27FC236}">
                <a16:creationId xmlns:a16="http://schemas.microsoft.com/office/drawing/2014/main" id="{46F79D1E-8432-4FE4-A05B-8591CE7252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0" r="2" b="3205"/>
          <a:stretch/>
        </p:blipFill>
        <p:spPr bwMode="auto">
          <a:xfrm>
            <a:off x="20" y="10"/>
            <a:ext cx="753463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98663357-1843-42BB-BC09-EACA8E00E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42441F-BF10-4392-B564-19661443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640081"/>
            <a:ext cx="3395130" cy="5255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solidFill>
                  <a:srgbClr val="FFFFFF"/>
                </a:solidFill>
              </a:rPr>
              <a:t>Struktura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hesel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2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035DC4-1EA7-489B-8C96-43BC93024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2" y="342900"/>
            <a:ext cx="10925175" cy="6010275"/>
          </a:xfrm>
        </p:spPr>
        <p:txBody>
          <a:bodyPr>
            <a:noAutofit/>
          </a:bodyPr>
          <a:lstStyle/>
          <a:p>
            <a:r>
              <a:rPr lang="cs-CZ" sz="1900" b="1" dirty="0"/>
              <a:t>význam, </a:t>
            </a:r>
            <a:r>
              <a:rPr lang="cs-CZ" sz="1900" dirty="0"/>
              <a:t>-u m. </a:t>
            </a:r>
            <a:r>
              <a:rPr lang="cs-CZ" sz="1900" i="1" dirty="0"/>
              <a:t>myšlenkový obsah, smysl něčeho. </a:t>
            </a:r>
            <a:r>
              <a:rPr lang="cs-CZ" sz="1900" dirty="0"/>
              <a:t>Nemyslila vlastně na význam té věty. Maj. Četla veršíky, vybrané z nějaké písně o barvách a jejich významu. </a:t>
            </a:r>
            <a:r>
              <a:rPr lang="cs-CZ" sz="1900" dirty="0" err="1"/>
              <a:t>Jir</a:t>
            </a:r>
            <a:r>
              <a:rPr lang="cs-CZ" sz="1900" dirty="0"/>
              <a:t>. Vracejí se, aby znovu učili se chápat význam života. A. </a:t>
            </a:r>
            <a:r>
              <a:rPr lang="cs-CZ" sz="1900" dirty="0" err="1"/>
              <a:t>Mrš</a:t>
            </a:r>
            <a:r>
              <a:rPr lang="cs-CZ" sz="1900" dirty="0"/>
              <a:t>. Naplnil se život jeho velikým slavným významem. </a:t>
            </a:r>
            <a:r>
              <a:rPr lang="cs-CZ" sz="1900" dirty="0" err="1"/>
              <a:t>Šlej</a:t>
            </a:r>
            <a:r>
              <a:rPr lang="cs-CZ" sz="1900" dirty="0"/>
              <a:t>. Celý význam svého neštěstí to děcko chápat nedovede přec. </a:t>
            </a:r>
            <a:r>
              <a:rPr lang="cs-CZ" sz="1900" dirty="0" err="1"/>
              <a:t>Zey</a:t>
            </a:r>
            <a:r>
              <a:rPr lang="cs-CZ" sz="1900" dirty="0"/>
              <a:t>. Co jest význam této hry? </a:t>
            </a:r>
            <a:r>
              <a:rPr lang="cs-CZ" sz="1900" dirty="0" err="1"/>
              <a:t>Bozd</a:t>
            </a:r>
            <a:r>
              <a:rPr lang="cs-CZ" sz="1900" dirty="0"/>
              <a:t>. </a:t>
            </a:r>
            <a:r>
              <a:rPr lang="cs-CZ" sz="1900" i="1" dirty="0" err="1"/>
              <a:t>Ling</a:t>
            </a:r>
            <a:r>
              <a:rPr lang="cs-CZ" sz="1900" i="1" dirty="0"/>
              <a:t>. </a:t>
            </a:r>
            <a:r>
              <a:rPr lang="cs-CZ" sz="1900" dirty="0"/>
              <a:t>význam slova </a:t>
            </a:r>
            <a:r>
              <a:rPr lang="cs-CZ" sz="1900" i="1" dirty="0"/>
              <a:t>pojmový obsah slova jakožto pojmenování osob, zvířat, věcí, jevů, dějů, stavů, vlastností, vztahů a citů. </a:t>
            </a:r>
            <a:r>
              <a:rPr lang="cs-CZ" sz="1900" dirty="0"/>
              <a:t>Význam lexikální (věcný) </a:t>
            </a:r>
            <a:r>
              <a:rPr lang="cs-CZ" sz="1900" i="1" dirty="0"/>
              <a:t>který je společný všem tvarům slova, je-li ohebné; </a:t>
            </a:r>
            <a:r>
              <a:rPr lang="cs-CZ" sz="1900" dirty="0"/>
              <a:t>význam mluvnický (gramatický) </a:t>
            </a:r>
            <a:r>
              <a:rPr lang="cs-CZ" sz="1900" i="1" dirty="0"/>
              <a:t>který je vymezen mluvnickou stavbou jazyka a společný stejným slovním tvarům bez zřetele na jejich lexikální význam. </a:t>
            </a:r>
            <a:r>
              <a:rPr lang="cs-CZ" sz="1900" b="1" dirty="0">
                <a:solidFill>
                  <a:schemeClr val="bg1"/>
                </a:solidFill>
                <a:highlight>
                  <a:srgbClr val="808080"/>
                </a:highlight>
              </a:rPr>
              <a:t>D</a:t>
            </a:r>
            <a:r>
              <a:rPr lang="cs-CZ" sz="1900" b="1" dirty="0"/>
              <a:t> </a:t>
            </a:r>
            <a:r>
              <a:rPr lang="cs-CZ" sz="1900" i="1" dirty="0"/>
              <a:t>významnost, důležitost, dosah. </a:t>
            </a:r>
            <a:r>
              <a:rPr lang="cs-CZ" sz="1900" dirty="0"/>
              <a:t>[Naše vláda v Londýně] v dohodě s druhou hlavní skupinou zahraničního odboje, moskevskou, činila zásadní rozhodnutí velikého významu. Ústava. Při volbě krytiny řídíme se účelem a významem budovy, jakož i místními zvyklostmi. J. Sedlák. To [že pokožka napomáhá dýchání] má pro žábu význam hlavně v době zimního spánku. </a:t>
            </a:r>
            <a:r>
              <a:rPr lang="cs-CZ" sz="1900" dirty="0" err="1"/>
              <a:t>Zool</a:t>
            </a:r>
            <a:r>
              <a:rPr lang="cs-CZ" sz="1900" dirty="0"/>
              <a:t>. Mincovna v Praze, čtvrtá v pořadí významem, byla držena spíše z vnitropolitických důvodů. Čs. Je to stanice s výtopnou, což není bez významu. John. Snaží se dodat si významu. </a:t>
            </a:r>
            <a:r>
              <a:rPr lang="cs-CZ" sz="1900" dirty="0" err="1"/>
              <a:t>Sez</a:t>
            </a:r>
            <a:r>
              <a:rPr lang="cs-CZ" sz="1900" dirty="0"/>
              <a:t>. Bylo třeba slyšet, s jakým významem stará paní pronesla slovo „generál“. Šim. [Mluvil] o významu loňské komety </a:t>
            </a:r>
            <a:r>
              <a:rPr lang="cs-CZ" sz="1900" i="1" dirty="0"/>
              <a:t>vlivu. </a:t>
            </a:r>
            <a:r>
              <a:rPr lang="cs-CZ" sz="1900" dirty="0"/>
              <a:t>Čech. Ještě lépe by se [pás] vyjímal, kdyby zpod něho splývala blankytná říza, měl by pak mnohem většího významu </a:t>
            </a:r>
            <a:r>
              <a:rPr lang="cs-CZ" sz="1900" i="1" dirty="0"/>
              <a:t>vynikl by lépe. </a:t>
            </a:r>
            <a:r>
              <a:rPr lang="cs-CZ" sz="1900" dirty="0"/>
              <a:t>Vrch. Jeho význam jako umělce leží v jeho verších </a:t>
            </a:r>
            <a:r>
              <a:rPr lang="cs-CZ" sz="1900" i="1" dirty="0"/>
              <a:t>hodnota. </a:t>
            </a:r>
            <a:r>
              <a:rPr lang="cs-CZ" sz="1900" dirty="0"/>
              <a:t>Kar. [Měl] velký pojem o významu svého vrchního. </a:t>
            </a:r>
            <a:r>
              <a:rPr lang="cs-CZ" sz="1900" dirty="0" err="1"/>
              <a:t>Zey</a:t>
            </a:r>
            <a:r>
              <a:rPr lang="cs-CZ" sz="1900" dirty="0"/>
              <a:t>. K povídkám náleží rozhovor o významu částí těla lidského pro život člověka </a:t>
            </a:r>
            <a:r>
              <a:rPr lang="cs-CZ" sz="1900" i="1" dirty="0"/>
              <a:t>funkci. </a:t>
            </a:r>
            <a:r>
              <a:rPr lang="cs-CZ" sz="1900" dirty="0" err="1"/>
              <a:t>Šmil</a:t>
            </a:r>
            <a:r>
              <a:rPr lang="cs-CZ" sz="1900" dirty="0"/>
              <a:t>. </a:t>
            </a:r>
            <a:r>
              <a:rPr lang="cs-CZ" sz="1900" b="1" dirty="0">
                <a:solidFill>
                  <a:schemeClr val="bg1"/>
                </a:solidFill>
                <a:highlight>
                  <a:srgbClr val="808080"/>
                </a:highlight>
              </a:rPr>
              <a:t>D</a:t>
            </a:r>
            <a:r>
              <a:rPr lang="cs-CZ" sz="1900" b="1" dirty="0"/>
              <a:t> </a:t>
            </a:r>
            <a:r>
              <a:rPr lang="cs-CZ" sz="1900" i="1" dirty="0" err="1"/>
              <a:t>Zast</a:t>
            </a:r>
            <a:r>
              <a:rPr lang="cs-CZ" sz="1900" i="1" dirty="0"/>
              <a:t>. výraz. </a:t>
            </a:r>
            <a:r>
              <a:rPr lang="cs-CZ" sz="1900" dirty="0"/>
              <a:t>Kdyby alespoň v obličeji měla nějaký význam! </a:t>
            </a:r>
            <a:r>
              <a:rPr lang="cs-CZ" sz="1900" dirty="0" err="1"/>
              <a:t>Havl</a:t>
            </a:r>
            <a:r>
              <a:rPr lang="cs-CZ" sz="1900" dirty="0"/>
              <a:t>. Její oko bylo bez významu. </a:t>
            </a:r>
            <a:r>
              <a:rPr lang="cs-CZ" sz="1900" dirty="0" err="1"/>
              <a:t>Ner</a:t>
            </a:r>
            <a:r>
              <a:rPr lang="cs-CZ" sz="1900" dirty="0"/>
              <a:t>. </a:t>
            </a:r>
            <a:r>
              <a:rPr lang="cs-CZ" sz="1900" b="1" dirty="0">
                <a:solidFill>
                  <a:schemeClr val="bg1"/>
                </a:solidFill>
                <a:highlight>
                  <a:srgbClr val="808080"/>
                </a:highlight>
              </a:rPr>
              <a:t>D</a:t>
            </a:r>
            <a:r>
              <a:rPr lang="cs-CZ" sz="1900" b="1" dirty="0"/>
              <a:t> </a:t>
            </a:r>
            <a:r>
              <a:rPr lang="cs-CZ" sz="1900" i="1" dirty="0" err="1"/>
              <a:t>Zast</a:t>
            </a:r>
            <a:r>
              <a:rPr lang="cs-CZ" sz="1900" i="1" dirty="0"/>
              <a:t>. slovní výraz, slovo, pojmenování. </a:t>
            </a:r>
            <a:r>
              <a:rPr lang="cs-CZ" sz="1900" dirty="0"/>
              <a:t>Svoboda se hájil, že to slovo není německé a že není pro ně v češtině významu. </a:t>
            </a:r>
            <a:r>
              <a:rPr lang="cs-CZ" sz="1900" dirty="0" err="1"/>
              <a:t>Jir</a:t>
            </a:r>
            <a:r>
              <a:rPr lang="cs-CZ" sz="1900" dirty="0"/>
              <a:t>. [Románky] překypují těmito nečeskými významy. Lit. l. Český význam ale věděl jen málokterý. Prav. Strašlivé vykřiknutí znělo zdola — lidský jazyk nemá význam pro ně. Mácha. Proto jsem pro novou věc postavil nový význam. </a:t>
            </a:r>
            <a:r>
              <a:rPr lang="cs-CZ" sz="1900" dirty="0" err="1"/>
              <a:t>Havl</a:t>
            </a:r>
            <a:r>
              <a:rPr lang="cs-CZ" sz="1900" dirty="0"/>
              <a:t>. </a:t>
            </a:r>
            <a:r>
              <a:rPr lang="cs-CZ" sz="1900" b="1" dirty="0">
                <a:solidFill>
                  <a:schemeClr val="bg1"/>
                </a:solidFill>
                <a:highlight>
                  <a:srgbClr val="808080"/>
                </a:highlight>
              </a:rPr>
              <a:t>D</a:t>
            </a:r>
            <a:r>
              <a:rPr lang="cs-CZ" sz="1900" b="1" dirty="0"/>
              <a:t> </a:t>
            </a:r>
            <a:r>
              <a:rPr lang="cs-CZ" sz="1900" dirty="0"/>
              <a:t>významy </a:t>
            </a:r>
            <a:r>
              <a:rPr lang="cs-CZ" sz="1900" i="1" dirty="0"/>
              <a:t>starší škol. slang slovíčka z cizího jazyka s jejich překladem. </a:t>
            </a:r>
            <a:r>
              <a:rPr lang="cs-CZ" sz="1900" dirty="0" err="1"/>
              <a:t>Tejmare</a:t>
            </a:r>
            <a:r>
              <a:rPr lang="cs-CZ" sz="1900" dirty="0"/>
              <a:t>, dejte mi významy. Jste jistě skvěle připraven. M. Han.</a:t>
            </a:r>
          </a:p>
        </p:txBody>
      </p:sp>
    </p:spTree>
    <p:extLst>
      <p:ext uri="{BB962C8B-B14F-4D97-AF65-F5344CB8AC3E}">
        <p14:creationId xmlns:p14="http://schemas.microsoft.com/office/powerpoint/2010/main" val="167988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12D03A2-7CB6-4298-B9DD-EA21D0102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Uspořádání hesla VÝZNAM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5D9375-6651-46A2-A5C7-DD956C110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3000" dirty="0">
                <a:solidFill>
                  <a:srgbClr val="000000"/>
                </a:solidFill>
              </a:rPr>
              <a:t>Heslo (v 1. pádě)</a:t>
            </a:r>
          </a:p>
          <a:p>
            <a:r>
              <a:rPr lang="cs-CZ" sz="3000" dirty="0">
                <a:solidFill>
                  <a:srgbClr val="000000"/>
                </a:solidFill>
              </a:rPr>
              <a:t>Mluvnický popis (udání genitivu, určení rodu)</a:t>
            </a:r>
          </a:p>
          <a:p>
            <a:r>
              <a:rPr lang="cs-CZ" sz="3000" dirty="0">
                <a:solidFill>
                  <a:srgbClr val="000000"/>
                </a:solidFill>
              </a:rPr>
              <a:t>Výklad významu</a:t>
            </a:r>
          </a:p>
          <a:p>
            <a:r>
              <a:rPr lang="cs-CZ" sz="3000" dirty="0">
                <a:solidFill>
                  <a:srgbClr val="000000"/>
                </a:solidFill>
              </a:rPr>
              <a:t>Citáty z autorů</a:t>
            </a:r>
          </a:p>
          <a:p>
            <a:pPr marL="0" indent="0">
              <a:buNone/>
            </a:pPr>
            <a:endParaRPr lang="cs-CZ" sz="3000" dirty="0">
              <a:solidFill>
                <a:srgbClr val="000000"/>
              </a:solidFill>
            </a:endParaRPr>
          </a:p>
          <a:p>
            <a:r>
              <a:rPr lang="cs-CZ" sz="3000" dirty="0">
                <a:solidFill>
                  <a:srgbClr val="000000"/>
                </a:solidFill>
              </a:rPr>
              <a:t>Synonymie, exempláře</a:t>
            </a:r>
          </a:p>
          <a:p>
            <a:r>
              <a:rPr lang="cs-CZ" sz="3000" dirty="0">
                <a:solidFill>
                  <a:srgbClr val="000000"/>
                </a:solidFill>
              </a:rPr>
              <a:t>Značka </a:t>
            </a:r>
            <a:r>
              <a:rPr lang="cs-CZ" sz="3000" b="1" dirty="0">
                <a:solidFill>
                  <a:srgbClr val="000000"/>
                </a:solidFill>
                <a:highlight>
                  <a:srgbClr val="80808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cs-CZ" sz="3000" dirty="0">
                <a:solidFill>
                  <a:srgbClr val="000000"/>
                </a:solidFill>
              </a:rPr>
              <a:t> rozděluje různé významové skupiny slova</a:t>
            </a:r>
          </a:p>
        </p:txBody>
      </p:sp>
    </p:spTree>
    <p:extLst>
      <p:ext uri="{BB962C8B-B14F-4D97-AF65-F5344CB8AC3E}">
        <p14:creationId xmlns:p14="http://schemas.microsoft.com/office/powerpoint/2010/main" val="3697255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315</Words>
  <Application>Microsoft Office PowerPoint</Application>
  <PresentationFormat>Širokoúhlá obrazovka</PresentationFormat>
  <Paragraphs>60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Motiv Office</vt:lpstr>
      <vt:lpstr>Příruční slovník jazyka českého (1935–1957)</vt:lpstr>
      <vt:lpstr>Vydání</vt:lpstr>
      <vt:lpstr>8 dílů v 9 svazcích</vt:lpstr>
      <vt:lpstr>Redakce</vt:lpstr>
      <vt:lpstr>Charakteristika PSJČ</vt:lpstr>
      <vt:lpstr>Okolnosti sestavování a vzniku</vt:lpstr>
      <vt:lpstr>Struktura hesel</vt:lpstr>
      <vt:lpstr>Prezentace aplikace PowerPoint</vt:lpstr>
      <vt:lpstr>Uspořádání hesla VÝZNAM</vt:lpstr>
      <vt:lpstr>Zajímavosti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Příruční slovník jazyka českého (1935–1957)</dc:title>
  <dc:creator>Tereza Svobodová</dc:creator>
  <cp:lastModifiedBy>Tereza Svobodová</cp:lastModifiedBy>
  <cp:revision>2</cp:revision>
  <dcterms:created xsi:type="dcterms:W3CDTF">2018-10-25T09:53:39Z</dcterms:created>
  <dcterms:modified xsi:type="dcterms:W3CDTF">2018-10-25T10:07:32Z</dcterms:modified>
</cp:coreProperties>
</file>