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ramerius4.nkp.cz/search/i.jsp?pid=uuid:1cb5aaf0-e6e3-11e4-a794-5ef3fc9bb22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kramerius4.nkp.cz/search/i.jsp?pid=uuid:cd5b04b0-eb9b-11e4-a511-5ef3fc9ae867#monograph-monographunit-page_uuid:3943b040-0ef2-11e5-b269-5ef3fc9bb22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ramerius4.nkp.cz/search/i.jsp?pid=uuid:cd5b04b0-eb9b-11e4-a511-5ef3fc9ae867#monograph-monographunit-page_uuid:c4218d90-13c0-11e5-a599-5ef3fc9bb22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s.wikipedia.org/wiki/Slov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lovo" TargetMode="External"/><Relationship Id="rId2" Type="http://schemas.openxmlformats.org/officeDocument/2006/relationships/hyperlink" Target="https://ct24.ceskatelevize.cz/archiv/1465105-svetlo-sveta-spatril-ottuv-slovnik-nauc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AB46C-D1BA-48F2-9CA1-CEE6F243E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Ottův slovník naučný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97F4F8-081E-4E0B-8BC0-FF60C1386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Kateřina Hrdinková</a:t>
            </a:r>
          </a:p>
          <a:p>
            <a:r>
              <a:rPr lang="cs-CZ" dirty="0">
                <a:latin typeface="Cambria" panose="02040503050406030204" pitchFamily="18" charset="0"/>
              </a:rPr>
              <a:t>24. 10. 2018</a:t>
            </a:r>
          </a:p>
        </p:txBody>
      </p:sp>
    </p:spTree>
    <p:extLst>
      <p:ext uri="{BB962C8B-B14F-4D97-AF65-F5344CB8AC3E}">
        <p14:creationId xmlns:p14="http://schemas.microsoft.com/office/powerpoint/2010/main" val="25588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3E95-9E0F-4134-AEE3-18919BB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Bibliografické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D9D4B-4B90-4693-B194-94AA810B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Veliké množství přispěvatelů (1 086)</a:t>
            </a:r>
          </a:p>
          <a:p>
            <a:r>
              <a:rPr lang="cs-CZ" dirty="0">
                <a:latin typeface="Cambria" panose="02040503050406030204" pitchFamily="18" charset="0"/>
              </a:rPr>
              <a:t>1. díl z roku 1888 – vycházel formou sešitů (dokončen roku 1908)</a:t>
            </a:r>
          </a:p>
          <a:p>
            <a:r>
              <a:rPr lang="cs-CZ" dirty="0">
                <a:latin typeface="Cambria" panose="02040503050406030204" pitchFamily="18" charset="0"/>
              </a:rPr>
              <a:t>Ihned po vydání se začalo pracovat na opravách a doplňkách, které vycházeli od roku 1930 pod názvem Ottův slovník naučný nové doby (celkem 6 dílů, každý díl má dva svazky – původně mělo být dílů 8)</a:t>
            </a: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Znovu začal vycházet roku 1996, Olomouc</a:t>
            </a:r>
          </a:p>
          <a:p>
            <a:r>
              <a:rPr lang="cs-CZ" dirty="0">
                <a:latin typeface="Cambria" panose="02040503050406030204" pitchFamily="18" charset="0"/>
              </a:rPr>
              <a:t>Nakladatelství: </a:t>
            </a:r>
            <a:r>
              <a:rPr lang="pl-PL" dirty="0">
                <a:latin typeface="Cambria" panose="02040503050406030204" pitchFamily="18" charset="0"/>
              </a:rPr>
              <a:t>ARGO spol. s r.o., Nakladatelství Paseka, s.r.o.</a:t>
            </a:r>
          </a:p>
          <a:p>
            <a:r>
              <a:rPr lang="cs-CZ" dirty="0">
                <a:latin typeface="Cambria" panose="02040503050406030204" pitchFamily="18" charset="0"/>
              </a:rPr>
              <a:t>Digitalizovaný v Národní digitální knihovně Kramerius (</a:t>
            </a:r>
            <a:r>
              <a:rPr lang="cs-CZ" dirty="0">
                <a:latin typeface="Cambria" panose="02040503050406030204" pitchFamily="18" charset="0"/>
                <a:hlinkClick r:id="rId2"/>
              </a:rPr>
              <a:t>http://kramerius4.nkp.cz/</a:t>
            </a:r>
            <a:r>
              <a:rPr lang="cs-CZ" dirty="0" err="1">
                <a:latin typeface="Cambria" panose="02040503050406030204" pitchFamily="18" charset="0"/>
                <a:hlinkClick r:id="rId2"/>
              </a:rPr>
              <a:t>search</a:t>
            </a:r>
            <a:r>
              <a:rPr lang="cs-CZ" dirty="0">
                <a:latin typeface="Cambria" panose="02040503050406030204" pitchFamily="18" charset="0"/>
                <a:hlinkClick r:id="rId2"/>
              </a:rPr>
              <a:t>/</a:t>
            </a:r>
            <a:r>
              <a:rPr lang="cs-CZ" dirty="0" err="1">
                <a:latin typeface="Cambria" panose="02040503050406030204" pitchFamily="18" charset="0"/>
                <a:hlinkClick r:id="rId2"/>
              </a:rPr>
              <a:t>i.jsp?pid</a:t>
            </a:r>
            <a:r>
              <a:rPr lang="cs-CZ" dirty="0">
                <a:latin typeface="Cambria" panose="02040503050406030204" pitchFamily="18" charset="0"/>
                <a:hlinkClick r:id="rId2"/>
              </a:rPr>
              <a:t>=uuid:1cb5aaf0-e6e3-11e4-a794-5ef3fc9bb22f</a:t>
            </a:r>
            <a:r>
              <a:rPr lang="cs-CZ" dirty="0">
                <a:latin typeface="Cambria" panose="02040503050406030204" pitchFamily="18" charset="0"/>
              </a:rPr>
              <a:t>)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pPr lvl="1"/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3E95-9E0F-4134-AEE3-18919BB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faktografické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D9D4B-4B90-4693-B194-94AA810B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Snaží se </a:t>
            </a:r>
            <a:r>
              <a:rPr lang="cs-CZ" i="1" dirty="0">
                <a:latin typeface="Cambria" panose="02040503050406030204" pitchFamily="18" charset="0"/>
              </a:rPr>
              <a:t>vybrat a upravit jádro všech vědomostí způsobem, který by jej činil přístupný každému </a:t>
            </a:r>
            <a:r>
              <a:rPr lang="cs-CZ" dirty="0">
                <a:latin typeface="Cambria" panose="02040503050406030204" pitchFamily="18" charset="0"/>
              </a:rPr>
              <a:t>(Studnička, 1996).</a:t>
            </a:r>
          </a:p>
          <a:p>
            <a:r>
              <a:rPr lang="cs-CZ" dirty="0">
                <a:latin typeface="Cambria" panose="02040503050406030204" pitchFamily="18" charset="0"/>
              </a:rPr>
              <a:t>Chce se přiblížit francouzské, německé a americké encyklopedii</a:t>
            </a:r>
          </a:p>
          <a:p>
            <a:r>
              <a:rPr lang="cs-CZ" dirty="0">
                <a:latin typeface="Cambria" panose="02040503050406030204" pitchFamily="18" charset="0"/>
              </a:rPr>
              <a:t>Některá hesla jsou obsáhlejší a náročnější než jiná, nicméně redaktoři přihlíží k tomu, aby </a:t>
            </a:r>
            <a:r>
              <a:rPr lang="cs-CZ" i="1" dirty="0">
                <a:latin typeface="Cambria" panose="02040503050406030204" pitchFamily="18" charset="0"/>
              </a:rPr>
              <a:t>se u jednotlivých článků dosáhlo přiměřené stručnosti a pravé souměrnosti </a:t>
            </a:r>
            <a:r>
              <a:rPr lang="cs-CZ" dirty="0">
                <a:latin typeface="Cambria" panose="02040503050406030204" pitchFamily="18" charset="0"/>
              </a:rPr>
              <a:t>(Studnička, 1996).</a:t>
            </a:r>
          </a:p>
          <a:p>
            <a:r>
              <a:rPr lang="cs-CZ" dirty="0">
                <a:latin typeface="Cambria" panose="02040503050406030204" pitchFamily="18" charset="0"/>
              </a:rPr>
              <a:t>Celkem 28 dílů (28. díl jsou Doplňky)</a:t>
            </a:r>
          </a:p>
          <a:p>
            <a:r>
              <a:rPr lang="cs-CZ" dirty="0">
                <a:latin typeface="Cambria" panose="02040503050406030204" pitchFamily="18" charset="0"/>
              </a:rPr>
              <a:t>Celkem 139.418 hesel, některá se ale větví do samostatných hesel</a:t>
            </a:r>
          </a:p>
          <a:p>
            <a:r>
              <a:rPr lang="cs-CZ" dirty="0">
                <a:latin typeface="Cambria" panose="02040503050406030204" pitchFamily="18" charset="0"/>
              </a:rPr>
              <a:t>Některá hesla doplněna obrázky</a:t>
            </a:r>
          </a:p>
        </p:txBody>
      </p:sp>
    </p:spTree>
    <p:extLst>
      <p:ext uri="{BB962C8B-B14F-4D97-AF65-F5344CB8AC3E}">
        <p14:creationId xmlns:p14="http://schemas.microsoft.com/office/powerpoint/2010/main" val="44014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3E95-9E0F-4134-AEE3-18919BB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KONTEXT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D9D4B-4B90-4693-B194-94AA810B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Cambria" panose="02040503050406030204" pitchFamily="18" charset="0"/>
              </a:rPr>
              <a:t>S nápadem na vydání rozsáhlého slovníku, který se přiblíží zahraničním slovníkům, přišel pražský vydavatel Jan Otto – koncept slovníku zpracován 1884</a:t>
            </a:r>
          </a:p>
          <a:p>
            <a:pPr algn="just"/>
            <a:r>
              <a:rPr lang="cs-CZ" dirty="0">
                <a:latin typeface="Cambria" panose="02040503050406030204" pitchFamily="18" charset="0"/>
              </a:rPr>
              <a:t>V té době byla potřeba dokázat, že patříme mezi „národy kulturní, na výši moderní vzdělanosti stojící“ (Studnička, 1996)</a:t>
            </a:r>
          </a:p>
          <a:p>
            <a:pPr lvl="1" algn="just"/>
            <a:r>
              <a:rPr lang="cs-CZ" dirty="0">
                <a:latin typeface="Cambria" panose="02040503050406030204" pitchFamily="18" charset="0"/>
              </a:rPr>
              <a:t>Po vzoru </a:t>
            </a:r>
            <a:r>
              <a:rPr lang="cs-CZ" dirty="0" err="1">
                <a:latin typeface="Cambria" panose="02040503050406030204" pitchFamily="18" charset="0"/>
              </a:rPr>
              <a:t>Komeského</a:t>
            </a:r>
            <a:r>
              <a:rPr lang="cs-CZ" dirty="0">
                <a:latin typeface="Cambria" panose="02040503050406030204" pitchFamily="18" charset="0"/>
              </a:rPr>
              <a:t> výklad doplňuje ilustrací a všemožnými diagramy</a:t>
            </a:r>
          </a:p>
          <a:p>
            <a:pPr algn="just"/>
            <a:r>
              <a:rPr lang="cs-CZ" dirty="0">
                <a:latin typeface="Cambria" panose="02040503050406030204" pitchFamily="18" charset="0"/>
              </a:rPr>
              <a:t>Nějakou dobu byl hlavním redaktorem slovníku T. G. Masaryk, který se však svého působení vzdal, protože kvůli sporu o rukopisy měl pocit, že akademickou obec spíše rozděluje a neměl by být hlavním redaktorem Ottova slovníku naučného</a:t>
            </a:r>
          </a:p>
          <a:p>
            <a:pPr algn="just"/>
            <a:endParaRPr lang="cs-CZ" dirty="0"/>
          </a:p>
          <a:p>
            <a:pPr algn="just"/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3E95-9E0F-4134-AEE3-18919BB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Heslo znamenati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D9D4B-4B90-4693-B194-94AA810B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584874"/>
            <a:ext cx="10058400" cy="1105016"/>
          </a:xfrm>
        </p:spPr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  <a:hlinkClick r:id="rId2"/>
              </a:rPr>
              <a:t>http://kramerius4.nkp.cz/search/i.jsp?pid=uuid:cd5b04b0-eb9b-11e4-a511-5ef3fc9ae867#monograph-monographunit-page_uuid:3943b040-0ef2-11e5-b269-5ef3fc9bb22f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8112DC-4644-448D-8439-2AC55B274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4" t="25173" r="44916" b="52174"/>
          <a:stretch/>
        </p:blipFill>
        <p:spPr>
          <a:xfrm>
            <a:off x="1378633" y="1730326"/>
            <a:ext cx="9001933" cy="37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3E95-9E0F-4134-AEE3-18919BB0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610" y="0"/>
            <a:ext cx="10058400" cy="1609344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Heslo slovo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D9D4B-4B90-4693-B194-94AA810B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301" y="5527583"/>
            <a:ext cx="6132810" cy="115425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Cambria" panose="02040503050406030204" pitchFamily="18" charset="0"/>
                <a:hlinkClick r:id="rId2"/>
              </a:rPr>
              <a:t>http://kramerius4.nkp.cz/search/i.jsp?pid=uuid:cd5b04b0-eb9b-11e4-a511-5ef3fc9ae867#monograph-monographunit-page_uuid:c4218d90-13c0-11e5-a599-5ef3fc9bb22f</a:t>
            </a:r>
            <a:endParaRPr lang="cs-CZ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26E279-B97F-467B-9A30-AB10DA73D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08" t="12390" r="36875" b="5534"/>
          <a:stretch/>
        </p:blipFill>
        <p:spPr>
          <a:xfrm>
            <a:off x="0" y="-49831"/>
            <a:ext cx="4553243" cy="69078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658E2B-28C0-40AE-B942-A8451564F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45" t="22651" r="34940" b="37407"/>
          <a:stretch/>
        </p:blipFill>
        <p:spPr>
          <a:xfrm>
            <a:off x="5849610" y="1609344"/>
            <a:ext cx="3573194" cy="27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3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AB41F-4004-47E4-8452-6CADE1E3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SROVNÁNÍ S WIKIPEDIÍ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6C4F47-4386-46D2-BB49-5D5D74FC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V dnešní době překonala internetová encyklopedie </a:t>
            </a:r>
            <a:r>
              <a:rPr lang="cs-CZ" dirty="0" err="1">
                <a:latin typeface="Cambria" panose="02040503050406030204" pitchFamily="18" charset="0"/>
              </a:rPr>
              <a:t>Wikipedia</a:t>
            </a:r>
            <a:r>
              <a:rPr lang="cs-CZ" dirty="0">
                <a:latin typeface="Cambria" panose="02040503050406030204" pitchFamily="18" charset="0"/>
              </a:rPr>
              <a:t> Ottův slovník co do počtu hesel</a:t>
            </a: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Odborní redaktoři X Neodborní přispěvatelé</a:t>
            </a:r>
          </a:p>
          <a:p>
            <a:r>
              <a:rPr lang="cs-CZ" dirty="0">
                <a:latin typeface="Cambria" panose="02040503050406030204" pitchFamily="18" charset="0"/>
              </a:rPr>
              <a:t>Jednotná struktura hesel X Libovolnost při tvorbě hesla </a:t>
            </a:r>
          </a:p>
        </p:txBody>
      </p:sp>
    </p:spTree>
    <p:extLst>
      <p:ext uri="{BB962C8B-B14F-4D97-AF65-F5344CB8AC3E}">
        <p14:creationId xmlns:p14="http://schemas.microsoft.com/office/powerpoint/2010/main" val="271623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67F029-9CA6-4765-8FAB-4D317E6D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514534"/>
            <a:ext cx="10058400" cy="65766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https://cs.wikipedia.org/wiki/Slovo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F04058-DD67-4640-A3FB-E67B52699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5" t="12082" r="2732" b="27785"/>
          <a:stretch/>
        </p:blipFill>
        <p:spPr>
          <a:xfrm>
            <a:off x="323558" y="289892"/>
            <a:ext cx="11535508" cy="46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53E95-9E0F-4134-AEE3-18919BB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BIBLIOGRAFIE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D9D4B-4B90-4693-B194-94AA810B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STUDNIČKA, František Josef.: Předmluva, in Ottův slovník naučný. Díl první A - Alpy (Olomouc: Ladislav Horáček – Paseka, Argo 1996)</a:t>
            </a:r>
          </a:p>
          <a:p>
            <a:r>
              <a:rPr lang="cs-CZ" dirty="0">
                <a:latin typeface="Cambria" panose="02040503050406030204" pitchFamily="18" charset="0"/>
              </a:rPr>
              <a:t>SOBOTKA, Primus a kol.: Slovo, in Ottův slovník naučný. Díl </a:t>
            </a:r>
            <a:r>
              <a:rPr lang="cs-CZ" dirty="0" err="1">
                <a:latin typeface="Cambria" panose="02040503050406030204" pitchFamily="18" charset="0"/>
              </a:rPr>
              <a:t>dvacátýtřetí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Schlossar</a:t>
            </a:r>
            <a:r>
              <a:rPr lang="cs-CZ" dirty="0">
                <a:latin typeface="Cambria" panose="02040503050406030204" pitchFamily="18" charset="0"/>
              </a:rPr>
              <a:t> - </a:t>
            </a:r>
            <a:r>
              <a:rPr lang="cs-CZ" dirty="0" err="1">
                <a:latin typeface="Cambria" panose="02040503050406030204" pitchFamily="18" charset="0"/>
              </a:rPr>
              <a:t>Starowolski</a:t>
            </a:r>
            <a:r>
              <a:rPr lang="cs-CZ" dirty="0">
                <a:latin typeface="Cambria" panose="02040503050406030204" pitchFamily="18" charset="0"/>
              </a:rPr>
              <a:t> (Olomouc: Ladislav Horáček – Paseka, Argo 2000)</a:t>
            </a:r>
          </a:p>
          <a:p>
            <a:r>
              <a:rPr lang="cs-CZ" dirty="0">
                <a:latin typeface="Cambria" panose="02040503050406030204" pitchFamily="18" charset="0"/>
              </a:rPr>
              <a:t>SOBOTKA, Primus a kol.: Význam, in Ottův slovník naučný. Díl </a:t>
            </a:r>
            <a:r>
              <a:rPr lang="cs-CZ" dirty="0" err="1">
                <a:latin typeface="Cambria" panose="02040503050406030204" pitchFamily="18" charset="0"/>
              </a:rPr>
              <a:t>dvacátýsedmý</a:t>
            </a:r>
            <a:r>
              <a:rPr lang="cs-CZ" dirty="0">
                <a:latin typeface="Cambria" panose="02040503050406030204" pitchFamily="18" charset="0"/>
              </a:rPr>
              <a:t> Vůz – </a:t>
            </a:r>
            <a:r>
              <a:rPr lang="cs-CZ" dirty="0" err="1">
                <a:latin typeface="Cambria" panose="02040503050406030204" pitchFamily="18" charset="0"/>
              </a:rPr>
              <a:t>Źyźkowski</a:t>
            </a:r>
            <a:r>
              <a:rPr lang="cs-CZ" dirty="0">
                <a:latin typeface="Cambria" panose="02040503050406030204" pitchFamily="18" charset="0"/>
              </a:rPr>
              <a:t> (Český Těšín: Ladislav Horáček – Paseka, Argo 2002)</a:t>
            </a:r>
          </a:p>
          <a:p>
            <a:r>
              <a:rPr lang="cs-CZ" dirty="0" err="1">
                <a:latin typeface="Cambria" panose="02040503050406030204" pitchFamily="18" charset="0"/>
              </a:rPr>
              <a:t>An</a:t>
            </a:r>
            <a:r>
              <a:rPr lang="cs-CZ" dirty="0">
                <a:latin typeface="Cambria" panose="02040503050406030204" pitchFamily="18" charset="0"/>
              </a:rPr>
              <a:t>.: </a:t>
            </a:r>
            <a:r>
              <a:rPr lang="cs-CZ" i="1" dirty="0">
                <a:latin typeface="Cambria" panose="02040503050406030204" pitchFamily="18" charset="0"/>
              </a:rPr>
              <a:t>Světlo světa spatřil Ottův slovník naučný</a:t>
            </a:r>
            <a:r>
              <a:rPr lang="cs-CZ" dirty="0">
                <a:latin typeface="Cambria" panose="02040503050406030204" pitchFamily="18" charset="0"/>
              </a:rPr>
              <a:t> [online]. 22.1.2008 [cit. 2018-10-24]. Dostupné z: </a:t>
            </a:r>
            <a:r>
              <a:rPr lang="cs-CZ" dirty="0">
                <a:latin typeface="Cambria" panose="02040503050406030204" pitchFamily="18" charset="0"/>
                <a:hlinkClick r:id="rId2"/>
              </a:rPr>
              <a:t>https://ct24.ceskatelevize.cz/archiv/1465105-svetlo-sveta-spatril-ottuv-slovnik-naucny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 err="1">
                <a:latin typeface="Cambria" panose="02040503050406030204" pitchFamily="18" charset="0"/>
              </a:rPr>
              <a:t>An</a:t>
            </a:r>
            <a:r>
              <a:rPr lang="cs-CZ" dirty="0">
                <a:latin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</a:rPr>
              <a:t>Slovo</a:t>
            </a:r>
            <a:r>
              <a:rPr lang="en-US" dirty="0">
                <a:latin typeface="Cambria" panose="02040503050406030204" pitchFamily="18" charset="0"/>
              </a:rPr>
              <a:t>. In: </a:t>
            </a:r>
            <a:r>
              <a:rPr lang="en-US" i="1" dirty="0">
                <a:latin typeface="Cambria" panose="02040503050406030204" pitchFamily="18" charset="0"/>
              </a:rPr>
              <a:t>Wikipedia: the free encyclopedia</a:t>
            </a:r>
            <a:r>
              <a:rPr lang="en-US" dirty="0">
                <a:latin typeface="Cambria" panose="02040503050406030204" pitchFamily="18" charset="0"/>
              </a:rPr>
              <a:t> [online]</a:t>
            </a:r>
            <a:r>
              <a:rPr lang="cs-CZ" dirty="0">
                <a:latin typeface="Cambria" panose="02040503050406030204" pitchFamily="18" charset="0"/>
              </a:rPr>
              <a:t> (</a:t>
            </a:r>
            <a:r>
              <a:rPr lang="en-US" dirty="0">
                <a:latin typeface="Cambria" panose="02040503050406030204" pitchFamily="18" charset="0"/>
              </a:rPr>
              <a:t>San Francisco (CA): Wikimedia Foundation, 2001</a:t>
            </a:r>
            <a:r>
              <a:rPr lang="cs-CZ" dirty="0">
                <a:latin typeface="Cambria" panose="02040503050406030204" pitchFamily="18" charset="0"/>
              </a:rPr>
              <a:t>)</a:t>
            </a:r>
            <a:r>
              <a:rPr lang="en-US" dirty="0">
                <a:latin typeface="Cambria" panose="02040503050406030204" pitchFamily="18" charset="0"/>
              </a:rPr>
              <a:t> 17. 6. 2018 [cit. 2018-10-24]. </a:t>
            </a:r>
            <a:r>
              <a:rPr lang="en-US" dirty="0" err="1">
                <a:latin typeface="Cambria" panose="02040503050406030204" pitchFamily="18" charset="0"/>
              </a:rPr>
              <a:t>Dostupné</a:t>
            </a:r>
            <a:r>
              <a:rPr lang="en-US" dirty="0">
                <a:latin typeface="Cambria" panose="02040503050406030204" pitchFamily="18" charset="0"/>
              </a:rPr>
              <a:t> z: </a:t>
            </a:r>
            <a:r>
              <a:rPr lang="en-US" dirty="0">
                <a:latin typeface="Cambria" panose="02040503050406030204" pitchFamily="18" charset="0"/>
                <a:hlinkClick r:id="rId3"/>
              </a:rPr>
              <a:t>https://cs.wikipedia.org/wiki/Slovo</a:t>
            </a: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15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396</TotalTime>
  <Words>504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Cambria</vt:lpstr>
      <vt:lpstr>Rockwell</vt:lpstr>
      <vt:lpstr>Rockwell Condensed</vt:lpstr>
      <vt:lpstr>Wingdings</vt:lpstr>
      <vt:lpstr>Dřevo</vt:lpstr>
      <vt:lpstr>Ottův slovník naučný</vt:lpstr>
      <vt:lpstr>Bibliografické údaje</vt:lpstr>
      <vt:lpstr>faktografické údaje</vt:lpstr>
      <vt:lpstr>KONTEXT</vt:lpstr>
      <vt:lpstr>Heslo znamenati</vt:lpstr>
      <vt:lpstr>Heslo slovo</vt:lpstr>
      <vt:lpstr>SROVNÁNÍ S WIKIPEDIÍ</vt:lpstr>
      <vt:lpstr>Prezentace aplikace PowerPoint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Ottův slovník naučný</dc:title>
  <dc:creator>Kačka Hrdinková</dc:creator>
  <cp:lastModifiedBy>Kačka Hrdinková</cp:lastModifiedBy>
  <cp:revision>21</cp:revision>
  <dcterms:created xsi:type="dcterms:W3CDTF">2018-10-22T14:51:56Z</dcterms:created>
  <dcterms:modified xsi:type="dcterms:W3CDTF">2018-10-25T11:04:54Z</dcterms:modified>
</cp:coreProperties>
</file>