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AD9CFC-8D90-40BA-89EC-BC46AD3F0F06}" type="datetimeFigureOut">
              <a:rPr lang="cs-CZ" smtClean="0"/>
              <a:pPr/>
              <a:t>26.9.2018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E398116-E8DD-4C03-8492-0C388B60D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620689"/>
            <a:ext cx="7775872" cy="1296144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 smtClean="0"/>
              <a:t>Kvalitativní metody pedagogického výzkumu</a:t>
            </a:r>
            <a:endParaRPr lang="cs-CZ" sz="3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544" y="2708920"/>
            <a:ext cx="8062912" cy="3528392"/>
          </a:xfrm>
        </p:spPr>
        <p:txBody>
          <a:bodyPr>
            <a:normAutofit fontScale="92500" lnSpcReduction="20000"/>
          </a:bodyPr>
          <a:lstStyle/>
          <a:p>
            <a:endParaRPr lang="cs-CZ" sz="2500" b="1" i="1" dirty="0" smtClean="0"/>
          </a:p>
          <a:p>
            <a:r>
              <a:rPr lang="cs-CZ" sz="3200" b="1" i="1" dirty="0" smtClean="0"/>
              <a:t>Osvojování slovotvorných kompetencí </a:t>
            </a:r>
          </a:p>
          <a:p>
            <a:pPr algn="ctr"/>
            <a:r>
              <a:rPr lang="cs-CZ" sz="3200" b="1" i="1" dirty="0" smtClean="0"/>
              <a:t>u žáků na II. stupni ZŠ</a:t>
            </a:r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endParaRPr lang="cs-CZ" sz="2500" b="1" i="1" dirty="0" smtClean="0"/>
          </a:p>
          <a:p>
            <a:endParaRPr lang="cs-CZ" sz="2500" b="1" i="1" dirty="0" smtClean="0"/>
          </a:p>
          <a:p>
            <a:endParaRPr lang="cs-CZ" sz="2500" b="1" i="1" dirty="0" smtClean="0"/>
          </a:p>
          <a:p>
            <a:r>
              <a:rPr lang="cs-CZ" sz="2500" b="1" i="1" dirty="0" smtClean="0"/>
              <a:t>Mgr. Lucie Strejčková</a:t>
            </a:r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b="1" i="1" dirty="0" smtClean="0"/>
          </a:p>
          <a:p>
            <a:pPr algn="ctr"/>
            <a:endParaRPr lang="cs-CZ" sz="25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Kódování</a:t>
            </a:r>
            <a:r>
              <a:rPr lang="cs-CZ" dirty="0" smtClean="0"/>
              <a:t> </a:t>
            </a:r>
            <a:r>
              <a:rPr lang="cs-CZ" dirty="0" smtClean="0"/>
              <a:t>rozhovoru </a:t>
            </a:r>
            <a:br>
              <a:rPr lang="cs-CZ" dirty="0" smtClean="0"/>
            </a:br>
            <a:r>
              <a:rPr lang="cs-CZ" dirty="0" smtClean="0"/>
              <a:t>– vybrané úseky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Pak to děláme obráceně – máme kořen a tvoříme slova předponami a příponami.</a:t>
            </a:r>
          </a:p>
          <a:p>
            <a:pPr lvl="1"/>
            <a:r>
              <a:rPr lang="cs-CZ" dirty="0" smtClean="0"/>
              <a:t>Ověřování znalostí, didaktické principy</a:t>
            </a:r>
          </a:p>
          <a:p>
            <a:r>
              <a:rPr lang="cs-CZ" dirty="0" smtClean="0"/>
              <a:t>Na koci pětky pak probíráme osobní a pádové koncovky. A pak se tady učí slovotvorný základ, základové slovo.</a:t>
            </a:r>
          </a:p>
          <a:p>
            <a:pPr lvl="1"/>
            <a:r>
              <a:rPr lang="cs-CZ" dirty="0" smtClean="0"/>
              <a:t>Orientace v tematických plánech bez předchozí přípravy.</a:t>
            </a:r>
          </a:p>
          <a:p>
            <a:r>
              <a:rPr lang="cs-CZ" dirty="0" smtClean="0"/>
              <a:t>Učím to ráda, ale pro děti je to peklo. Nechápou rozdíl mezi slovotvorným základem a základovým slovem.</a:t>
            </a:r>
          </a:p>
          <a:p>
            <a:pPr lvl="1"/>
            <a:r>
              <a:rPr lang="cs-CZ" dirty="0" smtClean="0"/>
              <a:t>Identifikace kritického místa daného učiva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Kódování</a:t>
            </a:r>
            <a:r>
              <a:rPr lang="cs-CZ" dirty="0" smtClean="0"/>
              <a:t> </a:t>
            </a:r>
            <a:r>
              <a:rPr lang="cs-CZ" dirty="0" smtClean="0"/>
              <a:t>rozhovoru </a:t>
            </a:r>
            <a:br>
              <a:rPr lang="cs-CZ" dirty="0" smtClean="0"/>
            </a:br>
            <a:r>
              <a:rPr lang="cs-CZ" dirty="0" smtClean="0"/>
              <a:t>– vybrané úseky </a:t>
            </a:r>
            <a:r>
              <a:rPr lang="cs-CZ" dirty="0" smtClean="0"/>
              <a:t>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Děti v pětce na to prostě nemají. Jsou rádi, když se naučí koncovky. Do slovotvorného základu se jim plete přípona, je to těžké. Myslím, že by se to v pětce ještě učit nemělo.</a:t>
            </a:r>
          </a:p>
          <a:p>
            <a:pPr lvl="1"/>
            <a:r>
              <a:rPr lang="cs-CZ" dirty="0" smtClean="0"/>
              <a:t>Návrh řešení</a:t>
            </a:r>
          </a:p>
          <a:p>
            <a:r>
              <a:rPr lang="cs-CZ" dirty="0" smtClean="0"/>
              <a:t>Nevím, jak na tom bude letošní šestka. Začínali jsme kořen, pak slovotvorný základ, nejsem si jistá, zda to pobrali. Procvičovali to sice na konci pětky, ale opravdu nevím.</a:t>
            </a:r>
          </a:p>
          <a:p>
            <a:pPr lvl="1"/>
            <a:r>
              <a:rPr lang="cs-CZ" dirty="0" smtClean="0"/>
              <a:t>Pochybnosti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399032"/>
          </a:xfrm>
        </p:spPr>
        <p:txBody>
          <a:bodyPr/>
          <a:lstStyle/>
          <a:p>
            <a:pPr algn="r"/>
            <a:r>
              <a:rPr lang="cs-CZ" dirty="0" smtClean="0"/>
              <a:t>Děkuji za pozornost.</a:t>
            </a:r>
            <a:br>
              <a:rPr lang="cs-CZ" dirty="0" smtClean="0"/>
            </a:br>
            <a:r>
              <a:rPr lang="cs-CZ" dirty="0" smtClean="0"/>
              <a:t>LS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Téma: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aktuální postavení slovotvorby v kontextu jazykového učiva na II. stupni ZŠ</a:t>
            </a:r>
          </a:p>
          <a:p>
            <a:r>
              <a:rPr lang="cs-CZ" dirty="0" smtClean="0"/>
              <a:t>podpůrná funkci mateřského jazyka  - překonání obtíží v rovině porozumění věcného textu, zvyšování efektivity učení</a:t>
            </a:r>
          </a:p>
          <a:p>
            <a:pPr lvl="1"/>
            <a:r>
              <a:rPr lang="cs-CZ" dirty="0" smtClean="0"/>
              <a:t>důraz kladen na slovotvornou motivaci a její funkci při dekódování významu neznámých slov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Zdůvodnění volby tématu: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Výuka slovotvorby je ve velmi problematické pozici.</a:t>
            </a:r>
          </a:p>
          <a:p>
            <a:pPr lvl="1" algn="just"/>
            <a:r>
              <a:rPr lang="cs-CZ" dirty="0" smtClean="0"/>
              <a:t>Není výjimkou, že pedagogové se danému učivu věnují spíše sporadicky a pouze okrajově, někdy se mu vyhýbají docela.</a:t>
            </a:r>
          </a:p>
          <a:p>
            <a:pPr algn="just"/>
            <a:r>
              <a:rPr lang="cs-CZ" dirty="0" smtClean="0"/>
              <a:t>Rámcový vzdělávací program pro základní vzdělávání (MŠMT, 2016) definuje očekávané výstupy, cílové kompetence, doporučuje koncepci vzdělávání, ale vlastní prostředky k dosažení cílů jako závazné nepředepisuje (Hájková, 2012), což může vést ke kolísavé a kvalitativně odlišné podobě vyučovací praxe.</a:t>
            </a:r>
          </a:p>
          <a:p>
            <a:pPr algn="just"/>
            <a:r>
              <a:rPr lang="cs-CZ" dirty="0" smtClean="0"/>
              <a:t>Jak ukázaly i poslední výsledky mezinárodního šetření čtenářské gramotnosti (PIRLS 2011), je třeba stále hledat strategie, které žákům ulehčí porozumění věcnému textu.</a:t>
            </a:r>
          </a:p>
          <a:p>
            <a:pPr algn="just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disertační práce: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 smtClean="0"/>
              <a:t>Analyzovat aktuální stav výuky slovotvorby v 6. – 9. ročníku ZŠ a přispět k rozvoji didaktiky ČJ.</a:t>
            </a:r>
          </a:p>
          <a:p>
            <a:pPr lvl="0" algn="just"/>
            <a:r>
              <a:rPr lang="cs-CZ" dirty="0" smtClean="0"/>
              <a:t>Stanovit vztah slovotvorné motivace jako strategie při konstruování významu odborných pojmů a globálního porozumění textu. </a:t>
            </a:r>
          </a:p>
          <a:p>
            <a:pPr lvl="0" algn="just"/>
            <a:r>
              <a:rPr lang="cs-CZ" dirty="0" smtClean="0"/>
              <a:t>Zjistit podpůrnou funkci učiva slovotvorby v procesu učení.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Výzkumné otázky: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 smtClean="0"/>
              <a:t>Jaká je současná praxe výuky slovotvorby na II. stupni ZŠ? </a:t>
            </a:r>
          </a:p>
          <a:p>
            <a:pPr lvl="0" algn="just"/>
            <a:r>
              <a:rPr lang="cs-CZ" dirty="0" smtClean="0"/>
              <a:t>Jakými způsoby lze podpořit osvojování slovotvorných kompetencí a zároveň rozvíjet předpoklady pochopení (nejen) učebního textu?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Metodologie výzkumu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cs-CZ" dirty="0" smtClean="0"/>
              <a:t>Obsahová analýza </a:t>
            </a:r>
            <a:r>
              <a:rPr lang="cs-CZ" dirty="0" err="1" smtClean="0"/>
              <a:t>kurikulárních</a:t>
            </a:r>
            <a:r>
              <a:rPr lang="cs-CZ" dirty="0" smtClean="0"/>
              <a:t> dokumentů</a:t>
            </a:r>
          </a:p>
          <a:p>
            <a:pPr lvl="0" algn="just">
              <a:buNone/>
            </a:pPr>
            <a:endParaRPr lang="cs-CZ" dirty="0" smtClean="0"/>
          </a:p>
          <a:p>
            <a:pPr lvl="1" algn="just"/>
            <a:r>
              <a:rPr lang="cs-CZ" dirty="0" smtClean="0"/>
              <a:t>učebnice ČJ, pracovních sešity, ŠVP</a:t>
            </a:r>
          </a:p>
          <a:p>
            <a:pPr lvl="1" algn="just"/>
            <a:r>
              <a:rPr lang="cs-CZ" dirty="0" smtClean="0"/>
              <a:t>Doplněno:</a:t>
            </a:r>
          </a:p>
          <a:p>
            <a:pPr lvl="2" algn="just"/>
            <a:r>
              <a:rPr lang="cs-CZ" dirty="0" smtClean="0"/>
              <a:t> řízenými rozhovory s vyučujícími českého jazyka</a:t>
            </a:r>
          </a:p>
          <a:p>
            <a:pPr lvl="2" algn="just"/>
            <a:r>
              <a:rPr lang="cs-CZ" dirty="0" smtClean="0"/>
              <a:t>hospitací v hodině</a:t>
            </a:r>
          </a:p>
          <a:p>
            <a:pPr lvl="2" algn="just"/>
            <a:r>
              <a:rPr lang="cs-CZ" dirty="0" smtClean="0"/>
              <a:t>testováním vybraných tříd (předpokládaný vzorek – cca 30)</a:t>
            </a:r>
          </a:p>
          <a:p>
            <a:pPr lvl="2" algn="just"/>
            <a:r>
              <a:rPr lang="cs-CZ" dirty="0" smtClean="0"/>
              <a:t>dotazníkovým šetřením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dirty="0" smtClean="0"/>
              <a:t>Obsahová analýza vybraných učebních textů z hlediska zastoupení slovotvorně motivovaných slov</a:t>
            </a:r>
          </a:p>
          <a:p>
            <a:pPr lvl="2" algn="just"/>
            <a:endParaRPr lang="cs-CZ" dirty="0" smtClean="0"/>
          </a:p>
          <a:p>
            <a:pPr lvl="1" algn="just"/>
            <a:r>
              <a:rPr lang="cs-CZ" dirty="0" smtClean="0"/>
              <a:t>selekce odborných termínů a jejich kategorizace na základě společných (rozdílných) formálně sémantických vlastností</a:t>
            </a:r>
          </a:p>
          <a:p>
            <a:pPr lvl="1" algn="just"/>
            <a:r>
              <a:rPr lang="cs-CZ" dirty="0" smtClean="0"/>
              <a:t>u vybrané třídy intervenční zásah na hodinách ČJ v časovém horizontu několika měsíců s hlavním cílem osvojení učební strategie (míra efektivity zjištěna pretextem a </a:t>
            </a:r>
            <a:r>
              <a:rPr lang="cs-CZ" dirty="0" err="1" smtClean="0"/>
              <a:t>posttextem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Analýza rozhovoru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Délka rozhovoru: </a:t>
            </a:r>
            <a:r>
              <a:rPr lang="cs-CZ" dirty="0" smtClean="0"/>
              <a:t>		</a:t>
            </a:r>
            <a:r>
              <a:rPr lang="cs-CZ" dirty="0" smtClean="0"/>
              <a:t>28:25</a:t>
            </a:r>
          </a:p>
          <a:p>
            <a:r>
              <a:rPr lang="cs-CZ" b="1" dirty="0" smtClean="0"/>
              <a:t>Místo</a:t>
            </a:r>
            <a:r>
              <a:rPr lang="cs-CZ" dirty="0" smtClean="0"/>
              <a:t>:</a:t>
            </a:r>
            <a:r>
              <a:rPr lang="cs-CZ" dirty="0" smtClean="0"/>
              <a:t> </a:t>
            </a:r>
            <a:r>
              <a:rPr lang="cs-CZ" dirty="0" smtClean="0"/>
              <a:t>Relaxační místnost školy, pohodlné sezení, navození neformální atmosféry</a:t>
            </a:r>
          </a:p>
          <a:p>
            <a:r>
              <a:rPr lang="cs-CZ" b="1" dirty="0" smtClean="0"/>
              <a:t>Další okolnosti</a:t>
            </a:r>
            <a:r>
              <a:rPr lang="cs-CZ" dirty="0" smtClean="0"/>
              <a:t>: dotazovaná předem nevěděla téma rozhovoru</a:t>
            </a:r>
            <a:endParaRPr lang="cs-CZ" dirty="0" smtClean="0"/>
          </a:p>
          <a:p>
            <a:r>
              <a:rPr lang="cs-CZ" b="1" dirty="0" smtClean="0"/>
              <a:t>Informace o dotazovaném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Učitelka I. stupně, koordinátorka inkluze, speciální pedagog, délka pedagogické praxe 14 let </a:t>
            </a:r>
          </a:p>
          <a:p>
            <a:pPr lvl="1"/>
            <a:r>
              <a:rPr lang="cs-CZ" dirty="0" smtClean="0"/>
              <a:t>Vystudovaný obor - Učitelství pro 1. stupeň, Speciální pedagogika (Ústí nad Labem)</a:t>
            </a:r>
          </a:p>
          <a:p>
            <a:pPr lvl="1"/>
            <a:r>
              <a:rPr lang="cs-CZ" dirty="0" smtClean="0"/>
              <a:t>Předcházející zaměstnání – ZŠ 6 let, logopedická školka 2 roky, speciálně pedagogické centrum 2 roky, v současné ZŠ 4 roky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Kódování </a:t>
            </a:r>
            <a:r>
              <a:rPr lang="cs-CZ" dirty="0" smtClean="0"/>
              <a:t>rozhovoru </a:t>
            </a:r>
            <a:br>
              <a:rPr lang="cs-CZ" dirty="0" smtClean="0"/>
            </a:br>
            <a:r>
              <a:rPr lang="cs-CZ" dirty="0" smtClean="0"/>
              <a:t>– vybrané úseky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 všech svých pracovních zkušeností se mi líbí teď tady ve škole.</a:t>
            </a:r>
          </a:p>
          <a:p>
            <a:pPr lvl="1"/>
            <a:r>
              <a:rPr lang="cs-CZ" dirty="0" smtClean="0"/>
              <a:t>Pozitivní vztah k profesi, profesní vztahy, </a:t>
            </a:r>
            <a:r>
              <a:rPr lang="cs-CZ" dirty="0" smtClean="0"/>
              <a:t>funkce, charakteristika klimatu školy.</a:t>
            </a:r>
            <a:endParaRPr lang="cs-CZ" dirty="0" smtClean="0"/>
          </a:p>
          <a:p>
            <a:r>
              <a:rPr lang="cs-CZ" dirty="0" smtClean="0"/>
              <a:t>Pracovala jsem v logopedické školce dva roky a pak ve speciálně pedagogickém centru. Stýskalo se mi ale, vrátila jsem se proto do školy. Učím ráda. Ale předtím jsem potřebovala právě logopedické základy pro </a:t>
            </a:r>
            <a:r>
              <a:rPr lang="cs-CZ" dirty="0" smtClean="0"/>
              <a:t>praxi.</a:t>
            </a:r>
          </a:p>
          <a:p>
            <a:pPr lvl="1"/>
            <a:r>
              <a:rPr lang="cs-CZ" dirty="0" smtClean="0"/>
              <a:t>Profesní </a:t>
            </a:r>
            <a:r>
              <a:rPr lang="cs-CZ" dirty="0" smtClean="0"/>
              <a:t>motivace, vymezení profesní orientace, </a:t>
            </a:r>
            <a:r>
              <a:rPr lang="cs-CZ" dirty="0" smtClean="0"/>
              <a:t>funkce</a:t>
            </a:r>
          </a:p>
          <a:p>
            <a:r>
              <a:rPr lang="cs-CZ" dirty="0" smtClean="0"/>
              <a:t>Letos mám prvňáčky a je to dost obtížné, protože tam mám šest cizinců. Potřebovala bych kompetentního asistenta pedagoga, protože v počtu 26 dětí mám co dělat.</a:t>
            </a:r>
          </a:p>
          <a:p>
            <a:pPr lvl="1"/>
            <a:r>
              <a:rPr lang="cs-CZ" dirty="0" smtClean="0"/>
              <a:t>Identifikace mluvčího, limity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Kódování </a:t>
            </a:r>
            <a:r>
              <a:rPr lang="cs-CZ" dirty="0" smtClean="0"/>
              <a:t>rozhovoru </a:t>
            </a:r>
            <a:br>
              <a:rPr lang="cs-CZ" dirty="0" smtClean="0"/>
            </a:br>
            <a:r>
              <a:rPr lang="cs-CZ" dirty="0" smtClean="0"/>
              <a:t>– vybrané úseky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se týče učiva slovotvorby, tak tu učím od třetí třídy. Je důležité, aby ji žáci uměli ještě před vyjmenovanými </a:t>
            </a:r>
            <a:r>
              <a:rPr lang="cs-CZ" dirty="0" smtClean="0"/>
              <a:t>slovy. Tak říjen – listopad.</a:t>
            </a:r>
          </a:p>
          <a:p>
            <a:pPr lvl="1"/>
            <a:r>
              <a:rPr lang="cs-CZ" dirty="0" smtClean="0"/>
              <a:t>Vymezení </a:t>
            </a:r>
            <a:r>
              <a:rPr lang="cs-CZ" dirty="0" smtClean="0"/>
              <a:t>priorit, orientace ve výuce</a:t>
            </a:r>
          </a:p>
          <a:p>
            <a:r>
              <a:rPr lang="cs-CZ" dirty="0" smtClean="0"/>
              <a:t>Začínám kořenem a pak teprve přidávám předpony, později přípony. Vyhledáváme stejné kořeny a děti je rádi barevně odlišují – kořen červeně a předpony a přípony zeleně.</a:t>
            </a:r>
          </a:p>
          <a:p>
            <a:pPr lvl="1"/>
            <a:r>
              <a:rPr lang="cs-CZ" dirty="0" smtClean="0"/>
              <a:t>Motivace žáků</a:t>
            </a:r>
            <a:endParaRPr lang="cs-CZ" dirty="0" smtClean="0"/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173</TotalTime>
  <Words>495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Talent</vt:lpstr>
      <vt:lpstr>Kvalitativní metody pedagogického výzkumu</vt:lpstr>
      <vt:lpstr>Téma:</vt:lpstr>
      <vt:lpstr>Zdůvodnění volby tématu: </vt:lpstr>
      <vt:lpstr>Cíle disertační práce: </vt:lpstr>
      <vt:lpstr>Výzkumné otázky: </vt:lpstr>
      <vt:lpstr>Metodologie výzkumu:</vt:lpstr>
      <vt:lpstr>Analýza rozhovoru </vt:lpstr>
      <vt:lpstr>Kódování rozhovoru  – vybrané úseky I</vt:lpstr>
      <vt:lpstr>Kódování rozhovoru  – vybrané úseky II</vt:lpstr>
      <vt:lpstr>Kódování rozhovoru  – vybrané úseky III</vt:lpstr>
      <vt:lpstr>Kódování rozhovoru  – vybrané úseky IV</vt:lpstr>
      <vt:lpstr>Děkuji za pozornost. 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ROZŠÍŘENÁ ANOTACE DISERTAČNÍ PRÁCE</dc:title>
  <dc:creator>lucie</dc:creator>
  <cp:lastModifiedBy>lucie</cp:lastModifiedBy>
  <cp:revision>16</cp:revision>
  <dcterms:created xsi:type="dcterms:W3CDTF">2017-09-19T06:00:05Z</dcterms:created>
  <dcterms:modified xsi:type="dcterms:W3CDTF">2018-09-26T19:54:11Z</dcterms:modified>
</cp:coreProperties>
</file>