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57" r:id="rId5"/>
    <p:sldId id="263" r:id="rId6"/>
    <p:sldId id="261" r:id="rId7"/>
    <p:sldId id="258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7.6.2018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Eva Rybárová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Kvalitativní šetření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analýzy rozhovoru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 smtClean="0"/>
              <a:t>Rozhovor ze dne 25.5.2018, délka 17:57 </a:t>
            </a:r>
          </a:p>
          <a:p>
            <a:r>
              <a:rPr lang="cs-CZ" sz="1800" dirty="0" smtClean="0"/>
              <a:t>Respondent: R1, muž, kategorie začínající učitel</a:t>
            </a:r>
          </a:p>
          <a:p>
            <a:endParaRPr lang="cs-CZ" dirty="0"/>
          </a:p>
        </p:txBody>
      </p:sp>
      <p:pic>
        <p:nvPicPr>
          <p:cNvPr id="4" name="Obrázek 3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464325"/>
            <a:ext cx="8804026" cy="43936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analýzy rozhovoru - koncepty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Profesní zkušenost</a:t>
            </a:r>
          </a:p>
          <a:p>
            <a:pPr lvl="1"/>
            <a:r>
              <a:rPr lang="cs-CZ" dirty="0" smtClean="0"/>
              <a:t>Délka praxe</a:t>
            </a:r>
          </a:p>
          <a:p>
            <a:pPr lvl="1"/>
            <a:r>
              <a:rPr lang="cs-CZ" dirty="0" smtClean="0"/>
              <a:t>Působiště</a:t>
            </a:r>
          </a:p>
          <a:p>
            <a:pPr lvl="1"/>
            <a:r>
              <a:rPr lang="cs-CZ" dirty="0" smtClean="0"/>
              <a:t>Vstup do praxe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Pracovní podmínky</a:t>
            </a:r>
          </a:p>
          <a:p>
            <a:pPr lvl="1"/>
            <a:r>
              <a:rPr lang="cs-CZ" dirty="0" smtClean="0"/>
              <a:t>Spokojenost v MŠ</a:t>
            </a:r>
          </a:p>
          <a:p>
            <a:pPr lvl="1"/>
            <a:r>
              <a:rPr lang="cs-CZ" dirty="0" smtClean="0"/>
              <a:t>Pozitivní klima školy</a:t>
            </a:r>
          </a:p>
          <a:p>
            <a:pPr lvl="1"/>
            <a:r>
              <a:rPr lang="cs-CZ" dirty="0" smtClean="0"/>
              <a:t>Situace na třídě</a:t>
            </a:r>
          </a:p>
          <a:p>
            <a:pPr lvl="1"/>
            <a:r>
              <a:rPr lang="cs-CZ" dirty="0" smtClean="0"/>
              <a:t>Vedení školy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Osobní cíle při práce učitele</a:t>
            </a:r>
          </a:p>
          <a:p>
            <a:pPr lvl="1"/>
            <a:r>
              <a:rPr lang="cs-CZ" dirty="0" smtClean="0"/>
              <a:t>Spokojenost s volbou povolání</a:t>
            </a:r>
          </a:p>
          <a:p>
            <a:pPr lvl="1"/>
            <a:r>
              <a:rPr lang="cs-CZ" dirty="0" smtClean="0"/>
              <a:t>Uspokojení z předávání náhledu na svět</a:t>
            </a:r>
          </a:p>
          <a:p>
            <a:pPr lvl="1"/>
            <a:r>
              <a:rPr lang="cs-CZ" dirty="0" smtClean="0"/>
              <a:t>Snaha připravit dětem hezké dětství</a:t>
            </a:r>
          </a:p>
          <a:p>
            <a:pPr lvl="1"/>
            <a:r>
              <a:rPr lang="cs-CZ" dirty="0" smtClean="0"/>
              <a:t>Potřeba naučit</a:t>
            </a:r>
          </a:p>
          <a:p>
            <a:pPr lvl="1"/>
            <a:r>
              <a:rPr lang="cs-CZ" dirty="0" smtClean="0"/>
              <a:t>Rozhodnutí připravit na život ve společnosti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Čtenářská gramotnost</a:t>
            </a:r>
          </a:p>
          <a:p>
            <a:pPr lvl="1"/>
            <a:r>
              <a:rPr lang="cs-CZ" dirty="0" smtClean="0"/>
              <a:t>Chápání významu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Oblasti rozvíjené v rámci ČG</a:t>
            </a:r>
          </a:p>
          <a:p>
            <a:pPr lvl="1"/>
            <a:r>
              <a:rPr lang="cs-CZ" dirty="0" smtClean="0"/>
              <a:t>Porozumění textu</a:t>
            </a:r>
          </a:p>
          <a:p>
            <a:pPr lvl="1"/>
            <a:r>
              <a:rPr lang="cs-CZ" dirty="0" smtClean="0"/>
              <a:t>Vztah ke čtení</a:t>
            </a:r>
          </a:p>
          <a:p>
            <a:pPr lvl="1"/>
            <a:r>
              <a:rPr lang="cs-CZ" dirty="0" smtClean="0"/>
              <a:t>Příprava na psaní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Využívané metody</a:t>
            </a:r>
          </a:p>
          <a:p>
            <a:pPr lvl="1"/>
            <a:r>
              <a:rPr lang="cs-CZ" dirty="0" smtClean="0"/>
              <a:t>Práce s obrázky</a:t>
            </a:r>
          </a:p>
          <a:p>
            <a:pPr lvl="1"/>
            <a:r>
              <a:rPr lang="cs-CZ" dirty="0" smtClean="0"/>
              <a:t>Předčítání knížek</a:t>
            </a:r>
          </a:p>
          <a:p>
            <a:pPr lvl="1"/>
            <a:r>
              <a:rPr lang="cs-CZ" dirty="0" smtClean="0"/>
              <a:t>Kladení otázek</a:t>
            </a:r>
          </a:p>
          <a:p>
            <a:pPr lvl="1"/>
            <a:r>
              <a:rPr lang="cs-CZ" dirty="0" smtClean="0"/>
              <a:t>Čtenářské strategie intuitivně</a:t>
            </a:r>
          </a:p>
          <a:p>
            <a:pPr lvl="1"/>
            <a:r>
              <a:rPr lang="cs-CZ" dirty="0" smtClean="0"/>
              <a:t>Frekvence aktivit týdně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Výsledky práce</a:t>
            </a:r>
          </a:p>
          <a:p>
            <a:pPr lvl="1"/>
            <a:r>
              <a:rPr lang="cs-CZ" dirty="0" smtClean="0"/>
              <a:t>Porozumění textu u dětí</a:t>
            </a:r>
          </a:p>
          <a:p>
            <a:pPr lvl="1"/>
            <a:r>
              <a:rPr lang="cs-CZ" dirty="0" smtClean="0"/>
              <a:t>Další dovednosti </a:t>
            </a:r>
          </a:p>
          <a:p>
            <a:pPr lvl="1"/>
            <a:r>
              <a:rPr lang="cs-CZ" dirty="0" smtClean="0"/>
              <a:t>Podmínky v životě dětí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analýzy rozhovoru - koncepty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sz="1900" b="1" dirty="0" smtClean="0"/>
              <a:t>Vzdělání v oblasti ČG</a:t>
            </a:r>
          </a:p>
          <a:p>
            <a:pPr lvl="1"/>
            <a:r>
              <a:rPr lang="cs-CZ" dirty="0" smtClean="0"/>
              <a:t>Studium VŠ nedostatečné</a:t>
            </a:r>
          </a:p>
          <a:p>
            <a:pPr lvl="1"/>
            <a:r>
              <a:rPr lang="cs-CZ" dirty="0" smtClean="0"/>
              <a:t>Semináře žádné</a:t>
            </a:r>
          </a:p>
          <a:p>
            <a:pPr lvl="1"/>
            <a:r>
              <a:rPr lang="cs-CZ" dirty="0" smtClean="0"/>
              <a:t>Samostudium žádné</a:t>
            </a:r>
          </a:p>
          <a:p>
            <a:pPr lvl="1"/>
            <a:r>
              <a:rPr lang="cs-CZ" dirty="0" smtClean="0"/>
              <a:t>RVP PV vnímáno jako nedostatečné</a:t>
            </a:r>
          </a:p>
          <a:p>
            <a:pPr lvl="1"/>
            <a:endParaRPr lang="cs-CZ" dirty="0" smtClean="0"/>
          </a:p>
          <a:p>
            <a:r>
              <a:rPr lang="cs-CZ" sz="1900" b="1" dirty="0" smtClean="0"/>
              <a:t>Sebehodnocení vlastní práce</a:t>
            </a:r>
          </a:p>
          <a:p>
            <a:pPr lvl="1"/>
            <a:r>
              <a:rPr lang="cs-CZ" dirty="0" smtClean="0"/>
              <a:t>Intuitivní přístup</a:t>
            </a:r>
          </a:p>
          <a:p>
            <a:pPr lvl="1"/>
            <a:r>
              <a:rPr lang="cs-CZ" dirty="0" smtClean="0"/>
              <a:t>Nejistota</a:t>
            </a:r>
          </a:p>
          <a:p>
            <a:pPr lvl="1"/>
            <a:r>
              <a:rPr lang="cs-CZ" dirty="0" smtClean="0"/>
              <a:t>Teoretický základ nevnímán jako důležitý</a:t>
            </a:r>
          </a:p>
          <a:p>
            <a:pPr lvl="1"/>
            <a:r>
              <a:rPr lang="cs-CZ" dirty="0" smtClean="0"/>
              <a:t>Potřeba přesných informací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sz="1900" b="1" dirty="0" smtClean="0"/>
              <a:t>Vztah ke čtení</a:t>
            </a:r>
          </a:p>
          <a:p>
            <a:pPr lvl="1"/>
            <a:r>
              <a:rPr lang="cs-CZ" dirty="0" smtClean="0"/>
              <a:t>Čtenář</a:t>
            </a:r>
          </a:p>
          <a:p>
            <a:pPr lvl="1"/>
            <a:r>
              <a:rPr lang="cs-CZ" dirty="0" smtClean="0"/>
              <a:t>Negativní vliv školy na formování čtenářství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Závěry z rozhovoru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Vzhledem k výzkumným otázkám po prvním rozhovoru můžeme říct, že </a:t>
            </a:r>
            <a:r>
              <a:rPr lang="cs-CZ" b="1" dirty="0" smtClean="0"/>
              <a:t>R1</a:t>
            </a:r>
            <a:r>
              <a:rPr lang="cs-CZ" dirty="0" smtClean="0"/>
              <a:t> patří k učitelům, kteří </a:t>
            </a:r>
            <a:r>
              <a:rPr lang="cs-CZ" b="1" dirty="0" smtClean="0"/>
              <a:t>se snaží záměrně rozvíjet porozumění </a:t>
            </a:r>
            <a:r>
              <a:rPr lang="cs-CZ" dirty="0" smtClean="0"/>
              <a:t>předčítanému textu, a to pomocí obrázků a kladených otázek. Při plánování práce </a:t>
            </a:r>
            <a:r>
              <a:rPr lang="cs-CZ" b="1" dirty="0" smtClean="0"/>
              <a:t>postupuje intuitivně</a:t>
            </a:r>
            <a:r>
              <a:rPr lang="cs-CZ" dirty="0" smtClean="0"/>
              <a:t>, </a:t>
            </a:r>
            <a:r>
              <a:rPr lang="cs-CZ" b="1" dirty="0" smtClean="0"/>
              <a:t>nesystematicky, nestanovuje si dílčí cíle. </a:t>
            </a:r>
            <a:r>
              <a:rPr lang="cs-CZ" dirty="0" smtClean="0"/>
              <a:t>Vzdělávací nabídka v oblasti čtenářské pregramotnosti pokrývá pouze malou část dané oblasti. 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Závěry z rozhovoru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2195736" y="1700808"/>
            <a:ext cx="4392488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cs-CZ" dirty="0" smtClean="0"/>
              <a:t>Jakým způsobem rozvíjejí učitelé porozumění předčítanému textu u předškolních dětí?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07904" y="2996952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95736" y="3861048"/>
            <a:ext cx="43204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u="sng" dirty="0" smtClean="0"/>
              <a:t>Osobnostní vlivy</a:t>
            </a:r>
          </a:p>
          <a:p>
            <a:pPr algn="ctr"/>
            <a:r>
              <a:rPr lang="cs-CZ" dirty="0" smtClean="0"/>
              <a:t>Cíle při práci s dětmi</a:t>
            </a:r>
          </a:p>
          <a:p>
            <a:pPr algn="ctr"/>
            <a:r>
              <a:rPr lang="cs-CZ" dirty="0" smtClean="0"/>
              <a:t>Vzdělání v oblasti čtenářské pregramotnosti</a:t>
            </a:r>
          </a:p>
          <a:p>
            <a:pPr algn="ctr"/>
            <a:r>
              <a:rPr lang="cs-CZ" dirty="0" smtClean="0"/>
              <a:t>Chápání významu problematiky</a:t>
            </a:r>
          </a:p>
          <a:p>
            <a:pPr algn="ctr"/>
            <a:r>
              <a:rPr lang="cs-CZ" dirty="0" smtClean="0"/>
              <a:t>Vlastní vztah ke čtení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3140968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Rozvíjené oblasti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 flipV="1">
            <a:off x="6516216" y="3501008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endCxn id="6" idx="2"/>
          </p:cNvCxnSpPr>
          <p:nvPr/>
        </p:nvCxnSpPr>
        <p:spPr>
          <a:xfrm flipV="1">
            <a:off x="4211960" y="3366284"/>
            <a:ext cx="0" cy="4947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stCxn id="8" idx="1"/>
            <a:endCxn id="6" idx="3"/>
          </p:cNvCxnSpPr>
          <p:nvPr/>
        </p:nvCxnSpPr>
        <p:spPr>
          <a:xfrm flipH="1" flipV="1">
            <a:off x="4716016" y="3181618"/>
            <a:ext cx="20882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6" idx="0"/>
          </p:cNvCxnSpPr>
          <p:nvPr/>
        </p:nvCxnSpPr>
        <p:spPr>
          <a:xfrm flipV="1">
            <a:off x="4211960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Zobecnění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Není překvapením, že volba metod i vzdělávacích oblastí je ovlivněna osobnostním založením učitele – mírou jeho vzdělání v dané oblasti, osobními preferencemi, postoji k učitelské profesi i osobními zkušenostmi.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Bude zajímavé sledovat míru shody a rozdílů mezi jednotlivými respondenty – jak se liší jejich přístup v závislosti na jejich osobnostních charakteristikách. </a:t>
            </a:r>
            <a:endParaRPr lang="cs-CZ" sz="240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Otázkou zůstává, zda se výuka změní poté, co učitel získá informace o vzdělávací oblasti, do jaké míry způsob aplikace nových metod do výuky závisí právě na dalších osobnostních rysech a osobních zkušenostech. 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Problémy, na které jsem narazila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Nezkušenost s kladením otázek, některé byly uzavřené, nedařilo se mi respondenta více „rozmluvit“.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Samotný rozhovor nestačí, důležitá bude jeho kombinace s pozorováním výuky.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Jeden respondent je nedostatečný pro formulaci nějakých nových závěrů, navíc rozhovory se budou muset opakovat, aby se ukázalo, jakým způsobem učitelé dokážou pracovat se čtenářskými strategiemi a došlo tak k naplnění cíle práce. 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 projektu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Cílem mé práce je ověřit, zda pro rozvoj čtenářské pregramotnosti v předškolním vzdělávání je vhodnou metodou využívání čtenářských strategií a zda jsou učitelé schopni tuto metodu samostatně využívat a zapojovat do své výuky. V teoretické části práce vymezím oblasti důležité pro rozvoj porozumění předčítanému textu u předškolních dětí a seznámím s vhodnými čtenářskými strategiemi pro tento věk a možnosti práce s nimi. Ve výzkumné části se zaměřím na zjišťování, zda uvedená doporučení jsou pro učitele srozumitelná a v praxi využitelná.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výzkumu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Cíl intelektuální: </a:t>
            </a:r>
            <a:r>
              <a:rPr lang="cs-CZ" dirty="0" smtClean="0"/>
              <a:t>Cílem výzkumu je přinést odpovědi na otázky, zda a jakým způsobem učitelé v mateřských školách cíleně rozvíjejí u dětí dovednost porozumět předčítanému textu. Budu zjišťovat, zda a za jakých podmínek je možné zahraniční zkušenost s využíváním čtenářských strategií již v předškolním věku přenést do reality české mateřské školy.</a:t>
            </a:r>
          </a:p>
          <a:p>
            <a:pPr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Cíl praktický: </a:t>
            </a:r>
            <a:r>
              <a:rPr lang="cs-CZ" dirty="0" smtClean="0"/>
              <a:t>Zkušenosti a postřehy účastníků z práce se čtenářskými strategiemi budou součástí metodologické příručky, jak se čtenářskými strategiemi pracovat, která bude praktickým výstupem celého výzkumu a bude moci být využívána pro další vzdělávání pedagogických pracovníků a při přípravě budoucích učitelů mateřských škol.</a:t>
            </a:r>
          </a:p>
          <a:p>
            <a:pPr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Cíl personální</a:t>
            </a:r>
            <a:r>
              <a:rPr lang="cs-CZ" dirty="0" smtClean="0"/>
              <a:t>: Zároveň získám zpětnou vazbu, jakým způsobem nejlépe čtenářské strategie představovat studentům při výuce.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Výzkumný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400" dirty="0" smtClean="0"/>
              <a:t>Výzkumný problém, který budu řešit, se zabývá čtenářskými strategiemi jako metodou pro rozvoj porozumění předčítanému textu u dětí předškolního věku. Budu sledovat, jakým způsobem učitelé MŠ přistupují k začleňování čtenářských strategií do své výuky, jak hodnotí jejich přínos a možnost trvalého využívání ve své práci.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Klíčové koncepty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b="1" dirty="0" smtClean="0"/>
              <a:t>Motivace pro využívání strategií:</a:t>
            </a:r>
          </a:p>
          <a:p>
            <a:pPr lvl="1"/>
            <a:r>
              <a:rPr lang="cs-CZ" dirty="0" smtClean="0"/>
              <a:t>Způsob vnímání oblasti čtenářské pregramotnosti</a:t>
            </a:r>
          </a:p>
          <a:p>
            <a:pPr lvl="1"/>
            <a:r>
              <a:rPr lang="cs-CZ" dirty="0" smtClean="0"/>
              <a:t>Osobnostní faktory – postoj ke čtení, jeho chápání smyslu učitelské profese, vzdělání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400" b="1" dirty="0" smtClean="0"/>
              <a:t>Vlastní využívání strategií:</a:t>
            </a:r>
          </a:p>
          <a:p>
            <a:pPr lvl="1"/>
            <a:r>
              <a:rPr lang="cs-CZ" dirty="0" smtClean="0"/>
              <a:t>Vnější faktory – podmínky práce, složení třídy</a:t>
            </a:r>
          </a:p>
          <a:p>
            <a:pPr lvl="1"/>
            <a:r>
              <a:rPr lang="cs-CZ" dirty="0" smtClean="0"/>
              <a:t>Osobnostní faktory – zaměření učitele, didaktický styl učitele.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sz="2400" b="1" dirty="0" smtClean="0"/>
              <a:t>Reflexe, hodnocení efektů. </a:t>
            </a:r>
            <a:endParaRPr 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Teoretický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Od 70. let 20. </a:t>
            </a:r>
            <a:r>
              <a:rPr lang="cs-CZ" sz="2400" dirty="0" err="1" smtClean="0"/>
              <a:t>st</a:t>
            </a:r>
            <a:r>
              <a:rPr lang="cs-CZ" sz="2400" dirty="0" smtClean="0"/>
              <a:t> se na porozumění začalo nahlížet jako na rovnocennou dovednost v rámci čtenářských dovedností, kterou je třeba rozvíjet (Osada, 2004).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Zahraniční zkušenosti ukazují, že je na porozumění </a:t>
            </a:r>
            <a:r>
              <a:rPr lang="cs-CZ" sz="2400" dirty="0" err="1" smtClean="0"/>
              <a:t>těxtu</a:t>
            </a:r>
            <a:r>
              <a:rPr lang="cs-CZ" sz="2400" dirty="0" smtClean="0"/>
              <a:t> potřeba zaměřit se dříve, než se započne s výukou čtení a psaní </a:t>
            </a:r>
            <a:r>
              <a:rPr lang="cs-CZ" sz="2000" dirty="0" smtClean="0"/>
              <a:t>(Van </a:t>
            </a:r>
            <a:r>
              <a:rPr lang="cs-CZ" sz="2000" dirty="0" err="1" smtClean="0"/>
              <a:t>Kleek</a:t>
            </a:r>
            <a:r>
              <a:rPr lang="cs-CZ" sz="2000" dirty="0" smtClean="0"/>
              <a:t> 1998, </a:t>
            </a:r>
            <a:r>
              <a:rPr lang="cs-CZ" sz="2000" dirty="0" err="1" smtClean="0"/>
              <a:t>Adams</a:t>
            </a:r>
            <a:r>
              <a:rPr lang="cs-CZ" sz="2000" dirty="0" smtClean="0"/>
              <a:t>, </a:t>
            </a:r>
            <a:r>
              <a:rPr lang="cs-CZ" sz="2000" dirty="0" err="1" smtClean="0"/>
              <a:t>Bourke</a:t>
            </a:r>
            <a:r>
              <a:rPr lang="cs-CZ" sz="2000" dirty="0" smtClean="0"/>
              <a:t>, </a:t>
            </a:r>
            <a:r>
              <a:rPr lang="cs-CZ" sz="2000" dirty="0" err="1" smtClean="0"/>
              <a:t>Willis</a:t>
            </a:r>
            <a:r>
              <a:rPr lang="cs-CZ" sz="2000" dirty="0" smtClean="0"/>
              <a:t>, 1999; </a:t>
            </a:r>
            <a:r>
              <a:rPr lang="cs-CZ" sz="2000" dirty="0" err="1" smtClean="0"/>
              <a:t>Dufva</a:t>
            </a:r>
            <a:r>
              <a:rPr lang="cs-CZ" sz="2000" dirty="0" smtClean="0"/>
              <a:t>, </a:t>
            </a:r>
            <a:r>
              <a:rPr lang="cs-CZ" sz="2000" dirty="0" err="1" smtClean="0"/>
              <a:t>Niemi</a:t>
            </a:r>
            <a:r>
              <a:rPr lang="cs-CZ" sz="2000" dirty="0" smtClean="0"/>
              <a:t>, </a:t>
            </a:r>
            <a:r>
              <a:rPr lang="cs-CZ" sz="2000" dirty="0" err="1" smtClean="0"/>
              <a:t>Voeten</a:t>
            </a:r>
            <a:r>
              <a:rPr lang="cs-CZ" sz="2000" dirty="0" smtClean="0"/>
              <a:t>, 2001;  </a:t>
            </a:r>
            <a:r>
              <a:rPr lang="cs-CZ" sz="2000" dirty="0" err="1" smtClean="0"/>
              <a:t>Florit</a:t>
            </a:r>
            <a:r>
              <a:rPr lang="cs-CZ" sz="2000" dirty="0" smtClean="0"/>
              <a:t>, </a:t>
            </a:r>
            <a:r>
              <a:rPr lang="cs-CZ" sz="2000" dirty="0" err="1" smtClean="0"/>
              <a:t>Roch</a:t>
            </a:r>
            <a:r>
              <a:rPr lang="cs-CZ" sz="2000" dirty="0" smtClean="0"/>
              <a:t>, </a:t>
            </a:r>
            <a:r>
              <a:rPr lang="cs-CZ" sz="2000" dirty="0" err="1" smtClean="0"/>
              <a:t>Levorato</a:t>
            </a:r>
            <a:r>
              <a:rPr lang="cs-CZ" sz="2000" dirty="0" smtClean="0"/>
              <a:t>, 2001 </a:t>
            </a:r>
            <a:r>
              <a:rPr lang="cs-CZ" sz="2000" dirty="0" err="1" smtClean="0"/>
              <a:t>Snow</a:t>
            </a:r>
            <a:r>
              <a:rPr lang="cs-CZ" sz="2000" dirty="0" smtClean="0"/>
              <a:t>, 2002; </a:t>
            </a:r>
            <a:r>
              <a:rPr lang="cs-CZ" sz="2000" dirty="0" err="1" smtClean="0"/>
              <a:t>Kim</a:t>
            </a:r>
            <a:r>
              <a:rPr lang="cs-CZ" sz="2000" dirty="0" smtClean="0"/>
              <a:t>, </a:t>
            </a:r>
            <a:r>
              <a:rPr lang="cs-CZ" sz="2000" dirty="0" err="1" smtClean="0"/>
              <a:t>Phillips</a:t>
            </a:r>
            <a:r>
              <a:rPr lang="cs-CZ" sz="2000" dirty="0" smtClean="0"/>
              <a:t>, 2014; </a:t>
            </a:r>
            <a:r>
              <a:rPr lang="cs-CZ" sz="2000" dirty="0" err="1" smtClean="0"/>
              <a:t>Strasser</a:t>
            </a:r>
            <a:r>
              <a:rPr lang="cs-CZ" sz="2000" dirty="0" smtClean="0"/>
              <a:t>, </a:t>
            </a:r>
            <a:r>
              <a:rPr lang="cs-CZ" sz="2000" dirty="0" err="1" smtClean="0"/>
              <a:t>del</a:t>
            </a:r>
            <a:r>
              <a:rPr lang="cs-CZ" sz="2000" dirty="0" smtClean="0"/>
              <a:t> </a:t>
            </a:r>
            <a:r>
              <a:rPr lang="cs-CZ" sz="2000" dirty="0" err="1" smtClean="0"/>
              <a:t>Río</a:t>
            </a:r>
            <a:r>
              <a:rPr lang="cs-CZ" sz="2000" dirty="0" smtClean="0"/>
              <a:t>, 2013)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400" dirty="0" smtClean="0"/>
              <a:t>Požadavek na rozvoj porozumění textu v předškolním věku některé státy mají ve svých kurikulárních dokumentech</a:t>
            </a:r>
            <a:r>
              <a:rPr lang="cs-CZ" dirty="0" smtClean="0"/>
              <a:t> </a:t>
            </a:r>
            <a:r>
              <a:rPr lang="cs-CZ" sz="2000" dirty="0" smtClean="0"/>
              <a:t>(např. USA, Finsko, Austrálie)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400" dirty="0" smtClean="0"/>
              <a:t>V RVP PV oblast čtenářské pregramotnosti více nespecifikuje.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Výzkumné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b="1" dirty="0" smtClean="0"/>
              <a:t>Výzkumná otázka č. 1:</a:t>
            </a:r>
          </a:p>
          <a:p>
            <a:pPr lvl="1"/>
            <a:r>
              <a:rPr lang="cs-CZ" dirty="0" smtClean="0"/>
              <a:t>Jakým způsobem rozvíjejí učitelé porozumění předčítanému textu u předškolních dětí?</a:t>
            </a:r>
          </a:p>
          <a:p>
            <a:r>
              <a:rPr lang="cs-CZ" sz="2400" b="1" dirty="0" smtClean="0"/>
              <a:t>Výzkumná otázka č. 2:</a:t>
            </a:r>
          </a:p>
          <a:p>
            <a:pPr lvl="1"/>
            <a:r>
              <a:rPr lang="cs-CZ" dirty="0" smtClean="0"/>
              <a:t>Jak učitelé hodnotí možnost využití čtenářských strategií pro podporu porozumění předčítanému textu u předškolních dětí poté, co s nimi byli seznámeni a vyzkoušeli je ve své praxi?</a:t>
            </a:r>
          </a:p>
          <a:p>
            <a:r>
              <a:rPr lang="cs-CZ" sz="2400" b="1" dirty="0" smtClean="0"/>
              <a:t>Výzkumná otázka č. 3:</a:t>
            </a:r>
          </a:p>
          <a:p>
            <a:pPr lvl="1"/>
            <a:r>
              <a:rPr lang="cs-CZ" dirty="0" smtClean="0"/>
              <a:t>Jaké faktory na straně učitele ovlivňují míru využívání čtenářských strategií v mateřské škole?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Design vícečetné případové studie</a:t>
            </a:r>
          </a:p>
          <a:p>
            <a:endParaRPr lang="cs-CZ" dirty="0" smtClean="0"/>
          </a:p>
          <a:p>
            <a:r>
              <a:rPr lang="cs-CZ" b="1" dirty="0" smtClean="0"/>
              <a:t>Metody sběru dat:</a:t>
            </a:r>
          </a:p>
          <a:p>
            <a:pPr lvl="1"/>
            <a:r>
              <a:rPr lang="cs-CZ" dirty="0" smtClean="0"/>
              <a:t>Polostrukturované rozhovory</a:t>
            </a:r>
          </a:p>
          <a:p>
            <a:pPr lvl="1"/>
            <a:r>
              <a:rPr lang="cs-CZ" dirty="0" smtClean="0"/>
              <a:t>Polostrukturované pozorování </a:t>
            </a:r>
          </a:p>
          <a:p>
            <a:pPr lvl="1"/>
            <a:r>
              <a:rPr lang="cs-CZ" dirty="0" smtClean="0"/>
              <a:t>Analýza videozáznamů</a:t>
            </a:r>
          </a:p>
          <a:p>
            <a:pPr lvl="1"/>
            <a:r>
              <a:rPr lang="cs-CZ" dirty="0" smtClean="0"/>
              <a:t>Analýza třídních dokumentů</a:t>
            </a:r>
          </a:p>
          <a:p>
            <a:pPr lvl="1"/>
            <a:endParaRPr lang="cs-CZ" dirty="0" smtClean="0"/>
          </a:p>
          <a:p>
            <a:pPr algn="just"/>
            <a:r>
              <a:rPr lang="cs-CZ" dirty="0" smtClean="0"/>
              <a:t>Data budou shromaždována po celý školní rok, u každého učitele bych chtěla navštívit cca 6 jeho vyučovacích hodin a s každým udělat minimálně 3 rozhovory (počáteční, v průběhu projektu, po ukončení).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Volba případu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Sběr dat bude prováděn v rámci jedné mateřské školy. Vzhledem k časové náročnosti jsem hledala MŠ v místě bydliště, a to takovou, která by svou velikostí a složením učitelského sboru poskytovala širší škálu možných přístupů, od začínajících, po zkušené učitele. Zároveň jsem hledala školu, která se v dané době zapojila či chystala zapojit do dalšího vzdělávání učitelů v rámci rozvoje čtenářské pregramotnosti. Na začátku jsem oslovila </a:t>
            </a:r>
            <a:r>
              <a:rPr lang="cs-CZ" b="1" dirty="0" smtClean="0"/>
              <a:t>učitele</a:t>
            </a:r>
            <a:r>
              <a:rPr lang="cs-CZ" dirty="0" smtClean="0"/>
              <a:t> z kategorie </a:t>
            </a:r>
            <a:r>
              <a:rPr lang="cs-CZ" b="1" dirty="0" smtClean="0"/>
              <a:t>začínající</a:t>
            </a:r>
            <a:r>
              <a:rPr lang="cs-CZ" dirty="0" smtClean="0"/>
              <a:t> (praxe do tří let včetně), </a:t>
            </a:r>
            <a:r>
              <a:rPr lang="cs-CZ" b="1" dirty="0" smtClean="0"/>
              <a:t>zkušený</a:t>
            </a:r>
            <a:r>
              <a:rPr lang="cs-CZ" dirty="0" smtClean="0"/>
              <a:t> (4-15 let) a </a:t>
            </a:r>
            <a:r>
              <a:rPr lang="cs-CZ" b="1" dirty="0" smtClean="0"/>
              <a:t>velmi zkušený </a:t>
            </a:r>
            <a:r>
              <a:rPr lang="cs-CZ" dirty="0" smtClean="0"/>
              <a:t>(praxe nad 15 let) a vzdělání střední pedagogické školy i školy vysoké. Počet respondentů předpokládám okolo 6-8, do doby, než bude dosaženo saturace vzorku.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392</TotalTime>
  <Words>945</Words>
  <Application>Microsoft Office PowerPoint</Application>
  <PresentationFormat>Předvádění na obrazovce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Administrativní</vt:lpstr>
      <vt:lpstr>Kvalitativní šetření</vt:lpstr>
      <vt:lpstr>Cíl projektu </vt:lpstr>
      <vt:lpstr>Cíle výzkumu</vt:lpstr>
      <vt:lpstr>Výzkumný problém</vt:lpstr>
      <vt:lpstr>Klíčové koncepty</vt:lpstr>
      <vt:lpstr>Teoretický kontext</vt:lpstr>
      <vt:lpstr>Výzkumné otázky</vt:lpstr>
      <vt:lpstr>Metodologie</vt:lpstr>
      <vt:lpstr>Volba případu</vt:lpstr>
      <vt:lpstr>Příklad analýzy rozhovoru</vt:lpstr>
      <vt:lpstr>Příklad analýzy rozhovoru - koncepty</vt:lpstr>
      <vt:lpstr>Příklad analýzy rozhovoru - koncepty</vt:lpstr>
      <vt:lpstr>Závěry z rozhovoru</vt:lpstr>
      <vt:lpstr>Závěry z rozhovoru</vt:lpstr>
      <vt:lpstr>Zobecnění</vt:lpstr>
      <vt:lpstr>Problémy, na které jsem narazila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šetření</dc:title>
  <dc:creator>Eva Rybarova</dc:creator>
  <cp:lastModifiedBy>Honza</cp:lastModifiedBy>
  <cp:revision>5</cp:revision>
  <dcterms:created xsi:type="dcterms:W3CDTF">2018-06-05T14:47:00Z</dcterms:created>
  <dcterms:modified xsi:type="dcterms:W3CDTF">2018-06-07T11:33:22Z</dcterms:modified>
</cp:coreProperties>
</file>