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7" r:id="rId8"/>
    <p:sldId id="262" r:id="rId9"/>
    <p:sldId id="269" r:id="rId10"/>
    <p:sldId id="268" r:id="rId11"/>
    <p:sldId id="266" r:id="rId12"/>
    <p:sldId id="264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9A0DD86-E396-48D0-8391-CA814F8CADBF}" type="datetimeFigureOut">
              <a:rPr lang="cs-CZ" smtClean="0"/>
              <a:t>11. 6. 2018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387D61-50B3-4E52-B642-EA8F6FEBBFF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509120"/>
            <a:ext cx="6584445" cy="596280"/>
          </a:xfrm>
        </p:spPr>
        <p:txBody>
          <a:bodyPr>
            <a:noAutofit/>
          </a:bodyPr>
          <a:lstStyle/>
          <a:p>
            <a:r>
              <a:rPr lang="cs-CZ" sz="1200" dirty="0" smtClean="0"/>
              <a:t>Analýza školních řádů na ZŠ a jejich pedagogicko-psychologické souvislosti.</a:t>
            </a:r>
          </a:p>
          <a:p>
            <a:r>
              <a:rPr lang="cs-CZ" sz="1200" dirty="0" smtClean="0"/>
              <a:t>Magdalena Richterová</a:t>
            </a:r>
            <a:endParaRPr lang="cs-CZ" sz="12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Analýza kvalitativních dat.</a:t>
            </a:r>
            <a:br>
              <a:rPr lang="cs-CZ" sz="2800" dirty="0" smtClean="0"/>
            </a:br>
            <a:r>
              <a:rPr lang="cs-CZ" sz="2800" dirty="0" smtClean="0"/>
              <a:t>Zkušební rozhovor </a:t>
            </a:r>
            <a:br>
              <a:rPr lang="cs-CZ" sz="2800" dirty="0" smtClean="0"/>
            </a:br>
            <a:r>
              <a:rPr lang="cs-CZ" sz="2800" dirty="0" smtClean="0"/>
              <a:t>k disertační práci.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46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Tabulka: počty proměnné kódu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8280920" cy="3240360"/>
          </a:xfrm>
        </p:spPr>
        <p:txBody>
          <a:bodyPr>
            <a:normAutofit fontScale="92500"/>
          </a:bodyPr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95536" y="5013176"/>
            <a:ext cx="8291264" cy="1113302"/>
          </a:xfrm>
        </p:spPr>
        <p:txBody>
          <a:bodyPr>
            <a:normAutofit fontScale="92500"/>
          </a:bodyPr>
          <a:lstStyle/>
          <a:p>
            <a:r>
              <a:rPr lang="cs-CZ" sz="2600" dirty="0"/>
              <a:t>Otázka – rozpor mezi kvantitou a obsahem výpovědi? Kvantita neukáže významové překryvy.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603433"/>
              </p:ext>
            </p:extLst>
          </p:nvPr>
        </p:nvGraphicFramePr>
        <p:xfrm>
          <a:off x="395536" y="1196752"/>
          <a:ext cx="11121650" cy="404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Document" r:id="rId3" imgW="9751705" imgH="3543412" progId="Word.Document.8">
                  <p:embed/>
                </p:oleObj>
              </mc:Choice>
              <mc:Fallback>
                <p:oleObj name="Document" r:id="rId3" imgW="9751705" imgH="354341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196752"/>
                        <a:ext cx="11121650" cy="404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ál 1"/>
          <p:cNvSpPr/>
          <p:nvPr/>
        </p:nvSpPr>
        <p:spPr>
          <a:xfrm>
            <a:off x="5724128" y="3068960"/>
            <a:ext cx="86409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5724128" y="2204864"/>
            <a:ext cx="864096" cy="28803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83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Významové překryvy př.: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D60093"/>
                </a:solidFill>
              </a:rPr>
              <a:t>No já si myslím, že by to měl být takový jako </a:t>
            </a:r>
            <a:r>
              <a:rPr lang="cs-CZ" dirty="0" err="1">
                <a:solidFill>
                  <a:srgbClr val="D60093"/>
                </a:solidFill>
              </a:rPr>
              <a:t>opěrněj</a:t>
            </a:r>
            <a:r>
              <a:rPr lang="cs-CZ" dirty="0">
                <a:solidFill>
                  <a:srgbClr val="D60093"/>
                </a:solidFill>
              </a:rPr>
              <a:t> </a:t>
            </a:r>
            <a:r>
              <a:rPr lang="cs-CZ" dirty="0" smtClean="0">
                <a:solidFill>
                  <a:srgbClr val="D60093"/>
                </a:solidFill>
              </a:rPr>
              <a:t>bod </a:t>
            </a:r>
            <a:r>
              <a:rPr lang="cs-CZ" sz="2000" dirty="0" smtClean="0">
                <a:solidFill>
                  <a:schemeClr val="tx1"/>
                </a:solidFill>
              </a:rPr>
              <a:t>( ŠŘ)</a:t>
            </a:r>
            <a:r>
              <a:rPr lang="cs-CZ" sz="2000" b="1" dirty="0" smtClean="0">
                <a:solidFill>
                  <a:srgbClr val="D60093"/>
                </a:solidFill>
              </a:rPr>
              <a:t>, </a:t>
            </a:r>
            <a:r>
              <a:rPr lang="cs-CZ" dirty="0">
                <a:solidFill>
                  <a:srgbClr val="D60093"/>
                </a:solidFill>
              </a:rPr>
              <a:t>pro nás pro všechny, aby prostě byly ty základní věci jasný, ty základní pravidla nastavený, </a:t>
            </a:r>
            <a:r>
              <a:rPr lang="cs-CZ" dirty="0"/>
              <a:t>protože nikdo  z nás, ani já, ani učitel, ani rodiče, ty už vůbec ne, </a:t>
            </a:r>
            <a:r>
              <a:rPr lang="cs-CZ" dirty="0" err="1"/>
              <a:t>neznaj</a:t>
            </a:r>
            <a:r>
              <a:rPr lang="cs-CZ" dirty="0"/>
              <a:t> tu legislativu, jsou prostě některý věci….</a:t>
            </a:r>
            <a:r>
              <a:rPr lang="cs-CZ" dirty="0">
                <a:solidFill>
                  <a:srgbClr val="00B050"/>
                </a:solidFill>
              </a:rPr>
              <a:t>mě třeba překvapilo, že vůbec neznají, že některý věci jsou jejich povinností, nebo naopak </a:t>
            </a:r>
            <a:r>
              <a:rPr lang="cs-CZ" dirty="0" smtClean="0">
                <a:solidFill>
                  <a:srgbClr val="00B050"/>
                </a:solidFill>
              </a:rPr>
              <a:t>jejich právem….</a:t>
            </a:r>
          </a:p>
          <a:p>
            <a:r>
              <a:rPr lang="cs-CZ" dirty="0" smtClean="0">
                <a:solidFill>
                  <a:srgbClr val="D60093"/>
                </a:solidFill>
              </a:rPr>
              <a:t>Vnímání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Užívání - znalost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5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vycházející                   z prvních postřehů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jo určitě jsme se necítili natolik jako zdatně, abychom vytvořili prostě sami od a až do zet, </a:t>
            </a:r>
            <a:r>
              <a:rPr lang="cs-CZ" dirty="0" smtClean="0"/>
              <a:t>s</a:t>
            </a:r>
            <a:r>
              <a:rPr lang="cs-CZ" dirty="0"/>
              <a:t> tím že … ty věci jsou dneska </a:t>
            </a:r>
            <a:r>
              <a:rPr lang="cs-CZ" dirty="0" smtClean="0"/>
              <a:t>docela </a:t>
            </a:r>
            <a:r>
              <a:rPr lang="cs-CZ" dirty="0"/>
              <a:t>jako ošemetný, spousta věcí musí být dobře formulovaný </a:t>
            </a:r>
            <a:r>
              <a:rPr lang="cs-CZ" dirty="0" smtClean="0"/>
              <a:t>tak, </a:t>
            </a:r>
            <a:r>
              <a:rPr lang="cs-CZ" dirty="0"/>
              <a:t>abychom to takzvaně  ustáli, no</a:t>
            </a:r>
            <a:r>
              <a:rPr lang="cs-CZ" dirty="0" smtClean="0"/>
              <a:t>. </a:t>
            </a:r>
            <a:r>
              <a:rPr lang="cs-CZ" b="1" dirty="0" smtClean="0">
                <a:solidFill>
                  <a:srgbClr val="FF0000"/>
                </a:solidFill>
              </a:rPr>
              <a:t>(tvorba – obavy)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…a </a:t>
            </a:r>
            <a:r>
              <a:rPr lang="cs-CZ" b="1" dirty="0"/>
              <a:t>já mám jako osobně problém s nastavením těch procesních pravidel ve stylu za 3 poznámky dáme třídní </a:t>
            </a:r>
            <a:r>
              <a:rPr lang="cs-CZ" b="1" dirty="0" smtClean="0"/>
              <a:t>důtku. </a:t>
            </a:r>
            <a:r>
              <a:rPr lang="cs-CZ" b="1" dirty="0" smtClean="0">
                <a:solidFill>
                  <a:srgbClr val="FF0000"/>
                </a:solidFill>
              </a:rPr>
              <a:t>(tvorba – osobnost, postoj ředitele)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…</a:t>
            </a:r>
            <a:r>
              <a:rPr lang="cs-CZ" dirty="0" smtClean="0"/>
              <a:t>že </a:t>
            </a:r>
            <a:r>
              <a:rPr lang="cs-CZ" dirty="0"/>
              <a:t>jsme jako malá škola, </a:t>
            </a:r>
            <a:r>
              <a:rPr lang="cs-CZ" dirty="0" smtClean="0"/>
              <a:t>takže </a:t>
            </a:r>
            <a:r>
              <a:rPr lang="cs-CZ" dirty="0"/>
              <a:t>tyhle věci dokážeme, spíš tak jakoby </a:t>
            </a:r>
            <a:r>
              <a:rPr lang="cs-CZ" dirty="0" err="1"/>
              <a:t>ošéfovat</a:t>
            </a:r>
            <a:r>
              <a:rPr lang="cs-CZ" dirty="0"/>
              <a:t> na místě a ve vztahu k </a:t>
            </a:r>
            <a:r>
              <a:rPr lang="cs-CZ" dirty="0" err="1"/>
              <a:t>tý</a:t>
            </a:r>
            <a:r>
              <a:rPr lang="cs-CZ" dirty="0"/>
              <a:t> konkrétní  situaci, nebo k tomu konkrétnímu problému, který </a:t>
            </a:r>
            <a:r>
              <a:rPr lang="cs-CZ" dirty="0" smtClean="0"/>
              <a:t>řešíme</a:t>
            </a:r>
            <a:r>
              <a:rPr lang="cs-CZ" b="1" dirty="0" smtClean="0">
                <a:solidFill>
                  <a:srgbClr val="00B050"/>
                </a:solidFill>
              </a:rPr>
              <a:t>…(užívání – velikost školy)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58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Jak řešit porozumění/neporozumění při pokládání otázky?</a:t>
            </a:r>
          </a:p>
          <a:p>
            <a:r>
              <a:rPr lang="cs-CZ" dirty="0" smtClean="0"/>
              <a:t>Vracet se k otázce, která nebyla zodpovězena, protože se téma posunulo jinam?</a:t>
            </a:r>
          </a:p>
          <a:p>
            <a:r>
              <a:rPr lang="cs-CZ" dirty="0" smtClean="0"/>
              <a:t>Pokud vysvětluji, naznačuji/předjímám? vedu odpověď směrem, který očekávám?</a:t>
            </a:r>
          </a:p>
          <a:p>
            <a:r>
              <a:rPr lang="cs-CZ" dirty="0" smtClean="0"/>
              <a:t>Jak řešit skákání do řeči?</a:t>
            </a:r>
          </a:p>
          <a:p>
            <a:r>
              <a:rPr lang="cs-CZ" dirty="0" smtClean="0"/>
              <a:t>Jak moc nuceně posouvat rozhovor k předmětu svého zájmu?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….učitelé </a:t>
            </a:r>
            <a:r>
              <a:rPr lang="cs-CZ" dirty="0"/>
              <a:t>neumí ten školní řád vždycky dobře </a:t>
            </a:r>
            <a:r>
              <a:rPr lang="cs-CZ" dirty="0" smtClean="0">
                <a:solidFill>
                  <a:srgbClr val="FF0000"/>
                </a:solidFill>
              </a:rPr>
              <a:t>použít?</a:t>
            </a:r>
          </a:p>
          <a:p>
            <a:r>
              <a:rPr lang="cs-CZ" b="1" dirty="0" smtClean="0"/>
              <a:t>když </a:t>
            </a:r>
            <a:r>
              <a:rPr lang="cs-CZ" b="1" dirty="0"/>
              <a:t>si konkrétně vezmu ten náš školní řád, tak bych si troufla říct, že tam není nic tak kontroverzního co by třeba vyvolalo to, že by s tím jako někdo s učitelů </a:t>
            </a:r>
            <a:r>
              <a:rPr lang="cs-CZ" b="1" dirty="0" smtClean="0">
                <a:solidFill>
                  <a:srgbClr val="FF0000"/>
                </a:solidFill>
              </a:rPr>
              <a:t>nesouhlasil.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4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kvalitativních dat, otevřené kódování </a:t>
            </a:r>
            <a:r>
              <a:rPr lang="cs-CZ" sz="2200" dirty="0" smtClean="0"/>
              <a:t>(Švaříček, </a:t>
            </a:r>
            <a:r>
              <a:rPr lang="cs-CZ" sz="2200" dirty="0" err="1" smtClean="0"/>
              <a:t>Šeďová</a:t>
            </a:r>
            <a:r>
              <a:rPr lang="cs-CZ" sz="2200" dirty="0" smtClean="0"/>
              <a:t>, přednášky - Starý)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73563"/>
          </a:xfrm>
        </p:spPr>
        <p:txBody>
          <a:bodyPr/>
          <a:lstStyle/>
          <a:p>
            <a:r>
              <a:rPr lang="cs-CZ" b="1" dirty="0" smtClean="0"/>
              <a:t>Respondent:</a:t>
            </a:r>
            <a:r>
              <a:rPr lang="cs-CZ" dirty="0" smtClean="0"/>
              <a:t> Šárka, ředitelka na ZŠ v Praze, 48 let.</a:t>
            </a:r>
          </a:p>
          <a:p>
            <a:r>
              <a:rPr lang="cs-CZ" b="1" dirty="0" smtClean="0"/>
              <a:t>Záznam na diktafon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Pomocný materiál</a:t>
            </a:r>
            <a:r>
              <a:rPr lang="cs-CZ" dirty="0" smtClean="0"/>
              <a:t>: </a:t>
            </a:r>
          </a:p>
          <a:p>
            <a:pPr marL="571500" indent="-457200">
              <a:buFont typeface="+mj-lt"/>
              <a:buAutoNum type="arabicParenR"/>
            </a:pPr>
            <a:r>
              <a:rPr lang="cs-CZ" dirty="0"/>
              <a:t>P</a:t>
            </a:r>
            <a:r>
              <a:rPr lang="cs-CZ" dirty="0" smtClean="0"/>
              <a:t>řipravené otázky (otevřené) týkající se okruhů zájmu – školní řád.</a:t>
            </a:r>
          </a:p>
          <a:p>
            <a:pPr marL="571500" indent="-457200">
              <a:buFont typeface="+mj-lt"/>
              <a:buAutoNum type="arabicParenR"/>
            </a:pPr>
            <a:r>
              <a:rPr lang="cs-CZ" dirty="0" smtClean="0"/>
              <a:t>Doporučení MŠMT k tvorbě školního řádu.</a:t>
            </a:r>
          </a:p>
          <a:p>
            <a:pPr marL="571500" indent="-457200">
              <a:buFont typeface="+mj-lt"/>
              <a:buAutoNum type="arabicParenR"/>
            </a:pPr>
            <a:r>
              <a:rPr lang="cs-CZ" dirty="0" smtClean="0"/>
              <a:t>Školský zákon</a:t>
            </a:r>
            <a:r>
              <a:rPr lang="cs-CZ" dirty="0" smtClean="0"/>
              <a:t>.</a:t>
            </a:r>
          </a:p>
          <a:p>
            <a:pPr marL="571500" indent="-457200">
              <a:buFont typeface="+mj-lt"/>
              <a:buAutoNum type="arabicParenR"/>
            </a:pPr>
            <a:r>
              <a:rPr lang="cs-CZ" dirty="0" smtClean="0"/>
              <a:t>Školní řád konkrétní základní školy.</a:t>
            </a:r>
            <a:endParaRPr lang="cs-CZ" dirty="0" smtClean="0"/>
          </a:p>
          <a:p>
            <a:pPr marL="571500" indent="-457200">
              <a:buFont typeface="+mj-lt"/>
              <a:buAutoNum type="arabicParenR"/>
            </a:pPr>
            <a:r>
              <a:rPr lang="cs-CZ" dirty="0" smtClean="0"/>
              <a:t>Terminologie.</a:t>
            </a:r>
          </a:p>
          <a:p>
            <a:pPr marL="571500" indent="-457200">
              <a:buFont typeface="+mj-lt"/>
              <a:buAutoNum type="arabicParenR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3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3777283"/>
          </a:xfrm>
        </p:spPr>
        <p:txBody>
          <a:bodyPr/>
          <a:lstStyle/>
          <a:p>
            <a:r>
              <a:rPr lang="cs-CZ" dirty="0" smtClean="0"/>
              <a:t>Rozhovor: 32 minut.</a:t>
            </a:r>
          </a:p>
          <a:p>
            <a:r>
              <a:rPr lang="cs-CZ" dirty="0" smtClean="0"/>
              <a:t>Přepis rozhovoru: cca 4 hodiny z diktafonu do PC.</a:t>
            </a:r>
          </a:p>
          <a:p>
            <a:r>
              <a:rPr lang="cs-CZ" dirty="0" smtClean="0"/>
              <a:t>9 stran.</a:t>
            </a:r>
          </a:p>
          <a:p>
            <a:r>
              <a:rPr lang="cs-CZ" dirty="0" smtClean="0"/>
              <a:t>Označení kódy – MAXQDA 2018: cca 3 hodiny.</a:t>
            </a:r>
          </a:p>
          <a:p>
            <a:r>
              <a:rPr lang="cs-CZ" dirty="0" smtClean="0"/>
              <a:t>Prvotní popis: cca 2 hodiny.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6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Výzkumné úkoly relevantní           k rozhovoru s ředitelem ZŠ: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4065315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Popsat a analyzovat determinanty </a:t>
            </a:r>
            <a:r>
              <a:rPr lang="cs-CZ" sz="3200" b="1" dirty="0" smtClean="0">
                <a:solidFill>
                  <a:srgbClr val="FF0000"/>
                </a:solidFill>
              </a:rPr>
              <a:t>vytváření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školního  řádu.</a:t>
            </a:r>
          </a:p>
          <a:p>
            <a:r>
              <a:rPr lang="cs-CZ" b="1" dirty="0">
                <a:solidFill>
                  <a:srgbClr val="D60093"/>
                </a:solidFill>
              </a:rPr>
              <a:t>Kategorizovat </a:t>
            </a:r>
            <a:r>
              <a:rPr lang="cs-CZ" sz="3200" b="1" dirty="0">
                <a:solidFill>
                  <a:srgbClr val="D60093"/>
                </a:solidFill>
              </a:rPr>
              <a:t>vnímání</a:t>
            </a:r>
            <a:r>
              <a:rPr lang="cs-CZ" b="1" dirty="0">
                <a:solidFill>
                  <a:srgbClr val="D60093"/>
                </a:solidFill>
              </a:rPr>
              <a:t> školního řádu jako nástroje.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Popsat možné aktuální problémy spojené                 s </a:t>
            </a:r>
            <a:r>
              <a:rPr lang="cs-CZ" sz="3200" b="1" dirty="0" smtClean="0">
                <a:solidFill>
                  <a:srgbClr val="00B050"/>
                </a:solidFill>
              </a:rPr>
              <a:t>užíváním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b="1" dirty="0" smtClean="0">
                <a:solidFill>
                  <a:srgbClr val="00B050"/>
                </a:solidFill>
              </a:rPr>
              <a:t>školního řádu.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Jaké </a:t>
            </a:r>
            <a:r>
              <a:rPr lang="cs-CZ" b="1" dirty="0">
                <a:solidFill>
                  <a:srgbClr val="0070C0"/>
                </a:solidFill>
              </a:rPr>
              <a:t>jsou možnosti </a:t>
            </a:r>
            <a:r>
              <a:rPr lang="cs-CZ" sz="3200" b="1" dirty="0">
                <a:solidFill>
                  <a:srgbClr val="0070C0"/>
                </a:solidFill>
              </a:rPr>
              <a:t>evaluace</a:t>
            </a:r>
            <a:r>
              <a:rPr lang="cs-CZ" b="1" dirty="0">
                <a:solidFill>
                  <a:srgbClr val="0070C0"/>
                </a:solidFill>
              </a:rPr>
              <a:t> školního </a:t>
            </a:r>
            <a:r>
              <a:rPr lang="cs-CZ" b="1" dirty="0" smtClean="0">
                <a:solidFill>
                  <a:srgbClr val="0070C0"/>
                </a:solidFill>
              </a:rPr>
              <a:t>řádu (aktuálnost).</a:t>
            </a:r>
            <a:endParaRPr lang="cs-CZ" b="1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69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cílům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Co určuje a spoluvytváří školní řád?</a:t>
            </a:r>
          </a:p>
          <a:p>
            <a:r>
              <a:rPr lang="cs-CZ" b="1" dirty="0" smtClean="0">
                <a:solidFill>
                  <a:srgbClr val="D60093"/>
                </a:solidFill>
              </a:rPr>
              <a:t>Jak je školní řád – pravidla chování ve škole – vnímán?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Jaké je místo školního řádu při řešení problémů?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K čemu by měl školní řád sloužit/slouží?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Co by mohlo ovlivnit podobu školního řádu?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Jaký by měl mít školní řád ideální rozsah?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Které části školního řádu jsou často diskutované či sporné?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Jaké aktuální téma je zvažováno k zařazení do školního řádu?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b="1" dirty="0" smtClean="0">
                <a:solidFill>
                  <a:srgbClr val="0070C0"/>
                </a:solidFill>
              </a:rPr>
              <a:t>Je prováděna evaluace školního řádu, kým a kdy?</a:t>
            </a:r>
          </a:p>
        </p:txBody>
      </p:sp>
    </p:spTree>
    <p:extLst>
      <p:ext uri="{BB962C8B-B14F-4D97-AF65-F5344CB8AC3E}">
        <p14:creationId xmlns:p14="http://schemas.microsoft.com/office/powerpoint/2010/main" val="16195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předpokládaná struktura kódování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19256" cy="413732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</a:t>
            </a:r>
            <a:r>
              <a:rPr lang="cs-CZ" b="1" dirty="0" smtClean="0">
                <a:solidFill>
                  <a:srgbClr val="FF0000"/>
                </a:solidFill>
              </a:rPr>
              <a:t>vorba </a:t>
            </a:r>
            <a:r>
              <a:rPr lang="cs-CZ" b="1" dirty="0" err="1" smtClean="0">
                <a:solidFill>
                  <a:srgbClr val="FF0000"/>
                </a:solidFill>
              </a:rPr>
              <a:t>šř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(kdo/kdy, MŠMT, rozsah, velikost školy)</a:t>
            </a:r>
          </a:p>
          <a:p>
            <a:pPr marL="11430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D60093"/>
                </a:solidFill>
              </a:rPr>
              <a:t>Vnímání </a:t>
            </a:r>
            <a:r>
              <a:rPr lang="cs-CZ" b="1" dirty="0" err="1">
                <a:solidFill>
                  <a:srgbClr val="D60093"/>
                </a:solidFill>
              </a:rPr>
              <a:t>šř</a:t>
            </a:r>
            <a:r>
              <a:rPr lang="cs-CZ" dirty="0">
                <a:solidFill>
                  <a:srgbClr val="D60093"/>
                </a:solidFill>
              </a:rPr>
              <a:t> </a:t>
            </a:r>
            <a:r>
              <a:rPr lang="cs-CZ" dirty="0"/>
              <a:t>(vliv na klima </a:t>
            </a:r>
            <a:r>
              <a:rPr lang="cs-CZ" dirty="0" smtClean="0"/>
              <a:t>školy, osobní vnímání)</a:t>
            </a:r>
          </a:p>
          <a:p>
            <a:pPr marL="114300" indent="0">
              <a:buNone/>
            </a:pPr>
            <a:endParaRPr lang="cs-CZ" dirty="0"/>
          </a:p>
          <a:p>
            <a:r>
              <a:rPr lang="cs-CZ" b="1" dirty="0">
                <a:solidFill>
                  <a:srgbClr val="00B050"/>
                </a:solidFill>
              </a:rPr>
              <a:t>U</a:t>
            </a:r>
            <a:r>
              <a:rPr lang="cs-CZ" b="1" dirty="0" smtClean="0">
                <a:solidFill>
                  <a:srgbClr val="00B050"/>
                </a:solidFill>
              </a:rPr>
              <a:t>žívání </a:t>
            </a:r>
            <a:r>
              <a:rPr lang="cs-CZ" b="1" dirty="0" err="1" smtClean="0">
                <a:solidFill>
                  <a:srgbClr val="00B050"/>
                </a:solidFill>
              </a:rPr>
              <a:t>šř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(znalost (seznámení), dodržování, rozpory)</a:t>
            </a:r>
          </a:p>
          <a:p>
            <a:pPr marL="11430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Evaluace </a:t>
            </a:r>
            <a:r>
              <a:rPr lang="cs-CZ" b="1" dirty="0" err="1" smtClean="0">
                <a:solidFill>
                  <a:srgbClr val="0070C0"/>
                </a:solidFill>
              </a:rPr>
              <a:t>šř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/>
              <a:t>(nové </a:t>
            </a:r>
            <a:r>
              <a:rPr lang="cs-CZ" dirty="0" smtClean="0"/>
              <a:t>pravidlo)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3103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 dokumentu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Tvorba</a:t>
            </a:r>
          </a:p>
          <a:p>
            <a:r>
              <a:rPr lang="cs-CZ" b="1" dirty="0" smtClean="0">
                <a:solidFill>
                  <a:srgbClr val="D60093"/>
                </a:solidFill>
              </a:rPr>
              <a:t>Vnímání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Užívání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Evaluace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Nové pravidlo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Velikost školy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Rozsah</a:t>
            </a:r>
          </a:p>
          <a:p>
            <a:pPr marL="114300" indent="0">
              <a:buNone/>
            </a:pPr>
            <a:endParaRPr lang="cs-CZ" dirty="0">
              <a:solidFill>
                <a:schemeClr val="accent2"/>
              </a:solidFill>
            </a:endParaRPr>
          </a:p>
        </p:txBody>
      </p:sp>
      <p:pic>
        <p:nvPicPr>
          <p:cNvPr id="4098" name="Picture 2" descr="C:\Users\Lenovo\Documents\OneDrive\Portrét dokumentu - rozhovor školní řád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8481"/>
            <a:ext cx="3888432" cy="516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3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Částečné výstupy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045109"/>
              </p:ext>
            </p:extLst>
          </p:nvPr>
        </p:nvGraphicFramePr>
        <p:xfrm>
          <a:off x="467543" y="1752600"/>
          <a:ext cx="8219256" cy="4083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kód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baseline="0" dirty="0" smtClean="0">
                          <a:solidFill>
                            <a:srgbClr val="FF0000"/>
                          </a:solidFill>
                        </a:rPr>
                        <a:t>tvorba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baseline="0" dirty="0" smtClean="0"/>
                        <a:t>9   </a:t>
                      </a:r>
                      <a:r>
                        <a:rPr lang="cs-CZ" b="0" baseline="0" dirty="0" smtClean="0"/>
                        <a:t>z toho rozsah </a:t>
                      </a:r>
                      <a:r>
                        <a:rPr lang="cs-CZ" b="1" baseline="0" dirty="0" smtClean="0"/>
                        <a:t>2</a:t>
                      </a:r>
                      <a:r>
                        <a:rPr lang="cs-CZ" b="0" baseline="0" dirty="0" smtClean="0"/>
                        <a:t>, velikost školy </a:t>
                      </a:r>
                      <a:r>
                        <a:rPr lang="cs-CZ" b="1" baseline="0" dirty="0" smtClean="0"/>
                        <a:t>3</a:t>
                      </a:r>
                      <a:endParaRPr lang="cs-CZ" b="1" dirty="0"/>
                    </a:p>
                  </a:txBody>
                  <a:tcPr/>
                </a:tc>
              </a:tr>
              <a:tr h="430664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evaluace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8   </a:t>
                      </a:r>
                      <a:r>
                        <a:rPr lang="cs-CZ" b="0" dirty="0" smtClean="0"/>
                        <a:t>z</a:t>
                      </a:r>
                      <a:r>
                        <a:rPr lang="cs-CZ" b="0" baseline="0" dirty="0" smtClean="0"/>
                        <a:t> toho nové pravidlo </a:t>
                      </a:r>
                      <a:r>
                        <a:rPr lang="cs-CZ" b="1" baseline="0" dirty="0" smtClean="0"/>
                        <a:t>4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00B050"/>
                          </a:solidFill>
                        </a:rPr>
                        <a:t>užívání</a:t>
                      </a:r>
                      <a:endParaRPr lang="cs-CZ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</a:t>
                      </a:r>
                      <a:r>
                        <a:rPr lang="cs-CZ" dirty="0" smtClean="0"/>
                        <a:t>   z toho</a:t>
                      </a:r>
                      <a:r>
                        <a:rPr lang="cs-CZ" sz="1600" baseline="0" dirty="0" smtClean="0"/>
                        <a:t> dodržování </a:t>
                      </a:r>
                      <a:r>
                        <a:rPr lang="cs-CZ" sz="1600" b="1" baseline="0" dirty="0" smtClean="0"/>
                        <a:t>1</a:t>
                      </a:r>
                      <a:r>
                        <a:rPr lang="cs-CZ" sz="1600" baseline="0" dirty="0" smtClean="0"/>
                        <a:t>, </a:t>
                      </a:r>
                      <a:r>
                        <a:rPr lang="cs-CZ" sz="1600" b="0" baseline="0" dirty="0" smtClean="0"/>
                        <a:t>znalost </a:t>
                      </a:r>
                      <a:r>
                        <a:rPr lang="cs-CZ" sz="1600" b="1" baseline="0" dirty="0" smtClean="0"/>
                        <a:t>4</a:t>
                      </a:r>
                      <a:r>
                        <a:rPr lang="cs-CZ" b="1" dirty="0" smtClean="0"/>
                        <a:t> 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baseline="0" dirty="0" smtClean="0">
                          <a:solidFill>
                            <a:srgbClr val="D60093"/>
                          </a:solidFill>
                        </a:rPr>
                        <a:t>vnímání </a:t>
                      </a:r>
                      <a:endParaRPr lang="cs-CZ" b="1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15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b="1" dirty="0" smtClean="0"/>
                        <a:t>První postřehy</a:t>
                      </a:r>
                      <a:endParaRPr lang="cs-CZ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 smtClean="0"/>
                        <a:t>Rozpor</a:t>
                      </a:r>
                      <a:r>
                        <a:rPr lang="cs-CZ" sz="1600" baseline="0" dirty="0" smtClean="0"/>
                        <a:t> mezi vnímáním (představou) – ŠŘ je nejdůležitější dokument, jasnost srozumitelnost, spravedlnost…a  užíváním praktičnost, vymahatelnost, možnost individuálního přístupu. </a:t>
                      </a:r>
                      <a:r>
                        <a:rPr lang="cs-CZ" sz="1600" b="1" baseline="0" dirty="0" smtClean="0"/>
                        <a:t>Formálnost/praktičnost</a:t>
                      </a:r>
                      <a:r>
                        <a:rPr lang="cs-CZ" sz="1600" baseline="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Jaké je vlastně místo ŠŘ při řešení problémů?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Kam musí dosáhnout pravomoc ŠŘ?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Kde se </a:t>
                      </a:r>
                      <a:r>
                        <a:rPr lang="cs-CZ" sz="1600" baseline="0" dirty="0" err="1" smtClean="0"/>
                        <a:t>šř</a:t>
                      </a:r>
                      <a:r>
                        <a:rPr lang="cs-CZ" sz="1600" baseline="0" dirty="0" smtClean="0"/>
                        <a:t> potkává </a:t>
                      </a:r>
                      <a:r>
                        <a:rPr lang="cs-CZ" sz="1600" baseline="0" dirty="0" smtClean="0"/>
                        <a:t>s nepsanými pravidly?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600" baseline="0" dirty="0" smtClean="0"/>
                        <a:t>Hledání hranice, kdy nové pravidlo zařadit do ŠŘ?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25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58391"/>
              </p:ext>
            </p:extLst>
          </p:nvPr>
        </p:nvGraphicFramePr>
        <p:xfrm>
          <a:off x="280263" y="1052736"/>
          <a:ext cx="8863737" cy="4484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Document" r:id="rId3" imgW="5776455" imgH="2921869" progId="Word.Document.8">
                  <p:embed/>
                </p:oleObj>
              </mc:Choice>
              <mc:Fallback>
                <p:oleObj name="Document" r:id="rId3" imgW="5776455" imgH="292186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263" y="1052736"/>
                        <a:ext cx="8863737" cy="44842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34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664</TotalTime>
  <Words>577</Words>
  <Application>Microsoft Office PowerPoint</Application>
  <PresentationFormat>Předvádění na obrazovce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Lékárna</vt:lpstr>
      <vt:lpstr>Document</vt:lpstr>
      <vt:lpstr>Analýza kvalitativních dat. Zkušební rozhovor  k disertační práci.</vt:lpstr>
      <vt:lpstr>Analýza kvalitativních dat, otevřené kódování (Švaříček, Šeďová, přednášky - Starý)</vt:lpstr>
      <vt:lpstr>Časové údaje</vt:lpstr>
      <vt:lpstr>Výzkumné úkoly relevantní           k rozhovoru s ředitelem ZŠ:</vt:lpstr>
      <vt:lpstr>Otázky k cílům rozhovoru</vt:lpstr>
      <vt:lpstr> předpokládaná struktura kódování</vt:lpstr>
      <vt:lpstr>Portrét dokumentu</vt:lpstr>
      <vt:lpstr>Částečné výstupy</vt:lpstr>
      <vt:lpstr>Prezentace aplikace PowerPoint</vt:lpstr>
      <vt:lpstr>Tabulka: počty proměnné kódu</vt:lpstr>
      <vt:lpstr>Významové překryvy př.:</vt:lpstr>
      <vt:lpstr>Interpretace vycházející                   z prvních postřehů</vt:lpstr>
      <vt:lpstr>Autoevaluace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kvalitativních dat. Zkušební rozhovor  k disertační práci.</dc:title>
  <dc:creator>Lenovo</dc:creator>
  <cp:lastModifiedBy>Lenovo</cp:lastModifiedBy>
  <cp:revision>61</cp:revision>
  <dcterms:created xsi:type="dcterms:W3CDTF">2018-06-06T12:02:45Z</dcterms:created>
  <dcterms:modified xsi:type="dcterms:W3CDTF">2018-06-11T06:02:19Z</dcterms:modified>
</cp:coreProperties>
</file>