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Druhá přednáška – prameny pracovního práva, pracovněprávní vztahy a skutečnosti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vznik změna a zánik pracovněprávních vztahů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v důsledku </a:t>
            </a:r>
            <a:r>
              <a:rPr lang="cs-CZ" sz="2000" b="1" dirty="0" smtClean="0"/>
              <a:t>právních skutečností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Převod práv x přechod práv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- </a:t>
            </a:r>
            <a:r>
              <a:rPr lang="cs-CZ" sz="2000" b="1" dirty="0"/>
              <a:t>	</a:t>
            </a:r>
            <a:r>
              <a:rPr lang="cs-CZ" sz="2000" b="1" dirty="0" smtClean="0"/>
              <a:t>Zrušení zaměstnavatele</a:t>
            </a:r>
          </a:p>
          <a:p>
            <a:pPr>
              <a:buFontTx/>
              <a:buChar char="-"/>
            </a:pPr>
            <a:r>
              <a:rPr lang="cs-CZ" sz="2000" b="1" dirty="0" smtClean="0"/>
              <a:t>Smrt zaměstnavatele/zaměstnance</a:t>
            </a:r>
          </a:p>
          <a:p>
            <a:pPr>
              <a:buFontTx/>
              <a:buChar char="-"/>
            </a:pPr>
            <a:r>
              <a:rPr lang="cs-CZ" sz="2000" b="1" dirty="0" smtClean="0"/>
              <a:t>Výslovně se vylučuje postoupení pohledávek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Zánik práv a povinností</a:t>
            </a:r>
          </a:p>
          <a:p>
            <a:pPr>
              <a:buFontTx/>
              <a:buChar char="-"/>
            </a:pPr>
            <a:r>
              <a:rPr lang="cs-CZ" sz="2000" b="1" dirty="0" smtClean="0"/>
              <a:t>Uplynutím doby</a:t>
            </a:r>
          </a:p>
          <a:p>
            <a:pPr>
              <a:buFontTx/>
              <a:buChar char="-"/>
            </a:pPr>
            <a:r>
              <a:rPr lang="cs-CZ" sz="2000" b="1" dirty="0" smtClean="0"/>
              <a:t>Dohodou</a:t>
            </a:r>
          </a:p>
          <a:p>
            <a:pPr>
              <a:buFontTx/>
              <a:buChar char="-"/>
            </a:pPr>
            <a:r>
              <a:rPr lang="cs-CZ" sz="2000" b="1" dirty="0" smtClean="0"/>
              <a:t>Jednostranným práv. jednáním</a:t>
            </a:r>
          </a:p>
          <a:p>
            <a:pPr>
              <a:buFontTx/>
              <a:buChar char="-"/>
            </a:pPr>
            <a:r>
              <a:rPr lang="cs-CZ" sz="2000" b="1" dirty="0" smtClean="0"/>
              <a:t>Právní událostí</a:t>
            </a:r>
          </a:p>
          <a:p>
            <a:pPr>
              <a:buFontTx/>
              <a:buChar char="-"/>
            </a:pPr>
            <a:r>
              <a:rPr lang="cs-CZ" sz="2000" b="1" dirty="0" smtClean="0"/>
              <a:t>Splněním</a:t>
            </a:r>
          </a:p>
          <a:p>
            <a:pPr>
              <a:buFontTx/>
              <a:buChar char="-"/>
            </a:pPr>
            <a:r>
              <a:rPr lang="cs-CZ" sz="2000" b="1" dirty="0" smtClean="0"/>
              <a:t>Vykonatelným rozhodnutím o zrušení pobytu</a:t>
            </a:r>
          </a:p>
          <a:p>
            <a:pPr>
              <a:buFontTx/>
              <a:buChar char="-"/>
            </a:pPr>
            <a:r>
              <a:rPr lang="cs-CZ" sz="2000" b="1" dirty="0" smtClean="0"/>
              <a:t>Uplynutím doby pracovního povolení</a:t>
            </a:r>
          </a:p>
          <a:p>
            <a:pPr>
              <a:buFontTx/>
              <a:buChar char="-"/>
            </a:pPr>
            <a:endParaRPr lang="cs-CZ" sz="20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zajištění v pracovněprávních vztazích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 smtClean="0"/>
              <a:t>Povaha zajištění – subsidiární a </a:t>
            </a:r>
            <a:r>
              <a:rPr lang="cs-CZ" sz="2800" b="1" dirty="0" err="1" smtClean="0"/>
              <a:t>akcesorick</a:t>
            </a:r>
            <a:r>
              <a:rPr lang="cs-CZ" sz="2800" dirty="0" err="1" smtClean="0"/>
              <a:t>á</a:t>
            </a: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Připouští se: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800" b="1" dirty="0" smtClean="0"/>
              <a:t>Dohoda o srážkách ze mzdy </a:t>
            </a:r>
            <a:r>
              <a:rPr lang="cs-CZ" sz="2800" dirty="0" smtClean="0"/>
              <a:t>– jen  u peněžitých pohledávek, musí být písemná</a:t>
            </a:r>
          </a:p>
          <a:p>
            <a:pPr algn="just">
              <a:buNone/>
            </a:pPr>
            <a:r>
              <a:rPr lang="cs-CZ" sz="2800" b="1" dirty="0" smtClean="0"/>
              <a:t>b) smluvní pokuta – </a:t>
            </a:r>
            <a:r>
              <a:rPr lang="cs-CZ" sz="2800" dirty="0" smtClean="0"/>
              <a:t>ale pouze v případě porušení konkurenční doložky, musí být písemná, vylučuje nárok zaměstnavatele na náhradu škody</a:t>
            </a:r>
          </a:p>
          <a:p>
            <a:pPr algn="just">
              <a:buNone/>
            </a:pPr>
            <a:r>
              <a:rPr lang="cs-CZ" sz="2800" b="1" dirty="0" smtClean="0"/>
              <a:t>c) Ručení – </a:t>
            </a:r>
            <a:r>
              <a:rPr lang="cs-CZ" sz="2800" dirty="0" smtClean="0"/>
              <a:t>písemně, kterýkoli závazek, ručitel plní až subsidiárně, není solidárním dlužníkem</a:t>
            </a:r>
          </a:p>
          <a:p>
            <a:pPr algn="just">
              <a:buNone/>
            </a:pPr>
            <a:r>
              <a:rPr lang="cs-CZ" sz="2800" b="1" dirty="0" smtClean="0"/>
              <a:t>d) zástava – </a:t>
            </a:r>
            <a:r>
              <a:rPr lang="cs-CZ" sz="2800" dirty="0" smtClean="0"/>
              <a:t>písemně</a:t>
            </a:r>
          </a:p>
          <a:p>
            <a:pPr algn="just">
              <a:buNone/>
            </a:pPr>
            <a:r>
              <a:rPr lang="cs-CZ" sz="2800" b="1" dirty="0" smtClean="0"/>
              <a:t>e) Zajišťovací převod práva – </a:t>
            </a:r>
            <a:r>
              <a:rPr lang="cs-CZ" sz="2800" dirty="0" smtClean="0"/>
              <a:t>„podmíněné“ postoupení pohledávky </a:t>
            </a:r>
          </a:p>
          <a:p>
            <a:pPr algn="just"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Pracovní právo – pracovněprávní skutečnosti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Právní jednání </a:t>
            </a:r>
            <a:r>
              <a:rPr lang="cs-CZ" dirty="0" smtClean="0"/>
              <a:t>– </a:t>
            </a:r>
            <a:r>
              <a:rPr lang="cs-CZ" b="1" dirty="0" smtClean="0"/>
              <a:t>subjektivní</a:t>
            </a:r>
            <a:r>
              <a:rPr lang="cs-CZ" dirty="0" smtClean="0"/>
              <a:t> povahy: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Právní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Protiprávní jednání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Faktické úkony s právní relevancí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b) Právní události </a:t>
            </a:r>
            <a:r>
              <a:rPr lang="cs-CZ" dirty="0" smtClean="0"/>
              <a:t>– </a:t>
            </a:r>
            <a:r>
              <a:rPr lang="cs-CZ" b="1" dirty="0" smtClean="0"/>
              <a:t>objektivní</a:t>
            </a:r>
            <a:r>
              <a:rPr lang="cs-CZ" dirty="0" smtClean="0"/>
              <a:t> povahy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právní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Právní jednání = projev vůle ve vnějším světě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-	</a:t>
            </a:r>
            <a:r>
              <a:rPr lang="cs-CZ" b="1" dirty="0" err="1" smtClean="0"/>
              <a:t>Komisivní</a:t>
            </a:r>
            <a:r>
              <a:rPr lang="cs-CZ" b="1" dirty="0" smtClean="0"/>
              <a:t> x omisivní</a:t>
            </a:r>
          </a:p>
          <a:p>
            <a:pPr>
              <a:buFontTx/>
              <a:buChar char="-"/>
            </a:pPr>
            <a:r>
              <a:rPr lang="cs-CZ" b="1" dirty="0" smtClean="0"/>
              <a:t>Písemné x ústní</a:t>
            </a:r>
          </a:p>
          <a:p>
            <a:pPr>
              <a:buFontTx/>
              <a:buChar char="-"/>
            </a:pPr>
            <a:r>
              <a:rPr lang="cs-CZ" b="1" dirty="0" smtClean="0"/>
              <a:t>Smlouvy, výpovědi PP, okamžitá zrušení PP, oznámení apod.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Nedovolená ujednání: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Obsah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Účel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Obchází zákon</a:t>
            </a:r>
          </a:p>
          <a:p>
            <a:pPr>
              <a:buFontTx/>
              <a:buChar char="-"/>
            </a:pPr>
            <a:r>
              <a:rPr lang="cs-CZ" b="1" dirty="0" smtClean="0"/>
              <a:t>Příčí se dobrým mravům</a:t>
            </a:r>
          </a:p>
          <a:p>
            <a:pPr>
              <a:buFontTx/>
              <a:buChar char="-"/>
            </a:pPr>
            <a:r>
              <a:rPr lang="cs-CZ" b="1" dirty="0" smtClean="0"/>
              <a:t>Pokud se jím účastník předem vzdává svých práv</a:t>
            </a:r>
          </a:p>
          <a:p>
            <a:pPr>
              <a:buFontTx/>
              <a:buChar char="-"/>
            </a:pPr>
            <a:r>
              <a:rPr lang="cs-CZ" b="1" dirty="0" smtClean="0"/>
              <a:t>Pokud se jím zkracuje uspokojení vymahatelné pohledávky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vady pracovněprávních úkonů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 smtClean="0"/>
              <a:t>Vadný</a:t>
            </a:r>
            <a:r>
              <a:rPr lang="cs-CZ" sz="2800" dirty="0" smtClean="0"/>
              <a:t> je právní úkon, který nesplňuje náležitosti vůle, formy nebo obsahu</a:t>
            </a:r>
          </a:p>
          <a:p>
            <a:pPr>
              <a:buNone/>
            </a:pPr>
            <a:r>
              <a:rPr lang="cs-CZ" sz="2800" b="1" dirty="0" smtClean="0"/>
              <a:t>Následkem vady je neplatnost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Relativní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Absolutní</a:t>
            </a:r>
          </a:p>
          <a:p>
            <a:pPr marL="514350" indent="-514350">
              <a:buNone/>
            </a:pPr>
            <a:r>
              <a:rPr lang="cs-CZ" sz="2800" b="1" dirty="0" smtClean="0"/>
              <a:t>Důvody neplatnosti</a:t>
            </a:r>
            <a:r>
              <a:rPr lang="cs-CZ" sz="2800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způsobilosti k právům a povinnostem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svéprávnosti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svobodně a vážně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určitě a srozumitelně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Omyl vůle nebo omyl projevu vůle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předepsané formy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Nemožnost obsahu (plnění)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Nedovolenost (z hlediska zákona)</a:t>
            </a:r>
          </a:p>
          <a:p>
            <a:pPr marL="514350" indent="-514350">
              <a:buNone/>
            </a:pPr>
            <a:r>
              <a:rPr lang="cs-CZ" sz="2800" b="1" dirty="0" err="1" smtClean="0"/>
              <a:t>Ratihabice</a:t>
            </a:r>
            <a:r>
              <a:rPr lang="cs-CZ" sz="2800" dirty="0" smtClean="0"/>
              <a:t> – vyloučena u neplatnosti pro nedostatek formy u jednostranných úkonů a u kolektivních smluv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plynutí času jako právní skutečnost v pracovněprávních vztazích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Promlčení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Prekluze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Počítání času u lhůt určeních podle dní, týdnů, měsíců a let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Obecná lhůta pro promlčení dle ZP = tři roky</a:t>
            </a:r>
          </a:p>
          <a:p>
            <a:pPr marL="514350" indent="-514350">
              <a:buNone/>
            </a:pPr>
            <a:r>
              <a:rPr lang="cs-CZ" dirty="0" smtClean="0"/>
              <a:t> lhůty objektivní a subjektivní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Pracovní právo – prameny pracovního práva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Ústavní rámec </a:t>
            </a:r>
            <a:r>
              <a:rPr lang="cs-CZ" sz="2000" dirty="0" smtClean="0"/>
              <a:t>– zákon ČNR č. 1/1993 Sb. </a:t>
            </a:r>
            <a:r>
              <a:rPr lang="cs-CZ" sz="2000" b="1" dirty="0" smtClean="0"/>
              <a:t>Ústava České republiky </a:t>
            </a:r>
            <a:r>
              <a:rPr lang="cs-CZ" sz="2000" dirty="0" smtClean="0"/>
              <a:t>a č. 2/1993 Sb. </a:t>
            </a:r>
            <a:r>
              <a:rPr lang="cs-CZ" sz="2000" b="1" dirty="0" smtClean="0"/>
              <a:t>Listina</a:t>
            </a:r>
            <a:r>
              <a:rPr lang="cs-CZ" sz="2000" dirty="0" smtClean="0"/>
              <a:t> základních práv a svobod</a:t>
            </a:r>
          </a:p>
          <a:p>
            <a:pPr>
              <a:buFontTx/>
              <a:buChar char="-"/>
            </a:pPr>
            <a:r>
              <a:rPr lang="cs-CZ" sz="2000" dirty="0" smtClean="0"/>
              <a:t>Zákaz diskriminace</a:t>
            </a:r>
          </a:p>
          <a:p>
            <a:pPr>
              <a:buFontTx/>
              <a:buChar char="-"/>
            </a:pPr>
            <a:r>
              <a:rPr lang="cs-CZ" sz="2000" dirty="0" smtClean="0"/>
              <a:t>Hlava čtvrtá Listiny -  hospodářská, sociální a kulturní práva:</a:t>
            </a:r>
          </a:p>
          <a:p>
            <a:pPr>
              <a:buNone/>
            </a:pPr>
            <a:r>
              <a:rPr lang="cs-CZ" sz="2000" dirty="0" smtClean="0"/>
              <a:t>	Právo na svobodnou volbu povolání, právo na svobodné sdružování s jinými na ochranu svých hospodářských a sociálních zájmů, právo na stávku, právo na spravedlivou odměnu za práci a na uspokojivé pracovní podmínky, právo žen, mladistvých a osob zdravotně postižených na zvýšenou ochranu zdraví při práci a na zvláštní pracovní podmínky</a:t>
            </a:r>
          </a:p>
          <a:p>
            <a:pPr>
              <a:buNone/>
            </a:pPr>
            <a:r>
              <a:rPr lang="cs-CZ" sz="2000" b="1" dirty="0" smtClean="0"/>
              <a:t>Právní předpisy</a:t>
            </a:r>
            <a:r>
              <a:rPr lang="cs-CZ" sz="2000" dirty="0" smtClean="0"/>
              <a:t>:</a:t>
            </a:r>
          </a:p>
          <a:p>
            <a:pPr>
              <a:buNone/>
            </a:pPr>
            <a:r>
              <a:rPr lang="cs-CZ" sz="2000" dirty="0" smtClean="0"/>
              <a:t>Zákon č. 262/2006 Sb. – zákoník práce</a:t>
            </a:r>
          </a:p>
          <a:p>
            <a:pPr>
              <a:buNone/>
            </a:pPr>
            <a:r>
              <a:rPr lang="cs-CZ" sz="2000" dirty="0" smtClean="0"/>
              <a:t>Zákon č. 309/2006 Sb. – zákon o zajištění podmínek BOZP</a:t>
            </a:r>
          </a:p>
          <a:p>
            <a:pPr>
              <a:buNone/>
            </a:pPr>
            <a:r>
              <a:rPr lang="cs-CZ" sz="2000" dirty="0" smtClean="0"/>
              <a:t>Zákon č. 251/2005 Sb. o inspekci práce</a:t>
            </a:r>
          </a:p>
          <a:p>
            <a:pPr>
              <a:buNone/>
            </a:pPr>
            <a:r>
              <a:rPr lang="cs-CZ" sz="2000" dirty="0" smtClean="0"/>
              <a:t>Zákon č. 2/1991 Sb. o kolektivním vyjednávání</a:t>
            </a:r>
          </a:p>
          <a:p>
            <a:pPr>
              <a:buNone/>
            </a:pPr>
            <a:r>
              <a:rPr lang="cs-CZ" sz="2000" dirty="0" smtClean="0"/>
              <a:t>Zákon č. 435/2004 Sb. o zaměstnanosti</a:t>
            </a:r>
          </a:p>
          <a:p>
            <a:pPr>
              <a:buNone/>
            </a:pPr>
            <a:r>
              <a:rPr lang="cs-CZ" sz="2000" dirty="0" smtClean="0"/>
              <a:t>Zákon č. 111/1998 Sb. o vysokých školách</a:t>
            </a:r>
          </a:p>
          <a:p>
            <a:pPr>
              <a:buNone/>
            </a:pPr>
            <a:r>
              <a:rPr lang="cs-CZ" sz="2000" dirty="0" smtClean="0"/>
              <a:t>Zákon č. 6/2002 Sb. o soudech a soudcích</a:t>
            </a:r>
          </a:p>
          <a:p>
            <a:pPr>
              <a:buNone/>
            </a:pPr>
            <a:r>
              <a:rPr lang="cs-CZ" sz="2000" dirty="0" smtClean="0"/>
              <a:t>Zákon č. 563/2004 Sb., o pedagogických pracovnících</a:t>
            </a:r>
          </a:p>
          <a:p>
            <a:pPr>
              <a:buNone/>
            </a:pPr>
            <a:r>
              <a:rPr lang="cs-CZ" sz="2000" dirty="0" smtClean="0"/>
              <a:t>Nařízení vlády č. 567/2006 Sb. o minimální mzdě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cs-CZ" sz="2500" b="1" dirty="0" smtClean="0"/>
              <a:t>Kolektivní smlouvy</a:t>
            </a:r>
            <a:r>
              <a:rPr lang="cs-CZ" sz="2500" dirty="0" smtClean="0"/>
              <a:t>:</a:t>
            </a:r>
          </a:p>
          <a:p>
            <a:pPr>
              <a:buNone/>
            </a:pPr>
            <a:r>
              <a:rPr lang="cs-CZ" sz="2500" dirty="0" smtClean="0"/>
              <a:t>Soukromoprávní ujednání, pramenem práva jen v normativní části</a:t>
            </a:r>
          </a:p>
          <a:p>
            <a:pPr marL="457200" indent="-457200">
              <a:buAutoNum type="alphaLcParenR"/>
            </a:pPr>
            <a:r>
              <a:rPr lang="cs-CZ" sz="2500" b="1" dirty="0" smtClean="0"/>
              <a:t>Podnikové</a:t>
            </a:r>
            <a:r>
              <a:rPr lang="cs-CZ" sz="2500" dirty="0" smtClean="0"/>
              <a:t> – zaměstnavatel a </a:t>
            </a:r>
            <a:r>
              <a:rPr lang="cs-CZ" sz="2500" dirty="0" err="1" smtClean="0"/>
              <a:t>odb</a:t>
            </a:r>
            <a:r>
              <a:rPr lang="cs-CZ" sz="2500" dirty="0" smtClean="0"/>
              <a:t>. organizace, nižší st. právní síly</a:t>
            </a:r>
          </a:p>
          <a:p>
            <a:pPr marL="457200" indent="-457200">
              <a:buAutoNum type="alphaLcParenR"/>
            </a:pPr>
            <a:r>
              <a:rPr lang="cs-CZ" sz="2500" b="1" dirty="0" smtClean="0"/>
              <a:t>Vyššího řádu </a:t>
            </a:r>
            <a:r>
              <a:rPr lang="cs-CZ" sz="2500" dirty="0" smtClean="0"/>
              <a:t>– organizace zaměstnavatelů a odborové organizace, vyšší stupeň právní síly, ukládají se na MPSV</a:t>
            </a:r>
          </a:p>
          <a:p>
            <a:pPr marL="457200" indent="-457200">
              <a:buNone/>
            </a:pPr>
            <a:r>
              <a:rPr lang="cs-CZ" sz="2500" b="1" dirty="0" smtClean="0"/>
              <a:t>Vnitropodnikové předpisy</a:t>
            </a:r>
            <a:r>
              <a:rPr lang="cs-CZ" sz="2500" dirty="0" smtClean="0"/>
              <a:t>:</a:t>
            </a:r>
          </a:p>
          <a:p>
            <a:pPr marL="457200" indent="-457200">
              <a:buNone/>
            </a:pPr>
            <a:r>
              <a:rPr lang="cs-CZ" sz="2500" dirty="0" smtClean="0"/>
              <a:t>a) </a:t>
            </a:r>
            <a:r>
              <a:rPr lang="cs-CZ" sz="2500" b="1" dirty="0" smtClean="0"/>
              <a:t>Vnitřní předpisy </a:t>
            </a:r>
            <a:r>
              <a:rPr lang="cs-CZ" sz="2500" dirty="0" smtClean="0"/>
              <a:t>– jen pokud tak kolektivní smlouva stanoví</a:t>
            </a:r>
          </a:p>
          <a:p>
            <a:pPr marL="457200" indent="-457200">
              <a:buNone/>
            </a:pPr>
            <a:r>
              <a:rPr lang="cs-CZ" sz="2500" dirty="0" smtClean="0"/>
              <a:t>b) </a:t>
            </a:r>
            <a:r>
              <a:rPr lang="cs-CZ" sz="2500" b="1" dirty="0" smtClean="0"/>
              <a:t>Pracovní řády </a:t>
            </a:r>
            <a:r>
              <a:rPr lang="cs-CZ" sz="2500" dirty="0" smtClean="0"/>
              <a:t>– obligatorní pro některé zaměstnavatele (par. 306 ZP) typicky MŠMT po dohodě s MPSV pro školy a školská zařízení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Pracovní právo – prameny pracovního práva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Pracovní právo – působnost pracovního práva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904656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Věcná působnost – </a:t>
            </a:r>
            <a:r>
              <a:rPr lang="cs-CZ" sz="2800" dirty="0" smtClean="0"/>
              <a:t>pracovněprávní vztahy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Časová působnost – </a:t>
            </a:r>
            <a:r>
              <a:rPr lang="cs-CZ" sz="2800" dirty="0" smtClean="0"/>
              <a:t>časový úsek účinnosti pracovního práva – připouští se nepravá retroaktivita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Prostorová působnost – </a:t>
            </a:r>
            <a:r>
              <a:rPr lang="cs-CZ" sz="2800" dirty="0" smtClean="0"/>
              <a:t>zásadně na celé území ČR, + zásada volby práva a „</a:t>
            </a:r>
            <a:r>
              <a:rPr lang="cs-CZ" sz="2800" dirty="0" err="1" smtClean="0"/>
              <a:t>legi</a:t>
            </a:r>
            <a:r>
              <a:rPr lang="cs-CZ" sz="2800" dirty="0" smtClean="0"/>
              <a:t> </a:t>
            </a:r>
            <a:r>
              <a:rPr lang="cs-CZ" sz="2800" dirty="0" err="1" smtClean="0"/>
              <a:t>loci</a:t>
            </a:r>
            <a:r>
              <a:rPr lang="cs-CZ" sz="2800" dirty="0" smtClean="0"/>
              <a:t> </a:t>
            </a:r>
            <a:r>
              <a:rPr lang="cs-CZ" sz="2800" dirty="0" err="1" smtClean="0"/>
              <a:t>laboris</a:t>
            </a:r>
            <a:r>
              <a:rPr lang="cs-CZ" sz="2800" dirty="0" smtClean="0"/>
              <a:t>“</a:t>
            </a:r>
          </a:p>
          <a:p>
            <a:pPr>
              <a:buNone/>
            </a:pPr>
            <a:endParaRPr lang="cs-CZ" sz="28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Pracovní právo – pracovněprávní vztahy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AutoNum type="alphaLcParenR"/>
            </a:pPr>
            <a:endParaRPr lang="cs-CZ" sz="4000" b="1" dirty="0" smtClean="0"/>
          </a:p>
          <a:p>
            <a:pPr marL="742950" indent="-742950">
              <a:buAutoNum type="alphaLcParenR"/>
            </a:pPr>
            <a:r>
              <a:rPr lang="cs-CZ" sz="4000" b="1" dirty="0" smtClean="0"/>
              <a:t>Vztahy při výkonu závislé práce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Vztahy kolektivní povahy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Implementuje právo EU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Upravuje některé vztahy předcházející vzniku pracovněprávního vztahu</a:t>
            </a:r>
          </a:p>
          <a:p>
            <a:pPr marL="742950" indent="-742950">
              <a:buAutoNum type="alphaLcParenR"/>
            </a:pPr>
            <a:r>
              <a:rPr lang="cs-CZ" sz="4000" b="1" dirty="0" smtClean="0"/>
              <a:t>Upravuje práva a povinnosti při dodržování režimu pracovní neschopnosti</a:t>
            </a:r>
          </a:p>
          <a:p>
            <a:pPr marL="742950" indent="-742950">
              <a:buNone/>
            </a:pPr>
            <a:endParaRPr lang="cs-CZ" sz="4000" b="1" dirty="0" smtClean="0"/>
          </a:p>
          <a:p>
            <a:pPr marL="742950" indent="-742950">
              <a:buNone/>
            </a:pPr>
            <a:r>
              <a:rPr lang="cs-CZ" sz="4000" b="1" dirty="0" smtClean="0"/>
              <a:t>Druhy:</a:t>
            </a:r>
          </a:p>
          <a:p>
            <a:pPr marL="742950" indent="-742950">
              <a:buNone/>
            </a:pPr>
            <a:endParaRPr lang="cs-CZ" sz="4000" b="1" dirty="0" smtClean="0"/>
          </a:p>
          <a:p>
            <a:pPr marL="742950" indent="-742950">
              <a:buAutoNum type="arabicParenR"/>
            </a:pPr>
            <a:r>
              <a:rPr lang="cs-CZ" sz="4000" b="1" dirty="0" smtClean="0"/>
              <a:t>Individuální</a:t>
            </a:r>
          </a:p>
          <a:p>
            <a:pPr marL="742950" indent="-742950">
              <a:buAutoNum type="arabicParenR"/>
            </a:pPr>
            <a:endParaRPr lang="cs-CZ" sz="4000" b="1" dirty="0" smtClean="0"/>
          </a:p>
          <a:p>
            <a:pPr marL="742950" indent="-742950">
              <a:buAutoNum type="arabicParenR"/>
            </a:pPr>
            <a:r>
              <a:rPr lang="cs-CZ" sz="4000" b="1" dirty="0" smtClean="0"/>
              <a:t>Kolektivní</a:t>
            </a:r>
          </a:p>
          <a:p>
            <a:pPr marL="742950" indent="-742950">
              <a:buNone/>
            </a:pPr>
            <a:endParaRPr lang="cs-CZ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účastníci (subjekty) pracovněprávních vztahů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Zaměstnanci a zaměstnavatelé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Složky subjektivity: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</a:t>
            </a:r>
            <a:r>
              <a:rPr lang="cs-CZ" b="1" dirty="0" smtClean="0"/>
              <a:t>k právům a povinnostem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Způsobilost </a:t>
            </a:r>
            <a:r>
              <a:rPr lang="cs-CZ" b="1" dirty="0" smtClean="0"/>
              <a:t>k právnímu jednání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Procesní </a:t>
            </a:r>
            <a:r>
              <a:rPr lang="cs-CZ" dirty="0" smtClean="0"/>
              <a:t>způsobilost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err="1" smtClean="0"/>
              <a:t>Deliktní</a:t>
            </a:r>
            <a:r>
              <a:rPr lang="cs-CZ" dirty="0" smtClean="0"/>
              <a:t> způsobilost </a:t>
            </a:r>
            <a:endParaRPr lang="cs-CZ" dirty="0"/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Pracovní právo </a:t>
            </a:r>
            <a:r>
              <a:rPr lang="cs-CZ" sz="2800" dirty="0" smtClean="0"/>
              <a:t>– </a:t>
            </a:r>
            <a:r>
              <a:rPr lang="cs-CZ" sz="2800" b="1" dirty="0" smtClean="0"/>
              <a:t>účastníci pracovněprávních vztahů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b="1" dirty="0" smtClean="0"/>
              <a:t>FO jako zaměstnanci</a:t>
            </a:r>
          </a:p>
          <a:p>
            <a:pPr>
              <a:buNone/>
            </a:pPr>
            <a:r>
              <a:rPr lang="cs-CZ" sz="2000" dirty="0" smtClean="0"/>
              <a:t>	Pouze fyzické osoby, starší 15 ti let, jako den nástupu do práce nelze sjednat den, který předcházel dni ukončení povinné školní docházky – výjimky = činnost umělecká, kulturní, reklamní a sportovní</a:t>
            </a:r>
          </a:p>
          <a:p>
            <a:pPr>
              <a:buNone/>
            </a:pPr>
            <a:r>
              <a:rPr lang="cs-CZ" sz="2000" dirty="0" smtClean="0"/>
              <a:t>	zákaz uzavření dohody o odpovědnosti k ochraně hodnot svěřených k vyúčtování u mladistvých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FO jako zaměstnavatelé</a:t>
            </a:r>
          </a:p>
          <a:p>
            <a:pPr>
              <a:buNone/>
            </a:pPr>
            <a:r>
              <a:rPr lang="cs-CZ" sz="2000" dirty="0" smtClean="0"/>
              <a:t>	pod podmínkou dovršení 18ti let, zbavení či omezení svéprávnosti se řídí subsidiárně OZ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PO jako zaměstnanec </a:t>
            </a:r>
            <a:r>
              <a:rPr lang="cs-CZ" sz="2000" dirty="0" smtClean="0"/>
              <a:t>– zcela vyloučeno z důvodu povinnosti osobního výkonu práce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PO jako zaměstnavatel </a:t>
            </a:r>
            <a:r>
              <a:rPr lang="cs-CZ" sz="2000" dirty="0" smtClean="0"/>
              <a:t>– bez omezení, případě státu v pracovněprávních vztazích jedná </a:t>
            </a:r>
            <a:r>
              <a:rPr lang="cs-CZ" sz="2000" dirty="0" err="1" smtClean="0"/>
              <a:t>org</a:t>
            </a:r>
            <a:r>
              <a:rPr lang="cs-CZ" sz="2000" dirty="0" smtClean="0"/>
              <a:t>. složka státu (zákon č. 2019/2000 Sb.),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Otázka, </a:t>
            </a:r>
            <a:r>
              <a:rPr lang="cs-CZ" sz="2000" b="1" dirty="0" smtClean="0"/>
              <a:t>kdo jedná za PO v pracovněprávních vztazích: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Vždy statutární orgán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Osoby povolané vnitřním předpisem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Osoby povolané zmocněním (zastoupení se řídí občanským právem)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Vedoucí zaměstnanci  (par. 10 ZP.)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– základní zásady v pracovněprávních vztazích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Zvláštní zákonná ochrana postavení zaměstnance</a:t>
            </a:r>
          </a:p>
          <a:p>
            <a:pPr marL="514350" indent="-514350">
              <a:buAutoNum type="alphaLcParenR"/>
            </a:pPr>
            <a:r>
              <a:rPr lang="cs-CZ" dirty="0" smtClean="0"/>
              <a:t>Uspokojivé a bezpečné pracovní podmínky pro výkon práce</a:t>
            </a:r>
          </a:p>
          <a:p>
            <a:pPr marL="514350" indent="-514350">
              <a:buAutoNum type="alphaLcParenR"/>
            </a:pPr>
            <a:r>
              <a:rPr lang="cs-CZ" dirty="0" smtClean="0"/>
              <a:t>Spravedlivé odměňování zaměstnance</a:t>
            </a:r>
          </a:p>
          <a:p>
            <a:pPr marL="514350" indent="-514350">
              <a:buAutoNum type="alphaLcParenR"/>
            </a:pPr>
            <a:r>
              <a:rPr lang="cs-CZ" dirty="0" smtClean="0"/>
              <a:t>Řádný výkon práce zaměstnancem s oprávněnými zájmy zaměstnavatele</a:t>
            </a:r>
          </a:p>
          <a:p>
            <a:pPr marL="514350" indent="-514350">
              <a:buAutoNum type="alphaLcParenR"/>
            </a:pPr>
            <a:r>
              <a:rPr lang="cs-CZ" dirty="0" smtClean="0"/>
              <a:t>Rovné zacházení se zaměstnanci a zákaz diskriminace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Pracovní právo –  obsah pracovněprávních vztahů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3100" dirty="0" err="1" smtClean="0"/>
              <a:t>Dáre</a:t>
            </a:r>
            <a:r>
              <a:rPr lang="cs-CZ" sz="3100" b="1" dirty="0" smtClean="0"/>
              <a:t> – dát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Facere</a:t>
            </a:r>
            <a:r>
              <a:rPr lang="cs-CZ" sz="3100" b="1" dirty="0" smtClean="0"/>
              <a:t> – činit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Omittere</a:t>
            </a:r>
            <a:r>
              <a:rPr lang="cs-CZ" sz="3100" b="1" dirty="0" smtClean="0"/>
              <a:t> – zdržet se </a:t>
            </a:r>
          </a:p>
          <a:p>
            <a:pPr marL="514350" indent="-514350">
              <a:buAutoNum type="alphaLcParenR"/>
            </a:pPr>
            <a:endParaRPr lang="cs-CZ" sz="3100" b="1" dirty="0" smtClean="0"/>
          </a:p>
          <a:p>
            <a:pPr marL="514350" indent="-514350">
              <a:buAutoNum type="alphaLcParenR"/>
            </a:pPr>
            <a:r>
              <a:rPr lang="cs-CZ" sz="3100" dirty="0" err="1" smtClean="0"/>
              <a:t>Patí</a:t>
            </a:r>
            <a:r>
              <a:rPr lang="cs-CZ" sz="3100" b="1" dirty="0" smtClean="0"/>
              <a:t> - strpět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594</Words>
  <Application>Microsoft Office PowerPoint</Application>
  <PresentationFormat>Předvádění na obrazovce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PRACOVNÍ PRÁVO</vt:lpstr>
      <vt:lpstr>Pracovní právo – prameny pracovního práva</vt:lpstr>
      <vt:lpstr>Pracovní právo – prameny pracovního práva</vt:lpstr>
      <vt:lpstr>Pracovní právo – působnost pracovního práva</vt:lpstr>
      <vt:lpstr>Pracovní právo – pracovněprávní vztahy</vt:lpstr>
      <vt:lpstr>Pracovní právo – účastníci (subjekty) pracovněprávních vztahů</vt:lpstr>
      <vt:lpstr>Pracovní právo – účastníci pracovněprávních vztahů</vt:lpstr>
      <vt:lpstr>Pracovní právo – základní zásady v pracovněprávních vztazích</vt:lpstr>
      <vt:lpstr>Pracovní právo –  obsah pracovněprávních vztahů</vt:lpstr>
      <vt:lpstr>Pracovní právo – vznik změna a zánik pracovněprávních vztahů</vt:lpstr>
      <vt:lpstr>Pracovní právo – zajištění v pracovněprávních vztazích</vt:lpstr>
      <vt:lpstr>Pracovní právo – pracovněprávní skutečnosti</vt:lpstr>
      <vt:lpstr>Pracovní právo – právní jednání</vt:lpstr>
      <vt:lpstr>Pracovní právo – vady pracovněprávních úkonů</vt:lpstr>
      <vt:lpstr>Pracovní právo – plynutí času jako právní skutečnost v pracovněprávních vztazích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Filip Hlaváček</cp:lastModifiedBy>
  <cp:revision>127</cp:revision>
  <dcterms:created xsi:type="dcterms:W3CDTF">2015-10-04T18:04:49Z</dcterms:created>
  <dcterms:modified xsi:type="dcterms:W3CDTF">2018-06-08T04:34:19Z</dcterms:modified>
</cp:coreProperties>
</file>