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embeddedFontLst>
    <p:embeddedFont>
      <p:font typeface="Arial Narrow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bold.fntdata"/><Relationship Id="rId11" Type="http://schemas.openxmlformats.org/officeDocument/2006/relationships/slide" Target="slides/slide7.xml"/><Relationship Id="rId22" Type="http://schemas.openxmlformats.org/officeDocument/2006/relationships/font" Target="fonts/ArialNarrow-boldItalic.fntdata"/><Relationship Id="rId10" Type="http://schemas.openxmlformats.org/officeDocument/2006/relationships/slide" Target="slides/slide6.xml"/><Relationship Id="rId21" Type="http://schemas.openxmlformats.org/officeDocument/2006/relationships/font" Target="fonts/ArialNarrow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ArialNarrow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Shape 2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obsah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áhlaví část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uze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ped.muni.cz/didacticaviva/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0" i="0" lang="cs-CZ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Mezi oborem a didaktikou</a:t>
            </a:r>
            <a:br>
              <a:rPr b="0" i="0" lang="cs-CZ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aneb o problému „teorie praxe“ ve vzdělávání učitelů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0" i="0" lang="cs-CZ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Výzkum praktik a syntetizující pojetí v didaktické teorii: učební úloha jako badatelské východisko   </a:t>
            </a:r>
            <a:endParaRPr b="0" i="0" sz="395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7944466" y="1825625"/>
            <a:ext cx="3409334" cy="48308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b="0" i="0" lang="cs-CZ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Výzkum praktik vychází z </a:t>
            </a:r>
            <a:r>
              <a:rPr b="0" i="1" lang="cs-CZ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interpretačních rámců</a:t>
            </a:r>
            <a:r>
              <a:rPr b="0" i="0" lang="cs-CZ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které užívají </a:t>
            </a:r>
            <a:r>
              <a:rPr b="0" i="1" lang="cs-CZ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intencionální aktéři</a:t>
            </a:r>
            <a:r>
              <a:rPr b="0" i="0" lang="cs-CZ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 utváření a výkladu své </a:t>
            </a:r>
            <a:r>
              <a:rPr b="1" i="0" lang="cs-CZ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zkušenosti z praktik</a:t>
            </a:r>
            <a:r>
              <a:rPr b="0" i="0" lang="cs-CZ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b="0" i="1" lang="cs-CZ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Učební úloha je sociokulturní praktika</a:t>
            </a:r>
            <a:r>
              <a:rPr b="0" i="0" lang="cs-CZ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vědomě zakotvená v kulturních strukturách vypracovaná učitelem v roli experta. </a:t>
            </a:r>
            <a:endParaRPr/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b="0" i="0" lang="cs-CZ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Kvalita interpretačního rámce v učitelství je podmíněna </a:t>
            </a:r>
            <a:r>
              <a:rPr b="0" i="1" lang="cs-CZ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didaktickou znalostí obsahu. </a:t>
            </a:r>
            <a:endParaRPr/>
          </a:p>
          <a:p>
            <a:pPr indent="-87629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6" name="Shape 196"/>
          <p:cNvGrpSpPr/>
          <p:nvPr/>
        </p:nvGrpSpPr>
        <p:grpSpPr>
          <a:xfrm>
            <a:off x="707924" y="1950987"/>
            <a:ext cx="7662534" cy="3665538"/>
            <a:chOff x="0" y="0"/>
            <a:chExt cx="5551805" cy="1835150"/>
          </a:xfrm>
        </p:grpSpPr>
        <p:sp>
          <p:nvSpPr>
            <p:cNvPr id="197" name="Shape 197"/>
            <p:cNvSpPr/>
            <p:nvPr/>
          </p:nvSpPr>
          <p:spPr>
            <a:xfrm>
              <a:off x="0" y="0"/>
              <a:ext cx="5551805" cy="18351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Shape 198"/>
            <p:cNvSpPr txBox="1"/>
            <p:nvPr/>
          </p:nvSpPr>
          <p:spPr>
            <a:xfrm>
              <a:off x="348656" y="116614"/>
              <a:ext cx="1075055" cy="33729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Analýza obsahu </a:t>
              </a:r>
              <a:endParaRPr/>
            </a:p>
          </p:txBody>
        </p:sp>
        <p:sp>
          <p:nvSpPr>
            <p:cNvPr id="199" name="Shape 199"/>
            <p:cNvSpPr txBox="1"/>
            <p:nvPr/>
          </p:nvSpPr>
          <p:spPr>
            <a:xfrm>
              <a:off x="370775" y="1030486"/>
              <a:ext cx="957580" cy="438189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Analýza žákovských předpokladů  </a:t>
              </a:r>
              <a:endParaRPr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0" name="Shape 200"/>
            <p:cNvSpPr/>
            <p:nvPr/>
          </p:nvSpPr>
          <p:spPr>
            <a:xfrm>
              <a:off x="1677498" y="539407"/>
              <a:ext cx="1243320" cy="730227"/>
            </a:xfrm>
            <a:prstGeom prst="roundRect">
              <a:avLst>
                <a:gd fmla="val 16667" name="adj"/>
              </a:avLst>
            </a:prstGeom>
            <a:noFill/>
            <a:ln cap="flat" cmpd="sng" w="12700">
              <a:solidFill>
                <a:schemeClr val="dk1"/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Shape 201"/>
            <p:cNvSpPr txBox="1"/>
            <p:nvPr/>
          </p:nvSpPr>
          <p:spPr>
            <a:xfrm>
              <a:off x="1671937" y="783217"/>
              <a:ext cx="1217007" cy="2894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2000" cap="small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Učební úloha</a:t>
              </a:r>
              <a:endParaRPr/>
            </a:p>
          </p:txBody>
        </p:sp>
        <p:sp>
          <p:nvSpPr>
            <p:cNvPr id="202" name="Shape 202"/>
            <p:cNvSpPr txBox="1"/>
            <p:nvPr/>
          </p:nvSpPr>
          <p:spPr>
            <a:xfrm>
              <a:off x="4193741" y="717035"/>
              <a:ext cx="940713" cy="37497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Cíl výuky</a:t>
              </a:r>
              <a:endParaRPr/>
            </a:p>
          </p:txBody>
        </p:sp>
        <p:cxnSp>
          <p:nvCxnSpPr>
            <p:cNvPr id="203" name="Shape 203"/>
            <p:cNvCxnSpPr>
              <a:stCxn id="202" idx="0"/>
              <a:endCxn id="204" idx="0"/>
            </p:cNvCxnSpPr>
            <p:nvPr/>
          </p:nvCxnSpPr>
          <p:spPr>
            <a:xfrm flipH="1" rot="5400000">
              <a:off x="3697648" y="-249415"/>
              <a:ext cx="177900" cy="1755000"/>
            </a:xfrm>
            <a:prstGeom prst="bentConnector3">
              <a:avLst>
                <a:gd fmla="val 833175" name="adj1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205" name="Shape 205"/>
            <p:cNvSpPr txBox="1"/>
            <p:nvPr/>
          </p:nvSpPr>
          <p:spPr>
            <a:xfrm>
              <a:off x="3269817" y="89351"/>
              <a:ext cx="1118331" cy="348522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Hodnocení</a:t>
              </a: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2170878" y="539268"/>
              <a:ext cx="1999839" cy="723409"/>
            </a:xfrm>
            <a:prstGeom prst="homePlate">
              <a:avLst>
                <a:gd fmla="val 50000" name="adj"/>
              </a:avLst>
            </a:prstGeom>
            <a:noFill/>
            <a:ln cap="flat" cmpd="sng" w="12700">
              <a:solidFill>
                <a:schemeClr val="dk1"/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Shape 206"/>
            <p:cNvSpPr txBox="1"/>
            <p:nvPr/>
          </p:nvSpPr>
          <p:spPr>
            <a:xfrm>
              <a:off x="2915257" y="716773"/>
              <a:ext cx="1216660" cy="4977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Řešení úlohy žákem</a:t>
              </a: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07" name="Shape 207"/>
            <p:cNvCxnSpPr>
              <a:stCxn id="198" idx="3"/>
              <a:endCxn id="201" idx="1"/>
            </p:cNvCxnSpPr>
            <p:nvPr/>
          </p:nvCxnSpPr>
          <p:spPr>
            <a:xfrm>
              <a:off x="1423711" y="285263"/>
              <a:ext cx="248100" cy="642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8" name="Shape 208"/>
            <p:cNvCxnSpPr>
              <a:stCxn id="199" idx="3"/>
              <a:endCxn id="201" idx="1"/>
            </p:cNvCxnSpPr>
            <p:nvPr/>
          </p:nvCxnSpPr>
          <p:spPr>
            <a:xfrm flipH="1" rot="10800000">
              <a:off x="1328355" y="927981"/>
              <a:ext cx="343500" cy="321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09" name="Shape 209"/>
            <p:cNvSpPr txBox="1"/>
            <p:nvPr/>
          </p:nvSpPr>
          <p:spPr>
            <a:xfrm>
              <a:off x="2842010" y="1492737"/>
              <a:ext cx="2292444" cy="30920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Analýza překážek v žákově učení </a:t>
              </a:r>
              <a:endParaRPr/>
            </a:p>
          </p:txBody>
        </p:sp>
        <p:cxnSp>
          <p:nvCxnSpPr>
            <p:cNvPr id="210" name="Shape 210"/>
            <p:cNvCxnSpPr>
              <a:stCxn id="202" idx="2"/>
              <a:endCxn id="204" idx="2"/>
            </p:cNvCxnSpPr>
            <p:nvPr/>
          </p:nvCxnSpPr>
          <p:spPr>
            <a:xfrm rot="5400000">
              <a:off x="3701248" y="299855"/>
              <a:ext cx="170700" cy="1755000"/>
            </a:xfrm>
            <a:prstGeom prst="bentConnector3">
              <a:avLst>
                <a:gd fmla="val -808163" name="adj1"/>
              </a:avLst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sp>
          <p:nvSpPr>
            <p:cNvPr id="211" name="Shape 211"/>
            <p:cNvSpPr txBox="1"/>
            <p:nvPr/>
          </p:nvSpPr>
          <p:spPr>
            <a:xfrm>
              <a:off x="171039" y="486803"/>
              <a:ext cx="1190694" cy="519651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Tvorba: konstrukce úlohy</a:t>
              </a:r>
              <a:endParaRPr/>
            </a:p>
          </p:txBody>
        </p:sp>
        <p:cxnSp>
          <p:nvCxnSpPr>
            <p:cNvPr id="212" name="Shape 212"/>
            <p:cNvCxnSpPr>
              <a:stCxn id="211" idx="3"/>
              <a:endCxn id="201" idx="1"/>
            </p:cNvCxnSpPr>
            <p:nvPr/>
          </p:nvCxnSpPr>
          <p:spPr>
            <a:xfrm>
              <a:off x="1361733" y="746628"/>
              <a:ext cx="310200" cy="181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13" name="Shape 213"/>
          <p:cNvSpPr/>
          <p:nvPr/>
        </p:nvSpPr>
        <p:spPr>
          <a:xfrm>
            <a:off x="598636" y="5579325"/>
            <a:ext cx="745511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cs-CZ" sz="5400" cap="none">
                <a:solidFill>
                  <a:srgbClr val="53575C"/>
                </a:solidFill>
                <a:latin typeface="Calibri"/>
                <a:ea typeface="Calibri"/>
                <a:cs typeface="Calibri"/>
                <a:sym typeface="Calibri"/>
              </a:rPr>
              <a:t>Didaktická znalost obsahu</a:t>
            </a:r>
            <a:endParaRPr b="0" sz="5400" cap="none">
              <a:solidFill>
                <a:srgbClr val="53575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3002964" y="1761974"/>
            <a:ext cx="147829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Kontext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kurikulární,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společenský…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/>
        </p:nvSpPr>
        <p:spPr>
          <a:xfrm>
            <a:off x="2075811" y="4730510"/>
            <a:ext cx="7375585" cy="1406106"/>
          </a:xfrm>
          <a:prstGeom prst="parallelogram">
            <a:avLst>
              <a:gd fmla="val 25000" name="adj"/>
            </a:avLst>
          </a:prstGeom>
          <a:noFill/>
          <a:ln cap="flat" cmpd="sng" w="190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3575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/>
          <p:nvPr/>
        </p:nvSpPr>
        <p:spPr>
          <a:xfrm rot="5400000">
            <a:off x="5560011" y="3634161"/>
            <a:ext cx="2086670" cy="994927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Objektivizace v učitelství: interpretační rámec &amp; kulturní konstrukt  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2255389" y="5178059"/>
            <a:ext cx="701643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cs-CZ" sz="5400" cap="none">
                <a:solidFill>
                  <a:srgbClr val="53575C"/>
                </a:solidFill>
                <a:latin typeface="Calibri"/>
                <a:ea typeface="Calibri"/>
                <a:cs typeface="Calibri"/>
                <a:sym typeface="Calibri"/>
              </a:rPr>
              <a:t>Realita výuky</a:t>
            </a:r>
            <a:endParaRPr b="0" sz="5400" cap="none">
              <a:solidFill>
                <a:srgbClr val="53575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/>
          <p:nvPr>
            <p:ph idx="1" type="body"/>
          </p:nvPr>
        </p:nvSpPr>
        <p:spPr>
          <a:xfrm rot="-5400000">
            <a:off x="3423972" y="3576657"/>
            <a:ext cx="2086672" cy="91493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50800" lvl="0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/>
          <p:nvPr/>
        </p:nvSpPr>
        <p:spPr>
          <a:xfrm>
            <a:off x="5549910" y="2057251"/>
            <a:ext cx="1053436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400" cap="none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Shape 225"/>
          <p:cNvSpPr/>
          <p:nvPr/>
        </p:nvSpPr>
        <p:spPr>
          <a:xfrm>
            <a:off x="3690899" y="1828150"/>
            <a:ext cx="3508909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3200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Učitelská zkušenost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32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(z) výuky</a:t>
            </a:r>
            <a:endParaRPr b="1" sz="3200" cap="none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Shape 226"/>
          <p:cNvSpPr/>
          <p:nvPr/>
        </p:nvSpPr>
        <p:spPr>
          <a:xfrm>
            <a:off x="3908520" y="3464503"/>
            <a:ext cx="3448756" cy="1139446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VÝZKUMNÍK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badatelská znalost &amp; didaktická znalost obsahu</a:t>
            </a:r>
            <a:endParaRPr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8261552" y="3413359"/>
            <a:ext cx="3062919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Objektivizace – abstrakční zdvih: </a:t>
            </a:r>
            <a:r>
              <a:rPr b="1" lang="cs-CZ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výzkum praxe 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/>
          <p:nvPr/>
        </p:nvSpPr>
        <p:spPr>
          <a:xfrm>
            <a:off x="3908520" y="3409454"/>
            <a:ext cx="3448756" cy="1247551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UČITEL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didaktická znalost obsahu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7844385" y="2263758"/>
            <a:ext cx="2067810" cy="646331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Interpretační rámec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(gestalt, schéma)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0" name="Shape 230"/>
          <p:cNvCxnSpPr>
            <a:stCxn id="229" idx="1"/>
          </p:cNvCxnSpPr>
          <p:nvPr/>
        </p:nvCxnSpPr>
        <p:spPr>
          <a:xfrm flipH="1">
            <a:off x="6523185" y="2586924"/>
            <a:ext cx="1321200" cy="1658700"/>
          </a:xfrm>
          <a:prstGeom prst="straightConnector1">
            <a:avLst/>
          </a:prstGeom>
          <a:noFill/>
          <a:ln cap="flat" cmpd="sng" w="1587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31" name="Shape 231"/>
          <p:cNvSpPr txBox="1"/>
          <p:nvPr/>
        </p:nvSpPr>
        <p:spPr>
          <a:xfrm>
            <a:off x="558446" y="1887960"/>
            <a:ext cx="2120709" cy="1200329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Kulturní konstrukt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(teorie)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&amp;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Interpretační rámec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2" name="Shape 232"/>
          <p:cNvCxnSpPr>
            <a:stCxn id="231" idx="2"/>
          </p:cNvCxnSpPr>
          <p:nvPr/>
        </p:nvCxnSpPr>
        <p:spPr>
          <a:xfrm flipH="1">
            <a:off x="1517400" y="3088289"/>
            <a:ext cx="101400" cy="1043400"/>
          </a:xfrm>
          <a:prstGeom prst="straightConnector1">
            <a:avLst/>
          </a:prstGeom>
          <a:noFill/>
          <a:ln cap="flat" cmpd="sng" w="1587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33" name="Shape 233"/>
          <p:cNvSpPr txBox="1"/>
          <p:nvPr/>
        </p:nvSpPr>
        <p:spPr>
          <a:xfrm>
            <a:off x="558446" y="6310977"/>
            <a:ext cx="687092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Giddens, 1984; Korthagen et al., 2013; Skovajsa, 2013, Janík et al., 2013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Shape 234"/>
          <p:cNvSpPr/>
          <p:nvPr/>
        </p:nvSpPr>
        <p:spPr>
          <a:xfrm rot="-5400000">
            <a:off x="3201562" y="2990664"/>
            <a:ext cx="747251" cy="4115420"/>
          </a:xfrm>
          <a:prstGeom prst="curvedRigh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 txBox="1"/>
          <p:nvPr/>
        </p:nvSpPr>
        <p:spPr>
          <a:xfrm>
            <a:off x="460304" y="5020601"/>
            <a:ext cx="161550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cs-CZ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„slippage“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cs-CZ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klouzání pojmů</a:t>
            </a:r>
            <a:endParaRPr i="1" sz="1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0" name="Shape 240"/>
          <p:cNvCxnSpPr>
            <a:stCxn id="241" idx="0"/>
            <a:endCxn id="242" idx="2"/>
          </p:cNvCxnSpPr>
          <p:nvPr/>
        </p:nvCxnSpPr>
        <p:spPr>
          <a:xfrm rot="10800000">
            <a:off x="4511119" y="1969316"/>
            <a:ext cx="3312900" cy="2302800"/>
          </a:xfrm>
          <a:prstGeom prst="curvedConnector4">
            <a:avLst>
              <a:gd fmla="val 98162" name="adj1"/>
              <a:gd fmla="val 60569" name="adj2"/>
            </a:avLst>
          </a:prstGeom>
          <a:noFill/>
          <a:ln cap="flat" cmpd="sng" w="25400">
            <a:solidFill>
              <a:schemeClr val="accent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243" name="Shape 243"/>
          <p:cNvCxnSpPr>
            <a:stCxn id="244" idx="0"/>
            <a:endCxn id="242" idx="2"/>
          </p:cNvCxnSpPr>
          <p:nvPr/>
        </p:nvCxnSpPr>
        <p:spPr>
          <a:xfrm flipH="1" rot="10800000">
            <a:off x="2551910" y="1969316"/>
            <a:ext cx="1959300" cy="2302800"/>
          </a:xfrm>
          <a:prstGeom prst="curvedConnector2">
            <a:avLst/>
          </a:prstGeom>
          <a:noFill/>
          <a:ln cap="flat" cmpd="sng" w="25400">
            <a:solidFill>
              <a:schemeClr val="accent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245" name="Shape 245"/>
          <p:cNvCxnSpPr>
            <a:endCxn id="242" idx="2"/>
          </p:cNvCxnSpPr>
          <p:nvPr/>
        </p:nvCxnSpPr>
        <p:spPr>
          <a:xfrm flipH="1" rot="5400000">
            <a:off x="3841169" y="2639129"/>
            <a:ext cx="3205500" cy="1865700"/>
          </a:xfrm>
          <a:prstGeom prst="curvedConnector3">
            <a:avLst>
              <a:gd fmla="val 49999" name="adj1"/>
            </a:avLst>
          </a:prstGeom>
          <a:noFill/>
          <a:ln cap="flat" cmpd="sng" w="25400">
            <a:solidFill>
              <a:schemeClr val="accent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246" name="Shape 246"/>
          <p:cNvCxnSpPr>
            <a:endCxn id="242" idx="2"/>
          </p:cNvCxnSpPr>
          <p:nvPr/>
        </p:nvCxnSpPr>
        <p:spPr>
          <a:xfrm rot="-5400000">
            <a:off x="2171669" y="2855729"/>
            <a:ext cx="3225900" cy="1452900"/>
          </a:xfrm>
          <a:prstGeom prst="curvedConnector3">
            <a:avLst>
              <a:gd fmla="val 49999" name="adj1"/>
            </a:avLst>
          </a:prstGeom>
          <a:noFill/>
          <a:ln cap="flat" cmpd="sng" w="25400">
            <a:solidFill>
              <a:schemeClr val="accent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sp>
        <p:nvSpPr>
          <p:cNvPr id="247" name="Shape 247"/>
          <p:cNvSpPr txBox="1"/>
          <p:nvPr>
            <p:ph type="title"/>
          </p:nvPr>
        </p:nvSpPr>
        <p:spPr>
          <a:xfrm>
            <a:off x="0" y="25988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Transdidaktika – diskurzivní pole oborových didaktik  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8330239" y="1825625"/>
            <a:ext cx="356679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cs-CZ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Navzdory příslušnosti k rozmanitým předmětům je oborovým didaktikám společný </a:t>
            </a:r>
            <a:r>
              <a:rPr b="0" i="1" lang="cs-CZ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didaktický způsob myšlení, teoretizace a výzkumu</a:t>
            </a:r>
            <a:r>
              <a:rPr b="0" i="0" lang="cs-CZ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cs-CZ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 všechny oborové didaktiky mají předpoklady rozvíjet své teorie a metodologii ve společném diskurzivním poli napříč vzdělávacími předměty (Stuchlíková &amp; Janík et al., 2015, s. 448). </a:t>
            </a:r>
            <a:endParaRPr/>
          </a:p>
        </p:txBody>
      </p:sp>
      <p:sp>
        <p:nvSpPr>
          <p:cNvPr id="249" name="Shape 249"/>
          <p:cNvSpPr/>
          <p:nvPr/>
        </p:nvSpPr>
        <p:spPr>
          <a:xfrm>
            <a:off x="570781" y="5181600"/>
            <a:ext cx="2234241" cy="948906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/>
          <p:nvPr/>
        </p:nvSpPr>
        <p:spPr>
          <a:xfrm>
            <a:off x="3333390" y="5181600"/>
            <a:ext cx="2234241" cy="948906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Shape 251"/>
          <p:cNvSpPr/>
          <p:nvPr/>
        </p:nvSpPr>
        <p:spPr>
          <a:xfrm>
            <a:off x="6096000" y="5181600"/>
            <a:ext cx="2234241" cy="948906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823891" y="3785420"/>
            <a:ext cx="1728019" cy="973393"/>
          </a:xfrm>
          <a:prstGeom prst="snip1Rect">
            <a:avLst>
              <a:gd fmla="val 16667" name="adj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Shape 252"/>
          <p:cNvSpPr/>
          <p:nvPr/>
        </p:nvSpPr>
        <p:spPr>
          <a:xfrm>
            <a:off x="3333390" y="3785419"/>
            <a:ext cx="1728019" cy="973393"/>
          </a:xfrm>
          <a:prstGeom prst="snip1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6096000" y="3785419"/>
            <a:ext cx="1728019" cy="973393"/>
          </a:xfrm>
          <a:prstGeom prst="snip1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Shape 253"/>
          <p:cNvSpPr/>
          <p:nvPr/>
        </p:nvSpPr>
        <p:spPr>
          <a:xfrm>
            <a:off x="576134" y="1188671"/>
            <a:ext cx="4851272" cy="1234179"/>
          </a:xfrm>
          <a:prstGeom prst="ellipse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570781" y="5471387"/>
            <a:ext cx="223424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Vzdělávací předmět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255" name="Shape 255"/>
          <p:cNvSpPr txBox="1"/>
          <p:nvPr/>
        </p:nvSpPr>
        <p:spPr>
          <a:xfrm>
            <a:off x="6095999" y="5471387"/>
            <a:ext cx="223424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Vzdělávací předmět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256" name="Shape 256"/>
          <p:cNvSpPr txBox="1"/>
          <p:nvPr/>
        </p:nvSpPr>
        <p:spPr>
          <a:xfrm>
            <a:off x="3333391" y="5471387"/>
            <a:ext cx="223424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Vzdělávací předmět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sp>
        <p:nvSpPr>
          <p:cNvPr id="257" name="Shape 257"/>
          <p:cNvSpPr txBox="1"/>
          <p:nvPr/>
        </p:nvSpPr>
        <p:spPr>
          <a:xfrm>
            <a:off x="769387" y="3800273"/>
            <a:ext cx="1728019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Oborová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didaktika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258" name="Shape 258"/>
          <p:cNvSpPr txBox="1"/>
          <p:nvPr/>
        </p:nvSpPr>
        <p:spPr>
          <a:xfrm>
            <a:off x="6095999" y="3822694"/>
            <a:ext cx="167005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Oborová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didaktika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1578120" y="4758812"/>
            <a:ext cx="219558" cy="422788"/>
          </a:xfrm>
          <a:prstGeom prst="upDownArrow">
            <a:avLst>
              <a:gd fmla="val 32352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Shape 260"/>
          <p:cNvSpPr/>
          <p:nvPr/>
        </p:nvSpPr>
        <p:spPr>
          <a:xfrm>
            <a:off x="4078089" y="4772377"/>
            <a:ext cx="219558" cy="422788"/>
          </a:xfrm>
          <a:prstGeom prst="upDownArrow">
            <a:avLst>
              <a:gd fmla="val 32352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Shape 261"/>
          <p:cNvSpPr/>
          <p:nvPr/>
        </p:nvSpPr>
        <p:spPr>
          <a:xfrm>
            <a:off x="6850230" y="4758812"/>
            <a:ext cx="209331" cy="422788"/>
          </a:xfrm>
          <a:prstGeom prst="upDownArrow">
            <a:avLst>
              <a:gd fmla="val 32352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Shape 262"/>
          <p:cNvSpPr/>
          <p:nvPr/>
        </p:nvSpPr>
        <p:spPr>
          <a:xfrm>
            <a:off x="862597" y="2614256"/>
            <a:ext cx="1713709" cy="717755"/>
          </a:xfrm>
          <a:prstGeom prst="snip2DiagRect">
            <a:avLst>
              <a:gd fmla="val 0" name="adj1"/>
              <a:gd fmla="val 16667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Shape 263"/>
          <p:cNvSpPr txBox="1"/>
          <p:nvPr/>
        </p:nvSpPr>
        <p:spPr>
          <a:xfrm>
            <a:off x="859595" y="2653097"/>
            <a:ext cx="172801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Předmětný/é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obor/y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Shape 264"/>
          <p:cNvSpPr/>
          <p:nvPr/>
        </p:nvSpPr>
        <p:spPr>
          <a:xfrm>
            <a:off x="3361542" y="2648480"/>
            <a:ext cx="1713709" cy="717755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Shape 265"/>
          <p:cNvSpPr/>
          <p:nvPr/>
        </p:nvSpPr>
        <p:spPr>
          <a:xfrm>
            <a:off x="6052348" y="2622283"/>
            <a:ext cx="1713709" cy="717755"/>
          </a:xfrm>
          <a:prstGeom prst="snip2DiagRect">
            <a:avLst>
              <a:gd fmla="val 0" name="adj1"/>
              <a:gd fmla="val 16667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Shape 266"/>
          <p:cNvSpPr/>
          <p:nvPr/>
        </p:nvSpPr>
        <p:spPr>
          <a:xfrm>
            <a:off x="6845290" y="3357449"/>
            <a:ext cx="209331" cy="422788"/>
          </a:xfrm>
          <a:prstGeom prst="upDownArrow">
            <a:avLst>
              <a:gd fmla="val 32352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Shape 267"/>
          <p:cNvSpPr/>
          <p:nvPr/>
        </p:nvSpPr>
        <p:spPr>
          <a:xfrm>
            <a:off x="4026804" y="3369414"/>
            <a:ext cx="393062" cy="422788"/>
          </a:xfrm>
          <a:prstGeom prst="upDownArrow">
            <a:avLst>
              <a:gd fmla="val 32352" name="adj1"/>
              <a:gd fmla="val 32490" name="adj2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Shape 268"/>
          <p:cNvSpPr/>
          <p:nvPr/>
        </p:nvSpPr>
        <p:spPr>
          <a:xfrm>
            <a:off x="1583233" y="3340038"/>
            <a:ext cx="209331" cy="422788"/>
          </a:xfrm>
          <a:prstGeom prst="upDownArrow">
            <a:avLst>
              <a:gd fmla="val 32352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Shape 269"/>
          <p:cNvSpPr txBox="1"/>
          <p:nvPr/>
        </p:nvSpPr>
        <p:spPr>
          <a:xfrm>
            <a:off x="3329236" y="2694868"/>
            <a:ext cx="172801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Předmětný/é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obor/y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Shape 270"/>
          <p:cNvSpPr txBox="1"/>
          <p:nvPr/>
        </p:nvSpPr>
        <p:spPr>
          <a:xfrm>
            <a:off x="6025640" y="2705936"/>
            <a:ext cx="172801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Předmětný/é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obor/y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Shape 271"/>
          <p:cNvSpPr/>
          <p:nvPr/>
        </p:nvSpPr>
        <p:spPr>
          <a:xfrm>
            <a:off x="570780" y="5174817"/>
            <a:ext cx="7759459" cy="1475605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Shape 272"/>
          <p:cNvSpPr/>
          <p:nvPr/>
        </p:nvSpPr>
        <p:spPr>
          <a:xfrm>
            <a:off x="793335" y="6047992"/>
            <a:ext cx="711310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cs-CZ" sz="3600" cap="none">
                <a:solidFill>
                  <a:srgbClr val="53575C"/>
                </a:solidFill>
                <a:latin typeface="Calibri"/>
                <a:ea typeface="Calibri"/>
                <a:cs typeface="Calibri"/>
                <a:sym typeface="Calibri"/>
              </a:rPr>
              <a:t>Výuka: učení/poznávání &amp; vyučování </a:t>
            </a:r>
            <a:endParaRPr b="0" sz="3600" cap="none">
              <a:solidFill>
                <a:srgbClr val="53575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Shape 273"/>
          <p:cNvSpPr/>
          <p:nvPr/>
        </p:nvSpPr>
        <p:spPr>
          <a:xfrm>
            <a:off x="3604682" y="1191485"/>
            <a:ext cx="4725557" cy="1234179"/>
          </a:xfrm>
          <a:prstGeom prst="ellipse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Shape 242"/>
          <p:cNvSpPr/>
          <p:nvPr/>
        </p:nvSpPr>
        <p:spPr>
          <a:xfrm>
            <a:off x="3723064" y="1599897"/>
            <a:ext cx="15760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Transdidaktika</a:t>
            </a:r>
            <a:endParaRPr b="1"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Shape 274"/>
          <p:cNvSpPr txBox="1"/>
          <p:nvPr/>
        </p:nvSpPr>
        <p:spPr>
          <a:xfrm>
            <a:off x="1486572" y="1227663"/>
            <a:ext cx="223424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Pedagogika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Psychologie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Kognitivní vědy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Shape 275"/>
          <p:cNvSpPr txBox="1"/>
          <p:nvPr/>
        </p:nvSpPr>
        <p:spPr>
          <a:xfrm>
            <a:off x="5299075" y="1573661"/>
            <a:ext cx="223424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Filozofie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Shape 276"/>
          <p:cNvSpPr txBox="1"/>
          <p:nvPr/>
        </p:nvSpPr>
        <p:spPr>
          <a:xfrm>
            <a:off x="3308657" y="3812176"/>
            <a:ext cx="1728019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Oborová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didaktika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Shape 277"/>
          <p:cNvSpPr txBox="1"/>
          <p:nvPr/>
        </p:nvSpPr>
        <p:spPr>
          <a:xfrm>
            <a:off x="570780" y="904567"/>
            <a:ext cx="7759459" cy="16312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Alternativa?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Shape 278"/>
          <p:cNvSpPr txBox="1"/>
          <p:nvPr/>
        </p:nvSpPr>
        <p:spPr>
          <a:xfrm>
            <a:off x="570780" y="958607"/>
            <a:ext cx="7759459" cy="16312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„Slepá skvrna“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Shape 279"/>
          <p:cNvSpPr txBox="1"/>
          <p:nvPr/>
        </p:nvSpPr>
        <p:spPr>
          <a:xfrm>
            <a:off x="749724" y="915256"/>
            <a:ext cx="7580515" cy="170046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„věda nemyslí“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…nevysvětluje „vztah svých teorií (a tedy ideální reality, kterou tyto teorie zastupují) a světa smyslů (v němž jsou tyto teorie aplikovány), ačkoliv tento vztah je … na celém problému </a:t>
            </a:r>
            <a:r>
              <a:rPr i="1" lang="cs-CZ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možnosti </a:t>
            </a:r>
            <a:r>
              <a:rPr lang="cs-CZ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objektivního poznání tím nejzajímavějším a klíčovým“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Kolman (2011, s. 19) ← M. Heidegger; Platon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Konsekvence 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Vytváření příležitostí k transdidaktickému diskurzu (oborových didaktiků, učitelů z praxe, odborníků z jiných oborů) v akademickém prostředí a v přípravě učitelů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Výzkum praktik (kazuistiky, resp. případové studie)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ohnisko oborově didaktického/transdidaktického diskurzu.  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 bylo doposud (a může být i v budoucnu) vykonáno: 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DiViWeb: </a:t>
            </a:r>
            <a:r>
              <a:rPr b="0" i="0" lang="cs-CZ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http://www.ped.muni.cz/didacticaviva/</a:t>
            </a:r>
            <a:endParaRPr b="0" i="0" sz="24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Videokluby (IVŠV Ped F MU Brno)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Inkubační centra (Ped F UK Praha) 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Studijní předměty (</a:t>
            </a:r>
            <a:r>
              <a:rPr b="0" i="1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Reflexe a hodnocení kvality výuky</a:t>
            </a:r>
            <a:r>
              <a:rPr b="1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 F ZČU Plzeň)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gradFill>
            <a:gsLst>
              <a:gs pos="0">
                <a:srgbClr val="F6F9FC"/>
              </a:gs>
              <a:gs pos="74000">
                <a:srgbClr val="B3D1EC"/>
              </a:gs>
              <a:gs pos="83000">
                <a:srgbClr val="B3D1EC"/>
              </a:gs>
              <a:gs pos="100000">
                <a:srgbClr val="CCE0F2"/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Shape 292"/>
          <p:cNvSpPr/>
          <p:nvPr/>
        </p:nvSpPr>
        <p:spPr>
          <a:xfrm>
            <a:off x="5711118" y="1690688"/>
            <a:ext cx="769763" cy="923330"/>
          </a:xfrm>
          <a:prstGeom prst="rect">
            <a:avLst/>
          </a:prstGeom>
          <a:gradFill>
            <a:gsLst>
              <a:gs pos="0">
                <a:srgbClr val="F6F9FC"/>
              </a:gs>
              <a:gs pos="74000">
                <a:srgbClr val="B3D1EC"/>
              </a:gs>
              <a:gs pos="83000">
                <a:srgbClr val="B3D1EC"/>
              </a:gs>
              <a:gs pos="100000">
                <a:srgbClr val="CCE0F2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5400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☺</a:t>
            </a:r>
            <a:endParaRPr b="1" sz="5400" cap="none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Oborové didaktiky – svorník teorie vzdělávání a vzdělávací praxe  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Oborové didaktiky jsou akademické disciplíny </a:t>
            </a:r>
            <a:r>
              <a:rPr b="0" i="1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nejúžeji spjaté se vzdělávací praxí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protože řeší stejnou problematiku jako učitelé: 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zabezpečit co nejlepší podmínky k žákovskému učení a poznávání obsahu prostřednictvím výuky.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 vztahu ke školní praxi výuky mívají oborové didaktiky mezi (budoucími) učiteli relativně nejvyšší autoritu mezi pedagogickými disciplínami. 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15400" y="197699"/>
            <a:ext cx="1091264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0" i="0" lang="cs-CZ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Autorita oborových didaktik mezi studenty učitelství – </a:t>
            </a:r>
            <a:r>
              <a:rPr b="0" i="1" lang="cs-CZ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pozitivní důsledek </a:t>
            </a:r>
            <a:r>
              <a:rPr b="1" i="0" lang="cs-CZ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obsahové zakotvenosti </a:t>
            </a:r>
            <a:endParaRPr b="1" i="0" sz="395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812442" y="1683956"/>
            <a:ext cx="10515600" cy="4575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cs-CZ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Šetření na Ped F UK v Praze březen až květen 2015, 865 respondentů,  z toho 82 % žen a 18 % mužů (vzorek svými parametry odpovídá nejdůležitějším charakteristikám zkoumané populace) </a:t>
            </a:r>
            <a:endParaRPr/>
          </a:p>
          <a:p>
            <a:pPr indent="-7747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None/>
            </a:pPr>
            <a:r>
              <a:t/>
            </a:r>
            <a:endParaRPr b="0" i="0" sz="238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</a:pPr>
            <a:r>
              <a:rPr b="0" i="0" lang="cs-CZ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Většina studentů je spokojena s množstvím a kvalitou oborové přípravy v rámci oborově didaktických předmětů: </a:t>
            </a:r>
            <a:endParaRPr/>
          </a:p>
          <a:p>
            <a:pPr indent="-228600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</a:pPr>
            <a:r>
              <a:rPr b="0" i="0" lang="cs-CZ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velmi důležitý předmět – 80% souhlasu (v porovnání univerzitní základ: 6%, pedagogicko-psychologická příprava: 14%), </a:t>
            </a:r>
            <a:endParaRPr/>
          </a:p>
          <a:p>
            <a:pPr indent="-228600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</a:pPr>
            <a:r>
              <a:rPr b="0" i="0" lang="cs-CZ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relativně nejlepší předmět – 83 % souhlasu (v porovnání univerzitní základ: 6%, pedagogicko-psychologická příprava: 11%) . 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</a:pPr>
            <a:r>
              <a:rPr b="0" i="0" lang="cs-CZ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Většina studentů navrhuje co nejširší rozsah výuky v oborových didaktikách během studia:</a:t>
            </a:r>
            <a:endParaRPr/>
          </a:p>
          <a:p>
            <a:pPr indent="-228600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</a:pPr>
            <a:r>
              <a:rPr b="0" i="0" lang="cs-CZ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předměty zaměřené na didaktiku učebních předmětů by měly být zařazovány již v rámci bakalářského studia: 89 % souhlasu  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</a:pPr>
            <a:r>
              <a:rPr b="0" i="0" lang="cs-CZ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Poučení: </a:t>
            </a:r>
            <a:endParaRPr/>
          </a:p>
          <a:p>
            <a:pPr indent="-228600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</a:pPr>
            <a:r>
              <a:rPr b="1" i="0" lang="cs-CZ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Ztráta syntézy? </a:t>
            </a:r>
            <a:r>
              <a:rPr b="0" i="0" lang="cs-CZ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Odloučení oborově didaktické přípravy od přípravy v univerzitním základu a pedagogicko-psychologické přípravy? </a:t>
            </a:r>
            <a:endParaRPr/>
          </a:p>
          <a:p>
            <a:pPr indent="-7747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None/>
            </a:pPr>
            <a:r>
              <a:t/>
            </a:r>
            <a:endParaRPr b="0" i="0" sz="238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673768" y="389188"/>
            <a:ext cx="1084446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Izolovanost oborových didaktik – </a:t>
            </a:r>
            <a:r>
              <a:rPr b="0" i="1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negativní důsledek</a:t>
            </a: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obsahové zakotvenosti 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838199" y="1928605"/>
            <a:ext cx="10515600" cy="4712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Rozrůzněnost oborových didaktik plyne z jejich </a:t>
            </a:r>
            <a:r>
              <a:rPr b="0" i="1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obsahové zakotvenosti 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 všeobecně vzdělávacích předmětech školní praxe. 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Obsahové zakotvení oborovým didaktikám umožňuje věnovat se soustředěně tematice určitého (odborného) obsahu (resp. obsahové transformace) a přiklání je jak k </a:t>
            </a:r>
            <a:r>
              <a:rPr b="1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realitě vzdělávacích předmětů ve školní praxi</a:t>
            </a: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tak k příslušným </a:t>
            </a:r>
            <a:r>
              <a:rPr b="1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předmětným oborům</a:t>
            </a: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Obsahové zakotvení je ale provázáno s nutností porozumět </a:t>
            </a:r>
            <a:r>
              <a:rPr b="1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obecným antropologickým a ontogenetickým podmínkám poznávání a učení </a:t>
            </a: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(filozofie, psychologie, pedagogika…), a tak způsobuje </a:t>
            </a:r>
            <a:r>
              <a:rPr b="1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badatelskou výlučnost oborových didaktik</a:t>
            </a: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b="1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Badatelská výlučnost oborových didaktik vyvolává aktuální a v současnosti nedostatečně řešený problém: relativní </a:t>
            </a:r>
            <a:r>
              <a:rPr b="1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izolovanost diskurzivních polí</a:t>
            </a: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jednotlivých oborových didaktik.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Shape 108"/>
          <p:cNvCxnSpPr>
            <a:endCxn id="109" idx="2"/>
          </p:cNvCxnSpPr>
          <p:nvPr/>
        </p:nvCxnSpPr>
        <p:spPr>
          <a:xfrm flipH="1" rot="5400000">
            <a:off x="3860792" y="2576701"/>
            <a:ext cx="3246900" cy="1990200"/>
          </a:xfrm>
          <a:prstGeom prst="curvedConnector3">
            <a:avLst>
              <a:gd fmla="val 50001" name="adj1"/>
            </a:avLst>
          </a:prstGeom>
          <a:noFill/>
          <a:ln cap="flat" cmpd="sng" w="25400">
            <a:solidFill>
              <a:schemeClr val="accent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110" name="Shape 110"/>
          <p:cNvCxnSpPr>
            <a:endCxn id="109" idx="2"/>
          </p:cNvCxnSpPr>
          <p:nvPr/>
        </p:nvCxnSpPr>
        <p:spPr>
          <a:xfrm rot="-5400000">
            <a:off x="2300792" y="2983801"/>
            <a:ext cx="3223800" cy="1152900"/>
          </a:xfrm>
          <a:prstGeom prst="curvedConnector3">
            <a:avLst>
              <a:gd fmla="val 49998" name="adj1"/>
            </a:avLst>
          </a:prstGeom>
          <a:noFill/>
          <a:ln cap="flat" cmpd="sng" w="25400">
            <a:solidFill>
              <a:schemeClr val="accent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sp>
        <p:nvSpPr>
          <p:cNvPr id="111" name="Shape 111"/>
          <p:cNvSpPr txBox="1"/>
          <p:nvPr>
            <p:ph type="title"/>
          </p:nvPr>
        </p:nvSpPr>
        <p:spPr>
          <a:xfrm>
            <a:off x="570780" y="12588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75C"/>
              </a:buClr>
              <a:buSzPts val="4400"/>
              <a:buFont typeface="Calibri"/>
              <a:buNone/>
            </a:pPr>
            <a:r>
              <a:rPr b="0" i="0" lang="cs-CZ" sz="4400" u="none" cap="none" strike="noStrike">
                <a:solidFill>
                  <a:srgbClr val="53575C"/>
                </a:solidFill>
                <a:latin typeface="Calibri"/>
                <a:ea typeface="Calibri"/>
                <a:cs typeface="Calibri"/>
                <a:sym typeface="Calibri"/>
              </a:rPr>
              <a:t>Izolace v diskurzivním poli oborových didaktik </a:t>
            </a:r>
            <a:endParaRPr b="0" i="0" sz="4400" u="none" cap="none" strike="noStrike">
              <a:solidFill>
                <a:srgbClr val="53575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8413318" y="1948351"/>
            <a:ext cx="3340651" cy="4621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</a:pPr>
            <a:r>
              <a:rPr b="0" i="0" lang="cs-CZ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Výlučnost badatelského předmětu oborových didaktik</a:t>
            </a:r>
            <a:endParaRPr/>
          </a:p>
          <a:p>
            <a:pPr indent="-228600" lvl="3" marL="6858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</a:pPr>
            <a:r>
              <a:rPr b="1" i="0" lang="cs-CZ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Příliš ohraničené pole diskurzu</a:t>
            </a:r>
            <a:endParaRPr/>
          </a:p>
          <a:p>
            <a:pPr indent="-228600" lvl="3" marL="6858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</a:pPr>
            <a:r>
              <a:rPr b="1" i="0" lang="cs-CZ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Oslabení syntézy  </a:t>
            </a:r>
            <a:endParaRPr b="1" i="0" sz="153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</a:pPr>
            <a:r>
              <a:rPr b="0" i="0" lang="cs-CZ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Nedostatek teorie („metodikaření“) 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</a:pPr>
            <a:r>
              <a:rPr b="0" i="0" lang="cs-CZ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Důsledek v akademické praxi: slabost odborného diskurzu oborových didaktik</a:t>
            </a:r>
            <a:endParaRPr/>
          </a:p>
          <a:p>
            <a:pPr indent="-228600" lvl="2" marL="11430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cs-CZ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nadměrná závislost na předmětném oboru, nebo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cs-CZ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nadměrná závislost na pedagogice </a:t>
            </a:r>
            <a:endParaRPr/>
          </a:p>
          <a:p>
            <a:pPr indent="-99059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</a:pPr>
            <a:r>
              <a:t/>
            </a:r>
            <a:endParaRPr b="0" i="0" sz="20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570781" y="5181600"/>
            <a:ext cx="2234241" cy="948906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3333390" y="5181600"/>
            <a:ext cx="2234241" cy="948906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6096000" y="5181600"/>
            <a:ext cx="2234241" cy="948906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823891" y="3785420"/>
            <a:ext cx="1728019" cy="973393"/>
          </a:xfrm>
          <a:prstGeom prst="snip1Rect">
            <a:avLst>
              <a:gd fmla="val 16667" name="adj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/>
          <p:nvPr/>
        </p:nvSpPr>
        <p:spPr>
          <a:xfrm>
            <a:off x="3333390" y="3785419"/>
            <a:ext cx="1728019" cy="973393"/>
          </a:xfrm>
          <a:prstGeom prst="snip1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6137332" y="3785419"/>
            <a:ext cx="1686687" cy="973393"/>
          </a:xfrm>
          <a:prstGeom prst="snip1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576134" y="1188671"/>
            <a:ext cx="4851272" cy="1234179"/>
          </a:xfrm>
          <a:prstGeom prst="ellipse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570781" y="5471387"/>
            <a:ext cx="223424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Vzdělávací předmět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21" name="Shape 121"/>
          <p:cNvSpPr txBox="1"/>
          <p:nvPr/>
        </p:nvSpPr>
        <p:spPr>
          <a:xfrm>
            <a:off x="6095999" y="5471387"/>
            <a:ext cx="223424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Vzdělávací předmět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122" name="Shape 122"/>
          <p:cNvSpPr txBox="1"/>
          <p:nvPr/>
        </p:nvSpPr>
        <p:spPr>
          <a:xfrm>
            <a:off x="3333391" y="5471387"/>
            <a:ext cx="223424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Vzdělávací předmět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sp>
        <p:nvSpPr>
          <p:cNvPr id="123" name="Shape 123"/>
          <p:cNvSpPr txBox="1"/>
          <p:nvPr/>
        </p:nvSpPr>
        <p:spPr>
          <a:xfrm>
            <a:off x="769387" y="3800273"/>
            <a:ext cx="1728019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Oborová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didaktika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24" name="Shape 124"/>
          <p:cNvSpPr txBox="1"/>
          <p:nvPr/>
        </p:nvSpPr>
        <p:spPr>
          <a:xfrm>
            <a:off x="3308657" y="3812176"/>
            <a:ext cx="1728019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Oborová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didaktika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1578120" y="4758812"/>
            <a:ext cx="219558" cy="422788"/>
          </a:xfrm>
          <a:prstGeom prst="upDownArrow">
            <a:avLst>
              <a:gd fmla="val 32352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4078089" y="4772377"/>
            <a:ext cx="219558" cy="422788"/>
          </a:xfrm>
          <a:prstGeom prst="upDownArrow">
            <a:avLst>
              <a:gd fmla="val 32352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6850230" y="4758812"/>
            <a:ext cx="209331" cy="422788"/>
          </a:xfrm>
          <a:prstGeom prst="upDownArrow">
            <a:avLst>
              <a:gd fmla="val 32352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862597" y="2614256"/>
            <a:ext cx="1713709" cy="717755"/>
          </a:xfrm>
          <a:prstGeom prst="snip2DiagRect">
            <a:avLst>
              <a:gd fmla="val 0" name="adj1"/>
              <a:gd fmla="val 16667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859595" y="2653097"/>
            <a:ext cx="172801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Předmětný/é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obor/y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3340544" y="2639277"/>
            <a:ext cx="1713709" cy="717755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6052348" y="2622283"/>
            <a:ext cx="1713709" cy="717755"/>
          </a:xfrm>
          <a:prstGeom prst="snip2DiagRect">
            <a:avLst>
              <a:gd fmla="val 0" name="adj1"/>
              <a:gd fmla="val 16667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6845290" y="3357449"/>
            <a:ext cx="209331" cy="422788"/>
          </a:xfrm>
          <a:prstGeom prst="upDownArrow">
            <a:avLst>
              <a:gd fmla="val 32352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4026804" y="3369414"/>
            <a:ext cx="393062" cy="422788"/>
          </a:xfrm>
          <a:prstGeom prst="upDownArrow">
            <a:avLst>
              <a:gd fmla="val 32352" name="adj1"/>
              <a:gd fmla="val 32490" name="adj2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1583233" y="3340038"/>
            <a:ext cx="209331" cy="422788"/>
          </a:xfrm>
          <a:prstGeom prst="upDownArrow">
            <a:avLst>
              <a:gd fmla="val 32352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3329236" y="2694868"/>
            <a:ext cx="172801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Předmětný/é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obor/y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5990831" y="2668756"/>
            <a:ext cx="172801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Předmětný/é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obor/y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570780" y="5174817"/>
            <a:ext cx="7759459" cy="1475605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793335" y="6047992"/>
            <a:ext cx="711310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3600" u="none" cap="none" strike="noStrike">
                <a:solidFill>
                  <a:srgbClr val="53575C"/>
                </a:solidFill>
                <a:latin typeface="Calibri"/>
                <a:ea typeface="Calibri"/>
                <a:cs typeface="Calibri"/>
                <a:sym typeface="Calibri"/>
              </a:rPr>
              <a:t>Výuka: učení/poznávání &amp; vyučování </a:t>
            </a:r>
            <a:endParaRPr b="0" i="0" sz="3600" u="none" cap="none" strike="noStrike">
              <a:solidFill>
                <a:srgbClr val="53575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3604682" y="1191485"/>
            <a:ext cx="4725557" cy="1234179"/>
          </a:xfrm>
          <a:prstGeom prst="ellipse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3681966" y="1363576"/>
            <a:ext cx="161435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2000" u="none" cap="none" strike="noStrike">
                <a:solidFill>
                  <a:srgbClr val="53575C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r>
              <a:rPr b="1" i="0" lang="cs-CZ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obsah</a:t>
            </a:r>
            <a:r>
              <a:rPr b="0" i="0" lang="cs-CZ" sz="2000" u="none" cap="none" strike="noStrike">
                <a:solidFill>
                  <a:srgbClr val="53575C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Slabá obecná didaktika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1486572" y="1227663"/>
            <a:ext cx="223424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Pedagogika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Psychologie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Kognitivní vědy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4923243" y="1533928"/>
            <a:ext cx="223424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Filozofie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/>
          <p:nvPr/>
        </p:nvSpPr>
        <p:spPr>
          <a:xfrm rot="-5400000">
            <a:off x="4257081" y="3447340"/>
            <a:ext cx="2677423" cy="754636"/>
          </a:xfrm>
          <a:prstGeom prst="striped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6F9FC"/>
              </a:gs>
              <a:gs pos="74000">
                <a:srgbClr val="B3D1EC"/>
              </a:gs>
              <a:gs pos="83000">
                <a:srgbClr val="B3D1EC"/>
              </a:gs>
              <a:gs pos="100000">
                <a:srgbClr val="CCE0F2"/>
              </a:gs>
            </a:gsLst>
            <a:lin ang="5400000" scaled="0"/>
          </a:gra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/>
          <p:nvPr/>
        </p:nvSpPr>
        <p:spPr>
          <a:xfrm rot="-968143">
            <a:off x="4945808" y="1407628"/>
            <a:ext cx="482427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24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studium podmínek poznávání a učení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24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smyslová zkušenost &amp; jazyk </a:t>
            </a:r>
            <a:endParaRPr b="0" i="0" sz="2400" u="none" cap="none" strike="noStrik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/>
          <p:nvPr/>
        </p:nvSpPr>
        <p:spPr>
          <a:xfrm rot="-5400000">
            <a:off x="4300606" y="3622847"/>
            <a:ext cx="253678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2400" u="none" cap="none" strike="noStrik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Syntéza: abstrakce</a:t>
            </a:r>
            <a:endParaRPr b="1" i="0" sz="2400" u="none" cap="none" strike="noStrike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6137332" y="3833540"/>
            <a:ext cx="157418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Oborová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didaktika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146" name="Shape 146"/>
          <p:cNvSpPr/>
          <p:nvPr/>
        </p:nvSpPr>
        <p:spPr>
          <a:xfrm rot="-5400000">
            <a:off x="1620077" y="3456221"/>
            <a:ext cx="2677423" cy="754636"/>
          </a:xfrm>
          <a:prstGeom prst="striped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6F9FC"/>
              </a:gs>
              <a:gs pos="74000">
                <a:srgbClr val="B3D1EC"/>
              </a:gs>
              <a:gs pos="83000">
                <a:srgbClr val="B3D1EC"/>
              </a:gs>
              <a:gs pos="100000">
                <a:srgbClr val="CCE0F2"/>
              </a:gs>
            </a:gsLst>
            <a:lin ang="5400000" scaled="0"/>
          </a:gra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/>
          <p:nvPr/>
        </p:nvSpPr>
        <p:spPr>
          <a:xfrm rot="-5400000">
            <a:off x="1674287" y="3622722"/>
            <a:ext cx="253678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2400" u="none" cap="none" strike="noStrik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Syntéza: abstrakce</a:t>
            </a:r>
            <a:endParaRPr b="1" i="0" sz="2400" u="none" cap="none" strike="noStrike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Výzkum: koncepční východisko 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0"/>
              <a:buFont typeface="Arial"/>
              <a:buChar char="•"/>
            </a:pPr>
            <a:r>
              <a:rPr b="0" i="0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Nárok na vědecký status oborových didaktik s udržením syntetické povahy kontaktu se vzdělávací praxí → propojení </a:t>
            </a:r>
            <a:r>
              <a:rPr b="1" i="0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empirického výzkumu</a:t>
            </a:r>
            <a:r>
              <a:rPr b="0" i="0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 </a:t>
            </a:r>
            <a:r>
              <a:rPr b="1" i="0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teorií</a:t>
            </a:r>
            <a:r>
              <a:rPr b="0" i="0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prostřednictvím </a:t>
            </a:r>
            <a:r>
              <a:rPr b="1" i="0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explikace zjištěných faktů</a:t>
            </a:r>
            <a:r>
              <a:rPr b="0" i="0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 </a:t>
            </a:r>
            <a:endParaRPr/>
          </a:p>
          <a:p>
            <a:pPr indent="-228600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0"/>
              <a:buFont typeface="Arial"/>
              <a:buChar char="•"/>
            </a:pPr>
            <a:r>
              <a:rPr b="0" i="0" lang="cs-CZ" sz="18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Maximální nárok: </a:t>
            </a:r>
            <a:r>
              <a:rPr b="0" i="1" lang="cs-CZ" sz="18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„Empirický vědecký systém musí dovolovat své vyvrácení zkušeností“</a:t>
            </a:r>
            <a:r>
              <a:rPr b="0" i="0" lang="cs-CZ" sz="18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princip falzifikace založený na deduktivní metodě spojené s empirickým ověřováním (Popper, 1997, s. 20)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Font typeface="Arial"/>
              <a:buChar char="•"/>
            </a:pPr>
            <a:r>
              <a:rPr b="0" i="1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Porozumění charakteristické povaze faktů </a:t>
            </a:r>
            <a:r>
              <a:rPr b="0" i="0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důležitou podmínkou pro pochopení specifického charakteru příslušné badatelské disciplíny s ohledem na klíčový vztah mezi teorií a faktografií.</a:t>
            </a:r>
            <a:endParaRPr/>
          </a:p>
          <a:p>
            <a:pPr indent="-228600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0"/>
              <a:buFont typeface="Arial"/>
              <a:buChar char="•"/>
            </a:pPr>
            <a:r>
              <a:rPr b="0" i="0" lang="cs-CZ" sz="18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„Vědecké faktum a vědecká teorie nejsou navzájem … kategoricky oddělitelné: (Kuhn, 1997, s. 20).  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Font typeface="Arial"/>
              <a:buChar char="•"/>
            </a:pPr>
            <a:r>
              <a:rPr b="0" i="0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Oborové didaktiky jsou svou povahou sociohumanitní disciplíny i tehdy, pokud se vztahují k přírodovědným předmětům nebo k matematice. 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Font typeface="Arial"/>
              <a:buChar char="•"/>
            </a:pPr>
            <a:r>
              <a:rPr b="0" i="0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sociohumanitních vědách a speciálně v didaktice jsou fakty v principu nikoliv extensionální, ale intensionální povahy: jsou to „reprezentace reprezentací“ (Giddensova </a:t>
            </a:r>
            <a:r>
              <a:rPr b="0" i="1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dvojí hermeneutika</a:t>
            </a:r>
            <a:r>
              <a:rPr b="0" i="0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– „rozum zkoumá /ne/rozumnost“. </a:t>
            </a:r>
            <a:endParaRPr/>
          </a:p>
          <a:p>
            <a:pPr indent="-228600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70"/>
              <a:buFont typeface="Arial"/>
              <a:buChar char="•"/>
            </a:pPr>
            <a:r>
              <a:rPr b="0" i="0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„Intensionální“ fakt je založen na </a:t>
            </a:r>
            <a:r>
              <a:rPr b="1" i="0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studiu lidských praktik </a:t>
            </a:r>
            <a:r>
              <a:rPr b="0" i="0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→</a:t>
            </a:r>
            <a:r>
              <a:rPr b="1" i="0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objektivizace psychosociokulturní reality </a:t>
            </a:r>
            <a:r>
              <a:rPr b="0" i="0" lang="cs-CZ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b="0" i="0" sz="217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/>
        </p:nvSpPr>
        <p:spPr>
          <a:xfrm rot="-5400000">
            <a:off x="4205181" y="3527870"/>
            <a:ext cx="2086670" cy="994927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2255389" y="4734523"/>
            <a:ext cx="7375585" cy="1406106"/>
          </a:xfrm>
          <a:prstGeom prst="parallelogram">
            <a:avLst>
              <a:gd fmla="val 25000" name="adj"/>
            </a:avLst>
          </a:prstGeom>
          <a:noFill/>
          <a:ln cap="flat" cmpd="sng" w="190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53575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/>
          <p:nvPr/>
        </p:nvSpPr>
        <p:spPr>
          <a:xfrm rot="5400000">
            <a:off x="5258187" y="3671203"/>
            <a:ext cx="2086670" cy="994927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/>
          <p:nvPr>
            <p:ph type="title"/>
          </p:nvPr>
        </p:nvSpPr>
        <p:spPr>
          <a:xfrm>
            <a:off x="300789" y="140408"/>
            <a:ext cx="1162250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Objektivizace v učitelství: problém analytického rozštěpu syntetické zkušenosti 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2255389" y="5178059"/>
            <a:ext cx="701643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5400" u="none" cap="none" strike="noStrike">
                <a:solidFill>
                  <a:srgbClr val="53575C"/>
                </a:solidFill>
                <a:latin typeface="Calibri"/>
                <a:ea typeface="Calibri"/>
                <a:cs typeface="Calibri"/>
                <a:sym typeface="Calibri"/>
              </a:rPr>
              <a:t>Realita výuky</a:t>
            </a:r>
            <a:endParaRPr b="0" i="0" sz="5400" u="none" cap="none" strike="noStrike">
              <a:solidFill>
                <a:srgbClr val="53575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4258650" y="3520577"/>
            <a:ext cx="3116825" cy="1094679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UČITEL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znalost obsahu </a:t>
            </a:r>
            <a:endParaRPr b="0" i="0" sz="18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4265151" y="3479972"/>
            <a:ext cx="3116825" cy="1179878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UČITEL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didaktická znalost obsahu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6172932" y="1949148"/>
            <a:ext cx="1053436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5400" u="none" cap="none" strike="noStrike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4084636" y="1767841"/>
            <a:ext cx="388932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3200" u="none" cap="none" strike="noStrik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Předmětný/é obor/y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3200" u="none" cap="none" strike="noStrik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ve výuce</a:t>
            </a:r>
            <a:endParaRPr b="1" i="0" sz="3200" u="none" cap="none" strike="noStrike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4227080" y="1774235"/>
            <a:ext cx="3552028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3200" u="none" cap="none" strike="noStrik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Učitelská zkušenost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3200" u="none" cap="none" strike="noStrik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(z) výuky</a:t>
            </a:r>
            <a:endParaRPr b="1" i="0" sz="3200" u="none" cap="none" strike="noStrike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175683" y="1560181"/>
            <a:ext cx="4089468" cy="5201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Oborový fakt (ideálně typický výrok): 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0" i="1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Karlova univerzita byla založena roku 1348. 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1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Oborově didaktický fakt: 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Žák </a:t>
            </a:r>
            <a:r>
              <a:rPr b="0" i="1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při řešení úlohy X </a:t>
            </a:r>
            <a:r>
              <a:rPr b="1" i="1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tvrdí</a:t>
            </a:r>
            <a:r>
              <a:rPr b="0" i="1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že Karlova univerzita byla založena roku 1212.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Žák</a:t>
            </a:r>
            <a:r>
              <a:rPr b="0" i="1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 </a:t>
            </a:r>
            <a:r>
              <a:rPr b="1" i="1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kritizuje tvrzení,</a:t>
            </a:r>
            <a:r>
              <a:rPr b="0" i="1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že Karlova univerzita byla založena roku 1212.</a:t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0" i="0" lang="cs-CZ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(Slavík &amp; Janík, 2005, srov. Skovajsa, 2013)</a:t>
            </a:r>
            <a:r>
              <a:rPr b="0" i="1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4258650" y="1800078"/>
            <a:ext cx="3552028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3200" u="none" cap="none" strike="noStrik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Pedagogika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3200" u="none" cap="none" strike="noStrik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Psychologie …</a:t>
            </a:r>
            <a:endParaRPr b="1" i="0" sz="3200" u="none" cap="none" strike="noStrike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4954114" y="3921399"/>
            <a:ext cx="1806404" cy="584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Znalost pedagogická, psychologická…</a:t>
            </a:r>
            <a:endParaRPr b="0" i="0" sz="1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71" name="Shape 171"/>
          <p:cNvCxnSpPr>
            <a:stCxn id="168" idx="0"/>
          </p:cNvCxnSpPr>
          <p:nvPr/>
        </p:nvCxnSpPr>
        <p:spPr>
          <a:xfrm flipH="1" rot="-5400000">
            <a:off x="5680167" y="-1899569"/>
            <a:ext cx="786000" cy="7705500"/>
          </a:xfrm>
          <a:prstGeom prst="curvedConnector4">
            <a:avLst>
              <a:gd fmla="val -29084" name="adj1"/>
              <a:gd fmla="val 63269" name="adj2"/>
            </a:avLst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172" name="Shape 172"/>
          <p:cNvCxnSpPr>
            <a:stCxn id="168" idx="1"/>
            <a:endCxn id="169" idx="2"/>
          </p:cNvCxnSpPr>
          <p:nvPr/>
        </p:nvCxnSpPr>
        <p:spPr>
          <a:xfrm flipH="1" rot="10800000">
            <a:off x="175683" y="2877193"/>
            <a:ext cx="5859000" cy="1283700"/>
          </a:xfrm>
          <a:prstGeom prst="curvedConnector4">
            <a:avLst>
              <a:gd fmla="val -1704" name="adj1"/>
              <a:gd fmla="val 116693" name="adj2"/>
            </a:avLst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838200" y="365125"/>
            <a:ext cx="1112765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0" i="0" lang="cs-CZ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Teoretizace „rozštěpu zkušenosti“: dvojdimenzionální povaha oborově didaktického faktu </a:t>
            </a:r>
            <a:endParaRPr b="0" i="0" sz="395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1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Specifičnost učitelských praktik → specifičnost didaktického přístupu k sociokulturní realitě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profesní aktivita učitele nemá cíl v samotném zpracování obsahu, ale v žákovském učení </a:t>
            </a: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(Slavík 1995; Janík &amp; Slavík, 2009).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→ reprezentována termínem </a:t>
            </a:r>
            <a:r>
              <a:rPr b="0" i="1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didaktická znalost obsahu</a:t>
            </a: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(Shulman 1986)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Didaktická znalost obsahu 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dvě odlišné </a:t>
            </a:r>
            <a:r>
              <a:rPr b="0" i="1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epistemologické perspektivy v učitelství 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(Bromme, 2005, 2008): </a:t>
            </a:r>
            <a:endParaRPr/>
          </a:p>
          <a:p>
            <a:pPr indent="-457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0" i="1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Ontodidaktika</a:t>
            </a: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znalosti (deklarativní &amp; procedurální) vztahující se k účinným formám reprezentace obsahu;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0" i="1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Psychodidaktika</a:t>
            </a: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didakticky funkční porozumění specifickým učebním obtížím a (pre)koncepcím žáků (Shulman 1986, Janík &amp; Slavík, 2009).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Proslulá maturitní úloha 22: ilustrace dvojí dimenze oborově didaktického faktu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4" name="Shape 18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920996"/>
            <a:ext cx="5537533" cy="3781972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/>
          <p:nvPr/>
        </p:nvSpPr>
        <p:spPr>
          <a:xfrm>
            <a:off x="8128013" y="1920996"/>
            <a:ext cx="3594073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Správná odpověď /?/: </a:t>
            </a:r>
            <a:endParaRPr/>
          </a:p>
          <a:p>
            <a:pPr indent="-1333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Položka B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(plášť kužele – „čepice“)</a:t>
            </a:r>
            <a:endParaRPr/>
          </a:p>
          <a:p>
            <a:pPr indent="-1333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Položka C 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(povrch rotačního kužele, s podstavou)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Kužel" id="186" name="Shape 18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67250" y="4320339"/>
            <a:ext cx="1428750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ovrch kužele" id="187" name="Shape 18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96000" y="4796589"/>
            <a:ext cx="1524000" cy="142875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/>
          <p:nvPr/>
        </p:nvSpPr>
        <p:spPr>
          <a:xfrm>
            <a:off x="6096000" y="6119746"/>
            <a:ext cx="2955758" cy="7382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-CZ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 – poloměr, d – průměr, v – výška, s - poloměr pláště, S – střed podstavy, V – vrchol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/>
          <p:nvPr/>
        </p:nvSpPr>
        <p:spPr>
          <a:xfrm rot="-2368779">
            <a:off x="3115723" y="2919810"/>
            <a:ext cx="5572859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cs-CZ" sz="3200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Problém syntézy ontodidaktické a psychodidaktické dimenze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Problém chórismu</a:t>
            </a:r>
            <a:r>
              <a:rPr b="0" lang="cs-CZ" sz="1800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sz="1800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