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Lst>
  <p:notesMasterIdLst>
    <p:notesMasterId r:id="rId51"/>
  </p:notesMasterIdLst>
  <p:handoutMasterIdLst>
    <p:handoutMasterId r:id="rId52"/>
  </p:handoutMasterIdLst>
  <p:sldIdLst>
    <p:sldId id="257" r:id="rId2"/>
    <p:sldId id="258" r:id="rId3"/>
    <p:sldId id="527" r:id="rId4"/>
    <p:sldId id="528" r:id="rId5"/>
    <p:sldId id="529" r:id="rId6"/>
    <p:sldId id="530" r:id="rId7"/>
    <p:sldId id="428" r:id="rId8"/>
    <p:sldId id="450" r:id="rId9"/>
    <p:sldId id="420" r:id="rId10"/>
    <p:sldId id="421" r:id="rId11"/>
    <p:sldId id="422" r:id="rId12"/>
    <p:sldId id="476" r:id="rId13"/>
    <p:sldId id="547" r:id="rId14"/>
    <p:sldId id="477" r:id="rId15"/>
    <p:sldId id="478" r:id="rId16"/>
    <p:sldId id="496" r:id="rId17"/>
    <p:sldId id="516" r:id="rId18"/>
    <p:sldId id="500" r:id="rId19"/>
    <p:sldId id="497" r:id="rId20"/>
    <p:sldId id="499" r:id="rId21"/>
    <p:sldId id="495" r:id="rId22"/>
    <p:sldId id="531" r:id="rId23"/>
    <p:sldId id="525" r:id="rId24"/>
    <p:sldId id="526" r:id="rId25"/>
    <p:sldId id="520" r:id="rId26"/>
    <p:sldId id="535" r:id="rId27"/>
    <p:sldId id="536" r:id="rId28"/>
    <p:sldId id="537" r:id="rId29"/>
    <p:sldId id="494" r:id="rId30"/>
    <p:sldId id="504" r:id="rId31"/>
    <p:sldId id="538" r:id="rId32"/>
    <p:sldId id="539" r:id="rId33"/>
    <p:sldId id="505" r:id="rId34"/>
    <p:sldId id="506" r:id="rId35"/>
    <p:sldId id="507" r:id="rId36"/>
    <p:sldId id="508" r:id="rId37"/>
    <p:sldId id="509" r:id="rId38"/>
    <p:sldId id="510" r:id="rId39"/>
    <p:sldId id="511" r:id="rId40"/>
    <p:sldId id="512" r:id="rId41"/>
    <p:sldId id="513" r:id="rId42"/>
    <p:sldId id="540" r:id="rId43"/>
    <p:sldId id="532" r:id="rId44"/>
    <p:sldId id="533" r:id="rId45"/>
    <p:sldId id="534" r:id="rId46"/>
    <p:sldId id="546" r:id="rId47"/>
    <p:sldId id="501" r:id="rId48"/>
    <p:sldId id="514" r:id="rId49"/>
    <p:sldId id="515" r:id="rId50"/>
  </p:sldIdLst>
  <p:sldSz cx="12192000" cy="6858000"/>
  <p:notesSz cx="6761163"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6"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29761" y="0"/>
            <a:ext cx="2929837" cy="498852"/>
          </a:xfrm>
          <a:prstGeom prst="rect">
            <a:avLst/>
          </a:prstGeom>
        </p:spPr>
        <p:txBody>
          <a:bodyPr vert="horz" lIns="91440" tIns="45720" rIns="91440" bIns="45720" rtlCol="0"/>
          <a:lstStyle>
            <a:lvl1pPr algn="r">
              <a:defRPr sz="1200"/>
            </a:lvl1pPr>
          </a:lstStyle>
          <a:p>
            <a:fld id="{90D55137-054F-4C0B-B15B-7691398D790C}" type="datetimeFigureOut">
              <a:rPr lang="cs-CZ" smtClean="0"/>
              <a:t>24.4.2018</a:t>
            </a:fld>
            <a:endParaRPr lang="cs-CZ"/>
          </a:p>
        </p:txBody>
      </p:sp>
      <p:sp>
        <p:nvSpPr>
          <p:cNvPr id="4" name="Zástupný symbol pro zápatí 3"/>
          <p:cNvSpPr>
            <a:spLocks noGrp="1"/>
          </p:cNvSpPr>
          <p:nvPr>
            <p:ph type="ftr" sz="quarter" idx="2"/>
          </p:nvPr>
        </p:nvSpPr>
        <p:spPr>
          <a:xfrm>
            <a:off x="0" y="9443662"/>
            <a:ext cx="2929837" cy="498851"/>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29761" y="9443662"/>
            <a:ext cx="2929837" cy="498851"/>
          </a:xfrm>
          <a:prstGeom prst="rect">
            <a:avLst/>
          </a:prstGeom>
        </p:spPr>
        <p:txBody>
          <a:bodyPr vert="horz" lIns="91440" tIns="45720" rIns="91440" bIns="45720" rtlCol="0" anchor="b"/>
          <a:lstStyle>
            <a:lvl1pPr algn="r">
              <a:defRPr sz="1200"/>
            </a:lvl1pPr>
          </a:lstStyle>
          <a:p>
            <a:fld id="{3AD5DB4B-21D2-4A40-898B-9EF06AF5ABDA}" type="slidenum">
              <a:rPr lang="cs-CZ" smtClean="0"/>
              <a:t>‹#›</a:t>
            </a:fld>
            <a:endParaRPr lang="cs-CZ"/>
          </a:p>
        </p:txBody>
      </p:sp>
    </p:spTree>
    <p:extLst>
      <p:ext uri="{BB962C8B-B14F-4D97-AF65-F5344CB8AC3E}">
        <p14:creationId xmlns:p14="http://schemas.microsoft.com/office/powerpoint/2010/main" val="909280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C7E0A649-B341-4C2D-B8A4-DDF4637B0107}" type="datetimeFigureOut">
              <a:rPr lang="cs-CZ" smtClean="0"/>
              <a:t>24.4.2018</a:t>
            </a:fld>
            <a:endParaRPr lang="cs-CZ"/>
          </a:p>
        </p:txBody>
      </p:sp>
      <p:sp>
        <p:nvSpPr>
          <p:cNvPr id="4" name="Zástupný symbol pro obrázek snímku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5DD975CC-9270-4CE2-8FA0-DFFFD7084CF6}" type="slidenum">
              <a:rPr lang="cs-CZ" smtClean="0"/>
              <a:t>‹#›</a:t>
            </a:fld>
            <a:endParaRPr lang="cs-CZ"/>
          </a:p>
        </p:txBody>
      </p:sp>
    </p:spTree>
    <p:extLst>
      <p:ext uri="{BB962C8B-B14F-4D97-AF65-F5344CB8AC3E}">
        <p14:creationId xmlns:p14="http://schemas.microsoft.com/office/powerpoint/2010/main" val="143222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03FD38EA-33C4-4716-B759-A933DA6EEBA8}" type="slidenum">
              <a:rPr lang="cs-CZ" smtClean="0"/>
              <a:t>7</a:t>
            </a:fld>
            <a:endParaRPr lang="cs-CZ"/>
          </a:p>
        </p:txBody>
      </p:sp>
    </p:spTree>
    <p:extLst>
      <p:ext uri="{BB962C8B-B14F-4D97-AF65-F5344CB8AC3E}">
        <p14:creationId xmlns:p14="http://schemas.microsoft.com/office/powerpoint/2010/main" val="8755630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cs-CZ"/>
              <a:t>Kliknutím lze upravit styl.</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6E7A525-4284-49E1-96F2-73A61EB683E3}" type="datetimeFigureOut">
              <a:rPr lang="cs-CZ" smtClean="0"/>
              <a:t>24.4.2018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a:xfrm>
            <a:off x="9255346" y="2750337"/>
            <a:ext cx="1171888" cy="1356442"/>
          </a:xfrm>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1639540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cs-CZ"/>
              <a:t>Kliknutím lze upravit styl.</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F6E7A525-4284-49E1-96F2-73A61EB683E3}" type="datetimeFigureOut">
              <a:rPr lang="cs-CZ" smtClean="0"/>
              <a:t>24.4.2018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10729455" y="4711309"/>
            <a:ext cx="1154151" cy="1090789"/>
          </a:xfrm>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848550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F6E7A525-4284-49E1-96F2-73A61EB683E3}" type="datetimeFigureOut">
              <a:rPr lang="cs-CZ" smtClean="0"/>
              <a:t>24.4.2018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10729455" y="4711615"/>
            <a:ext cx="1154151" cy="1090789"/>
          </a:xfrm>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3058626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F6E7A525-4284-49E1-96F2-73A61EB683E3}" type="datetimeFigureOut">
              <a:rPr lang="cs-CZ" smtClean="0"/>
              <a:t>24.4.2018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10729455" y="4709925"/>
            <a:ext cx="1154151" cy="1090789"/>
          </a:xfrm>
        </p:spPr>
        <p:txBody>
          <a:bodyPr/>
          <a:lstStyle/>
          <a:p>
            <a:fld id="{EAA19527-37B0-4F9B-9E70-39241EFD9EFC}" type="slidenum">
              <a:rPr lang="cs-CZ" smtClean="0"/>
              <a:t>‹#›</a:t>
            </a:fld>
            <a:endParaRPr lang="cs-CZ"/>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551467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F6E7A525-4284-49E1-96F2-73A61EB683E3}" type="datetimeFigureOut">
              <a:rPr lang="cs-CZ" smtClean="0"/>
              <a:t>24.4.2018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a:xfrm>
            <a:off x="10729455" y="4709925"/>
            <a:ext cx="1154151" cy="1090789"/>
          </a:xfrm>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4047336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cs-CZ"/>
              <a:t>Kliknutím lze upravit styl.</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F6E7A525-4284-49E1-96F2-73A61EB683E3}" type="datetimeFigureOut">
              <a:rPr lang="cs-CZ" smtClean="0"/>
              <a:t>24.4.2018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4179662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cs-CZ"/>
              <a:t>Kliknutím lze upravit styl.</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3" name="Date Placeholder 2"/>
          <p:cNvSpPr>
            <a:spLocks noGrp="1"/>
          </p:cNvSpPr>
          <p:nvPr>
            <p:ph type="dt" sz="half" idx="10"/>
          </p:nvPr>
        </p:nvSpPr>
        <p:spPr/>
        <p:txBody>
          <a:bodyPr/>
          <a:lstStyle/>
          <a:p>
            <a:fld id="{18A2481B-5154-415F-B752-558547769AA3}" type="datetimeFigureOut">
              <a:rPr lang="cs-CZ" smtClean="0"/>
              <a:t>24.4.2018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20264769-77EF-4CD0-90DE-F7D7F2D423C4}" type="slidenum">
              <a:rPr lang="cs-CZ" smtClean="0"/>
              <a:t>‹#›</a:t>
            </a:fld>
            <a:endParaRPr lang="cs-CZ"/>
          </a:p>
        </p:txBody>
      </p:sp>
    </p:spTree>
    <p:extLst>
      <p:ext uri="{BB962C8B-B14F-4D97-AF65-F5344CB8AC3E}">
        <p14:creationId xmlns:p14="http://schemas.microsoft.com/office/powerpoint/2010/main" val="2365360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6E7A525-4284-49E1-96F2-73A61EB683E3}" type="datetimeFigureOut">
              <a:rPr lang="cs-CZ" smtClean="0"/>
              <a:t>24.4.2018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2998640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E7A525-4284-49E1-96F2-73A61EB683E3}" type="datetimeFigureOut">
              <a:rPr lang="cs-CZ" smtClean="0"/>
              <a:t>24.4.2018</a:t>
            </a:fld>
            <a:endParaRPr lang="cs-CZ"/>
          </a:p>
        </p:txBody>
      </p:sp>
      <p:sp>
        <p:nvSpPr>
          <p:cNvPr id="5" name="Footer Placeholder 4"/>
          <p:cNvSpPr>
            <a:spLocks noGrp="1"/>
          </p:cNvSpPr>
          <p:nvPr>
            <p:ph type="ftr" sz="quarter" idx="11"/>
          </p:nvPr>
        </p:nvSpPr>
        <p:spPr>
          <a:xfrm>
            <a:off x="680321" y="5936188"/>
            <a:ext cx="6126805" cy="365125"/>
          </a:xfrm>
        </p:spPr>
        <p:txBody>
          <a:bodyPr/>
          <a:lstStyle/>
          <a:p>
            <a:endParaRPr lang="cs-CZ"/>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EAA19527-37B0-4F9B-9E70-39241EFD9EFC}" type="slidenum">
              <a:rPr lang="cs-CZ" smtClean="0"/>
              <a:t>‹#›</a:t>
            </a:fld>
            <a:endParaRPr lang="cs-CZ"/>
          </a:p>
        </p:txBody>
      </p:sp>
    </p:spTree>
    <p:extLst>
      <p:ext uri="{BB962C8B-B14F-4D97-AF65-F5344CB8AC3E}">
        <p14:creationId xmlns:p14="http://schemas.microsoft.com/office/powerpoint/2010/main" val="3865373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6E7A525-4284-49E1-96F2-73A61EB683E3}" type="datetimeFigureOut">
              <a:rPr lang="cs-CZ" smtClean="0"/>
              <a:t>24.4.2018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2137145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cs-CZ"/>
              <a:t>Kliknutím lze upravit styl.</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6E7A525-4284-49E1-96F2-73A61EB683E3}" type="datetimeFigureOut">
              <a:rPr lang="cs-CZ" smtClean="0"/>
              <a:t>24.4.2018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a:xfrm>
            <a:off x="10729455" y="2869895"/>
            <a:ext cx="1154151" cy="1090789"/>
          </a:xfrm>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1122627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6E7A525-4284-49E1-96F2-73A61EB683E3}" type="datetimeFigureOut">
              <a:rPr lang="cs-CZ" smtClean="0"/>
              <a:t>24.4.2018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15613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cs-CZ"/>
              <a:t>Kliknutím lze upravit styl.</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680322" y="3030008"/>
            <a:ext cx="4698355" cy="290617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5594123" y="3030008"/>
            <a:ext cx="4700059" cy="2906179"/>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6E7A525-4284-49E1-96F2-73A61EB683E3}" type="datetimeFigureOut">
              <a:rPr lang="cs-CZ" smtClean="0"/>
              <a:t>24.4.2018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323172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6E7A525-4284-49E1-96F2-73A61EB683E3}" type="datetimeFigureOut">
              <a:rPr lang="cs-CZ" smtClean="0"/>
              <a:t>24.4.2018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137470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F6E7A525-4284-49E1-96F2-73A61EB683E3}" type="datetimeFigureOut">
              <a:rPr lang="cs-CZ" smtClean="0"/>
              <a:t>24.4.2018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314925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cs-CZ"/>
              <a:t>Kliknutím lze upravit styl.</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F6E7A525-4284-49E1-96F2-73A61EB683E3}" type="datetimeFigureOut">
              <a:rPr lang="cs-CZ" smtClean="0"/>
              <a:t>24.4.2018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59625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cs-CZ"/>
              <a:t>Kliknutím lze upravit styl.</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F6E7A525-4284-49E1-96F2-73A61EB683E3}" type="datetimeFigureOut">
              <a:rPr lang="cs-CZ" smtClean="0"/>
              <a:t>24.4.2018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EAA19527-37B0-4F9B-9E70-39241EFD9EFC}" type="slidenum">
              <a:rPr lang="cs-CZ" smtClean="0"/>
              <a:t>‹#›</a:t>
            </a:fld>
            <a:endParaRPr lang="cs-CZ"/>
          </a:p>
        </p:txBody>
      </p:sp>
    </p:spTree>
    <p:extLst>
      <p:ext uri="{BB962C8B-B14F-4D97-AF65-F5344CB8AC3E}">
        <p14:creationId xmlns:p14="http://schemas.microsoft.com/office/powerpoint/2010/main" val="1620542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E7A525-4284-49E1-96F2-73A61EB683E3}" type="datetimeFigureOut">
              <a:rPr lang="cs-CZ" smtClean="0"/>
              <a:t>24.4.2018</a:t>
            </a:fld>
            <a:endParaRPr lang="cs-CZ"/>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EAA19527-37B0-4F9B-9E70-39241EFD9EFC}" type="slidenum">
              <a:rPr lang="cs-CZ" smtClean="0"/>
              <a:t>‹#›</a:t>
            </a:fld>
            <a:endParaRPr lang="cs-CZ"/>
          </a:p>
        </p:txBody>
      </p:sp>
    </p:spTree>
    <p:extLst>
      <p:ext uri="{BB962C8B-B14F-4D97-AF65-F5344CB8AC3E}">
        <p14:creationId xmlns:p14="http://schemas.microsoft.com/office/powerpoint/2010/main" val="1970056125"/>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veronika.laufkova@pedf.c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l1.cuni.cz/course/view.php?id=6043"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www.jahrdina.cz/"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osobni-knihy.cz/kniha-detail.php?Id=61" TargetMode="External"/><Relationship Id="rId2" Type="http://schemas.openxmlformats.org/officeDocument/2006/relationships/hyperlink" Target="http://www.osobni-knihy.cz/" TargetMode="External"/><Relationship Id="rId1" Type="http://schemas.openxmlformats.org/officeDocument/2006/relationships/slideLayout" Target="../slideLayouts/slideLayout2.xml"/><Relationship Id="rId4" Type="http://schemas.openxmlformats.org/officeDocument/2006/relationships/hyperlink" Target="http://issuu.com/osobniknihy/docs/filip_supermanem_n_hled?e=4146435/318169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clanky.rvp.cz/wp-content/upload/obrazky/11409/full/8.jpg?152713000000" TargetMode="External"/><Relationship Id="rId1" Type="http://schemas.openxmlformats.org/officeDocument/2006/relationships/slideLayout" Target="../slideLayouts/slideLayout2.xml"/><Relationship Id="rId6" Type="http://schemas.openxmlformats.org/officeDocument/2006/relationships/hyperlink" Target="http://clanky.rvp.cz/wp-content/upload/obrazky/11409/full/10.jpg?074705000000" TargetMode="External"/><Relationship Id="rId5" Type="http://schemas.openxmlformats.org/officeDocument/2006/relationships/image" Target="../media/image5.jpeg"/><Relationship Id="rId4" Type="http://schemas.openxmlformats.org/officeDocument/2006/relationships/hyperlink" Target="http://clanky.rvp.cz/wp-content/upload/obrazky/11409/full/9.jpg?07461500000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jpe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9280E9F-E7F6-4243-8099-C7529837AC38}"/>
              </a:ext>
            </a:extLst>
          </p:cNvPr>
          <p:cNvSpPr>
            <a:spLocks noGrp="1"/>
          </p:cNvSpPr>
          <p:nvPr>
            <p:ph type="ctrTitle"/>
          </p:nvPr>
        </p:nvSpPr>
        <p:spPr/>
        <p:txBody>
          <a:bodyPr/>
          <a:lstStyle/>
          <a:p>
            <a:r>
              <a:rPr lang="cs-CZ" dirty="0"/>
              <a:t>Literatura pro děti II</a:t>
            </a:r>
            <a:br>
              <a:rPr lang="cs-CZ" dirty="0"/>
            </a:br>
            <a:r>
              <a:rPr lang="cs-CZ" sz="3000" dirty="0"/>
              <a:t>Učitelství pro MŠ</a:t>
            </a:r>
          </a:p>
        </p:txBody>
      </p:sp>
      <p:sp>
        <p:nvSpPr>
          <p:cNvPr id="3" name="Podnadpis 2">
            <a:extLst>
              <a:ext uri="{FF2B5EF4-FFF2-40B4-BE49-F238E27FC236}">
                <a16:creationId xmlns:a16="http://schemas.microsoft.com/office/drawing/2014/main" id="{3103B4E6-D8B8-4CB5-86E1-A90FEA639C08}"/>
              </a:ext>
            </a:extLst>
          </p:cNvPr>
          <p:cNvSpPr>
            <a:spLocks noGrp="1"/>
          </p:cNvSpPr>
          <p:nvPr>
            <p:ph type="subTitle" idx="1"/>
          </p:nvPr>
        </p:nvSpPr>
        <p:spPr>
          <a:xfrm>
            <a:off x="1703513" y="4394040"/>
            <a:ext cx="7128791" cy="2131304"/>
          </a:xfrm>
        </p:spPr>
        <p:txBody>
          <a:bodyPr>
            <a:normAutofit/>
          </a:bodyPr>
          <a:lstStyle/>
          <a:p>
            <a:r>
              <a:rPr lang="cs-CZ" dirty="0"/>
              <a:t>23. 3. 2018</a:t>
            </a:r>
          </a:p>
          <a:p>
            <a:r>
              <a:rPr lang="cs-CZ" dirty="0"/>
              <a:t>Veronika Laufková</a:t>
            </a:r>
          </a:p>
          <a:p>
            <a:r>
              <a:rPr lang="cs-CZ" dirty="0">
                <a:hlinkClick r:id="rId2"/>
              </a:rPr>
              <a:t>veronika.laufkova@pedf.cuni.cz</a:t>
            </a:r>
            <a:endParaRPr lang="cs-CZ" dirty="0"/>
          </a:p>
          <a:p>
            <a:r>
              <a:rPr lang="cs-CZ" dirty="0"/>
              <a:t>Ústav výzkumu a rozvoje vzdělávání</a:t>
            </a:r>
          </a:p>
          <a:p>
            <a:r>
              <a:rPr lang="cs-CZ" dirty="0"/>
              <a:t>Katedra české literatury</a:t>
            </a:r>
          </a:p>
        </p:txBody>
      </p:sp>
    </p:spTree>
    <p:extLst>
      <p:ext uri="{BB962C8B-B14F-4D97-AF65-F5344CB8AC3E}">
        <p14:creationId xmlns:p14="http://schemas.microsoft.com/office/powerpoint/2010/main" val="1235936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18052" y="2226365"/>
            <a:ext cx="8226220" cy="5351715"/>
          </a:xfrm>
        </p:spPr>
        <p:txBody>
          <a:bodyPr>
            <a:normAutofit/>
          </a:bodyPr>
          <a:lstStyle/>
          <a:p>
            <a:pPr marL="457200" indent="-457200" algn="just">
              <a:buFontTx/>
              <a:buChar char="-"/>
            </a:pPr>
            <a:r>
              <a:rPr lang="cs-CZ" sz="2800" b="1" dirty="0"/>
              <a:t>Podle klíčových slov/obrázků </a:t>
            </a:r>
            <a:r>
              <a:rPr lang="cs-CZ" sz="2800" dirty="0"/>
              <a:t>odhadujeme, o čem asi bude příběh, který si budeme dnes číst (práce s klíčovými slovy je průpravou ke shrnování – buď děti k</a:t>
            </a:r>
            <a:r>
              <a:rPr lang="cs-CZ" sz="2800" b="1" dirty="0"/>
              <a:t> </a:t>
            </a:r>
            <a:r>
              <a:rPr lang="cs-CZ" sz="2800" dirty="0"/>
              <a:t>zadaným klíčovým slovům konstruují text, anebo opačně vybírají klíčová slova k hotovému textu; shrnovat se dají ve vyprávění ucelené části</a:t>
            </a:r>
            <a:r>
              <a:rPr lang="cs-CZ" sz="2800" dirty="0" smtClean="0"/>
              <a:t>).</a:t>
            </a:r>
            <a:endParaRPr lang="cs-CZ" sz="2800" dirty="0"/>
          </a:p>
          <a:p>
            <a:pPr marL="457200" indent="-457200" algn="just">
              <a:buFontTx/>
              <a:buChar char="-"/>
            </a:pPr>
            <a:r>
              <a:rPr lang="cs-CZ" sz="2800" dirty="0"/>
              <a:t>Poté si zkusíme krátký příběh vymyslet – děti říkají, učitel zapisuje, poté si příběh přečteme, promyslíme, </a:t>
            </a:r>
            <a:r>
              <a:rPr lang="cs-CZ" sz="2800" dirty="0" smtClean="0"/>
              <a:t>vylepšíme.</a:t>
            </a:r>
            <a:endParaRPr lang="cs-CZ" sz="2800" dirty="0"/>
          </a:p>
          <a:p>
            <a:pPr marL="457200" indent="-457200">
              <a:buFontTx/>
              <a:buChar char="-"/>
            </a:pPr>
            <a:r>
              <a:rPr lang="cs-CZ" sz="2800" b="1" dirty="0"/>
              <a:t>Inspirace: ZŠ Horka nad Moravou</a:t>
            </a:r>
            <a:endParaRPr lang="cs-CZ" sz="2800" dirty="0"/>
          </a:p>
          <a:p>
            <a:pPr marL="457200" indent="-457200">
              <a:buFontTx/>
              <a:buChar char="-"/>
            </a:pPr>
            <a:endParaRPr lang="cs-CZ" i="1" dirty="0"/>
          </a:p>
          <a:p>
            <a:endParaRPr lang="cs-CZ" dirty="0"/>
          </a:p>
        </p:txBody>
      </p:sp>
    </p:spTree>
    <p:extLst>
      <p:ext uri="{BB962C8B-B14F-4D97-AF65-F5344CB8AC3E}">
        <p14:creationId xmlns:p14="http://schemas.microsoft.com/office/powerpoint/2010/main" val="2172433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0808" y="445857"/>
            <a:ext cx="9613861" cy="1080938"/>
          </a:xfrm>
        </p:spPr>
        <p:txBody>
          <a:bodyPr>
            <a:normAutofit/>
          </a:bodyPr>
          <a:lstStyle/>
          <a:p>
            <a:pPr algn="ctr"/>
            <a:r>
              <a:rPr lang="cs-CZ" dirty="0"/>
              <a:t>Oskar a měsíční kočky</a:t>
            </a:r>
          </a:p>
        </p:txBody>
      </p:sp>
      <p:sp>
        <p:nvSpPr>
          <p:cNvPr id="3" name="Zástupný symbol pro obsah 2"/>
          <p:cNvSpPr>
            <a:spLocks noGrp="1"/>
          </p:cNvSpPr>
          <p:nvPr>
            <p:ph idx="1"/>
          </p:nvPr>
        </p:nvSpPr>
        <p:spPr>
          <a:xfrm>
            <a:off x="1497496" y="1623391"/>
            <a:ext cx="8936181" cy="5257800"/>
          </a:xfrm>
        </p:spPr>
        <p:txBody>
          <a:bodyPr/>
          <a:lstStyle/>
          <a:p>
            <a:pPr marL="0" indent="0">
              <a:buNone/>
            </a:pPr>
            <a:endParaRPr lang="cs-CZ" dirty="0"/>
          </a:p>
          <a:p>
            <a:pPr marL="457200" indent="-457200">
              <a:buFontTx/>
              <a:buChar char="-"/>
            </a:pPr>
            <a:endParaRPr lang="cs-CZ" dirty="0"/>
          </a:p>
        </p:txBody>
      </p:sp>
      <p:pic>
        <p:nvPicPr>
          <p:cNvPr id="5" name="Obrázek 4" descr="DSCN3120.JPG"/>
          <p:cNvPicPr>
            <a:picLocks noChangeAspect="1"/>
          </p:cNvPicPr>
          <p:nvPr/>
        </p:nvPicPr>
        <p:blipFill>
          <a:blip r:embed="rId2" cstate="print"/>
          <a:stretch>
            <a:fillRect/>
          </a:stretch>
        </p:blipFill>
        <p:spPr>
          <a:xfrm>
            <a:off x="3112656" y="2511136"/>
            <a:ext cx="5795817" cy="4346864"/>
          </a:xfrm>
          <a:prstGeom prst="rect">
            <a:avLst/>
          </a:prstGeom>
        </p:spPr>
      </p:pic>
      <p:sp>
        <p:nvSpPr>
          <p:cNvPr id="4" name="Obdélník 3">
            <a:extLst>
              <a:ext uri="{FF2B5EF4-FFF2-40B4-BE49-F238E27FC236}">
                <a16:creationId xmlns:a16="http://schemas.microsoft.com/office/drawing/2014/main" id="{5F9E0682-8B7D-4B04-B0EB-BF532C9C6C8C}"/>
              </a:ext>
            </a:extLst>
          </p:cNvPr>
          <p:cNvSpPr/>
          <p:nvPr/>
        </p:nvSpPr>
        <p:spPr>
          <a:xfrm>
            <a:off x="1033669" y="1161726"/>
            <a:ext cx="9180999" cy="646331"/>
          </a:xfrm>
          <a:prstGeom prst="rect">
            <a:avLst/>
          </a:prstGeom>
        </p:spPr>
        <p:txBody>
          <a:bodyPr wrap="square">
            <a:spAutoFit/>
          </a:bodyPr>
          <a:lstStyle/>
          <a:p>
            <a:r>
              <a:rPr lang="cs-CZ" dirty="0"/>
              <a:t>RYMOND, </a:t>
            </a:r>
            <a:r>
              <a:rPr lang="cs-CZ" dirty="0" err="1"/>
              <a:t>Lynda</a:t>
            </a:r>
            <a:r>
              <a:rPr lang="cs-CZ" dirty="0"/>
              <a:t> Gene. </a:t>
            </a:r>
            <a:r>
              <a:rPr lang="cs-CZ" i="1" dirty="0"/>
              <a:t>Oskar a měsíční kočky</a:t>
            </a:r>
            <a:r>
              <a:rPr lang="cs-CZ" dirty="0"/>
              <a:t>. Ilustroval Nicoletta CECCOLI. </a:t>
            </a:r>
          </a:p>
          <a:p>
            <a:r>
              <a:rPr lang="cs-CZ" dirty="0"/>
              <a:t>Praha: Albatros, 2009. ISBN 978-80-00-01669-6.</a:t>
            </a:r>
          </a:p>
        </p:txBody>
      </p:sp>
    </p:spTree>
    <p:extLst>
      <p:ext uri="{BB962C8B-B14F-4D97-AF65-F5344CB8AC3E}">
        <p14:creationId xmlns:p14="http://schemas.microsoft.com/office/powerpoint/2010/main" val="1489027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AC4F3CC-A29B-4551-856E-4BBF4B7056C3}"/>
              </a:ext>
            </a:extLst>
          </p:cNvPr>
          <p:cNvSpPr>
            <a:spLocks noGrp="1"/>
          </p:cNvSpPr>
          <p:nvPr>
            <p:ph type="ctrTitle"/>
          </p:nvPr>
        </p:nvSpPr>
        <p:spPr/>
        <p:txBody>
          <a:bodyPr/>
          <a:lstStyle/>
          <a:p>
            <a:r>
              <a:rPr lang="cs-CZ" dirty="0"/>
              <a:t>Časopisy pro děti předškolního věku</a:t>
            </a:r>
          </a:p>
        </p:txBody>
      </p:sp>
      <p:sp>
        <p:nvSpPr>
          <p:cNvPr id="3" name="Podnadpis 2">
            <a:extLst>
              <a:ext uri="{FF2B5EF4-FFF2-40B4-BE49-F238E27FC236}">
                <a16:creationId xmlns:a16="http://schemas.microsoft.com/office/drawing/2014/main" id="{6FE9D068-2CCF-4170-A260-5D8E97F8AAFD}"/>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408423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Úkoly s časopisy</a:t>
            </a:r>
            <a:endParaRPr lang="cs-CZ" dirty="0"/>
          </a:p>
        </p:txBody>
      </p:sp>
      <p:sp>
        <p:nvSpPr>
          <p:cNvPr id="3" name="Zástupný symbol pro obsah 2"/>
          <p:cNvSpPr>
            <a:spLocks noGrp="1"/>
          </p:cNvSpPr>
          <p:nvPr>
            <p:ph idx="1"/>
          </p:nvPr>
        </p:nvSpPr>
        <p:spPr/>
        <p:txBody>
          <a:bodyPr/>
          <a:lstStyle/>
          <a:p>
            <a:r>
              <a:rPr lang="cs-CZ" i="1" dirty="0" smtClean="0"/>
              <a:t>Které z časopisů obsahují kvalitní literární texty?</a:t>
            </a:r>
          </a:p>
          <a:p>
            <a:r>
              <a:rPr lang="cs-CZ" i="1" dirty="0" smtClean="0"/>
              <a:t>Které z časopisů obsahují úkoly zaměřené na dovednosti předcházející čtení a psaní?</a:t>
            </a:r>
          </a:p>
          <a:p>
            <a:r>
              <a:rPr lang="cs-CZ" i="1" dirty="0" smtClean="0"/>
              <a:t>Které z časopisů obsahují nejméně reklam?</a:t>
            </a:r>
          </a:p>
          <a:p>
            <a:endParaRPr lang="cs-CZ" i="1" dirty="0"/>
          </a:p>
          <a:p>
            <a:r>
              <a:rPr lang="cs-CZ" i="1" dirty="0" smtClean="0"/>
              <a:t>Který časopis Vás nejvíce oslovil?</a:t>
            </a:r>
          </a:p>
          <a:p>
            <a:r>
              <a:rPr lang="cs-CZ" i="1" dirty="0" smtClean="0"/>
              <a:t>Který časopis Vás zklamal?</a:t>
            </a:r>
            <a:endParaRPr lang="cs-CZ" i="1" dirty="0"/>
          </a:p>
        </p:txBody>
      </p:sp>
    </p:spTree>
    <p:extLst>
      <p:ext uri="{BB962C8B-B14F-4D97-AF65-F5344CB8AC3E}">
        <p14:creationId xmlns:p14="http://schemas.microsoft.com/office/powerpoint/2010/main" val="3092939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dpis 1"/>
          <p:cNvSpPr>
            <a:spLocks noGrp="1"/>
          </p:cNvSpPr>
          <p:nvPr>
            <p:ph type="title"/>
          </p:nvPr>
        </p:nvSpPr>
        <p:spPr>
          <a:xfrm>
            <a:off x="1774689" y="787600"/>
            <a:ext cx="8226425" cy="815975"/>
          </a:xfrm>
        </p:spPr>
        <p:txBody>
          <a:bodyPr/>
          <a:lstStyle/>
          <a:p>
            <a:pPr eaLnBrk="1" hangingPunct="1"/>
            <a:r>
              <a:rPr lang="cs-CZ" altLang="cs-CZ" b="1" dirty="0"/>
              <a:t>Časopisy pro předškolní děti I </a:t>
            </a:r>
          </a:p>
        </p:txBody>
      </p:sp>
      <p:sp>
        <p:nvSpPr>
          <p:cNvPr id="3" name="Zástupný symbol pro obsah 2"/>
          <p:cNvSpPr>
            <a:spLocks noGrp="1"/>
          </p:cNvSpPr>
          <p:nvPr>
            <p:ph idx="1"/>
          </p:nvPr>
        </p:nvSpPr>
        <p:spPr>
          <a:xfrm>
            <a:off x="265518" y="1941342"/>
            <a:ext cx="9252520" cy="4916658"/>
          </a:xfrm>
        </p:spPr>
        <p:txBody>
          <a:bodyPr>
            <a:normAutofit/>
          </a:bodyPr>
          <a:lstStyle/>
          <a:p>
            <a:pPr eaLnBrk="1" hangingPunct="1">
              <a:defRPr/>
            </a:pPr>
            <a:r>
              <a:rPr lang="cs-CZ" sz="2600" dirty="0"/>
              <a:t>Dětské časopisy se přístupem k dění ve společnosti, v přírodě (i svým vzhledem) přibližují knize. </a:t>
            </a:r>
          </a:p>
          <a:p>
            <a:pPr eaLnBrk="1" hangingPunct="1">
              <a:defRPr/>
            </a:pPr>
            <a:r>
              <a:rPr lang="cs-CZ" sz="2600" dirty="0"/>
              <a:t>Jde většinou o </a:t>
            </a:r>
            <a:r>
              <a:rPr lang="cs-CZ" sz="2600" b="1" dirty="0"/>
              <a:t>měsíčníky</a:t>
            </a:r>
            <a:r>
              <a:rPr lang="cs-CZ" sz="2600" dirty="0"/>
              <a:t>, které se mnohdy od sebe liší jen poukazy na cyklické změny v přírodě.</a:t>
            </a:r>
          </a:p>
          <a:p>
            <a:pPr eaLnBrk="1" hangingPunct="1">
              <a:defRPr/>
            </a:pPr>
            <a:r>
              <a:rPr lang="cs-CZ" sz="2600" dirty="0"/>
              <a:t>Kvantita versus kvalita</a:t>
            </a:r>
          </a:p>
          <a:p>
            <a:pPr eaLnBrk="1" hangingPunct="1">
              <a:defRPr/>
            </a:pPr>
            <a:endParaRPr lang="cs-CZ" dirty="0"/>
          </a:p>
          <a:p>
            <a:pPr eaLnBrk="1" hangingPunct="1">
              <a:defRPr/>
            </a:pPr>
            <a:endParaRPr lang="cs-CZ" dirty="0"/>
          </a:p>
          <a:p>
            <a:pPr eaLnBrk="1" hangingPunct="1">
              <a:defRPr/>
            </a:pPr>
            <a:endParaRPr lang="cs-CZ" dirty="0"/>
          </a:p>
          <a:p>
            <a:pPr eaLnBrk="1" hangingPunct="1">
              <a:buFontTx/>
              <a:buNone/>
              <a:defRPr/>
            </a:pPr>
            <a:r>
              <a:rPr lang="cs-CZ" sz="2000" dirty="0"/>
              <a:t>    </a:t>
            </a:r>
          </a:p>
          <a:p>
            <a:pPr eaLnBrk="1" hangingPunct="1">
              <a:buFontTx/>
              <a:buNone/>
              <a:defRPr/>
            </a:pPr>
            <a:r>
              <a:rPr lang="cs-CZ" sz="2000" dirty="0"/>
              <a:t>         </a:t>
            </a:r>
          </a:p>
          <a:p>
            <a:pPr eaLnBrk="1" hangingPunct="1">
              <a:buFontTx/>
              <a:buNone/>
              <a:defRPr/>
            </a:pPr>
            <a:endParaRPr lang="cs-CZ" sz="2000" dirty="0"/>
          </a:p>
          <a:p>
            <a:pPr eaLnBrk="1" hangingPunct="1">
              <a:buFontTx/>
              <a:buNone/>
              <a:defRPr/>
            </a:pPr>
            <a:endParaRPr lang="cs-CZ" sz="2000" dirty="0"/>
          </a:p>
          <a:p>
            <a:pPr eaLnBrk="1" hangingPunct="1">
              <a:buFontTx/>
              <a:buNone/>
              <a:defRPr/>
            </a:pPr>
            <a:endParaRPr lang="cs-CZ" sz="2000" dirty="0"/>
          </a:p>
        </p:txBody>
      </p:sp>
      <p:pic>
        <p:nvPicPr>
          <p:cNvPr id="6" name="Obrázek 5">
            <a:extLst>
              <a:ext uri="{FF2B5EF4-FFF2-40B4-BE49-F238E27FC236}">
                <a16:creationId xmlns:a16="http://schemas.microsoft.com/office/drawing/2014/main" id="{5F643997-50D2-4447-BD90-6407290CD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5030" y="3685735"/>
            <a:ext cx="2558278" cy="3172265"/>
          </a:xfrm>
          <a:prstGeom prst="rect">
            <a:avLst/>
          </a:prstGeom>
        </p:spPr>
      </p:pic>
      <p:pic>
        <p:nvPicPr>
          <p:cNvPr id="8" name="Obrázek 7">
            <a:extLst>
              <a:ext uri="{FF2B5EF4-FFF2-40B4-BE49-F238E27FC236}">
                <a16:creationId xmlns:a16="http://schemas.microsoft.com/office/drawing/2014/main" id="{BBC7735A-EB86-47BB-8604-40292DB26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504" y="3680606"/>
            <a:ext cx="2373967" cy="3177394"/>
          </a:xfrm>
          <a:prstGeom prst="rect">
            <a:avLst/>
          </a:prstGeom>
        </p:spPr>
      </p:pic>
      <p:pic>
        <p:nvPicPr>
          <p:cNvPr id="10" name="Obrázek 9">
            <a:extLst>
              <a:ext uri="{FF2B5EF4-FFF2-40B4-BE49-F238E27FC236}">
                <a16:creationId xmlns:a16="http://schemas.microsoft.com/office/drawing/2014/main" id="{A39D410A-20F0-491F-A4B4-2E62849912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504" y="108883"/>
            <a:ext cx="2386818" cy="3320790"/>
          </a:xfrm>
          <a:prstGeom prst="rect">
            <a:avLst/>
          </a:prstGeom>
        </p:spPr>
      </p:pic>
    </p:spTree>
    <p:extLst>
      <p:ext uri="{BB962C8B-B14F-4D97-AF65-F5344CB8AC3E}">
        <p14:creationId xmlns:p14="http://schemas.microsoft.com/office/powerpoint/2010/main" val="3735733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Nadpis 1"/>
          <p:cNvSpPr>
            <a:spLocks noGrp="1"/>
          </p:cNvSpPr>
          <p:nvPr>
            <p:ph type="title"/>
          </p:nvPr>
        </p:nvSpPr>
        <p:spPr>
          <a:xfrm>
            <a:off x="1964532" y="0"/>
            <a:ext cx="7989887" cy="673100"/>
          </a:xfrm>
        </p:spPr>
        <p:txBody>
          <a:bodyPr>
            <a:normAutofit fontScale="90000"/>
          </a:bodyPr>
          <a:lstStyle/>
          <a:p>
            <a:pPr eaLnBrk="1" hangingPunct="1">
              <a:defRPr/>
            </a:pPr>
            <a:r>
              <a:rPr lang="cs-CZ" b="1" dirty="0"/>
              <a:t>Časopisy pro předškolní děti - příklady</a:t>
            </a:r>
          </a:p>
        </p:txBody>
      </p:sp>
      <p:sp>
        <p:nvSpPr>
          <p:cNvPr id="48130" name="Zástupný symbol pro obsah 2"/>
          <p:cNvSpPr>
            <a:spLocks noGrp="1"/>
          </p:cNvSpPr>
          <p:nvPr>
            <p:ph idx="1"/>
          </p:nvPr>
        </p:nvSpPr>
        <p:spPr>
          <a:xfrm>
            <a:off x="0" y="875017"/>
            <a:ext cx="8870950" cy="5897562"/>
          </a:xfrm>
        </p:spPr>
        <p:txBody>
          <a:bodyPr>
            <a:normAutofit fontScale="85000" lnSpcReduction="20000"/>
          </a:bodyPr>
          <a:lstStyle/>
          <a:p>
            <a:pPr eaLnBrk="1" hangingPunct="1">
              <a:defRPr/>
            </a:pPr>
            <a:r>
              <a:rPr lang="cs-CZ" dirty="0"/>
              <a:t>Ahoj, tady </a:t>
            </a:r>
            <a:r>
              <a:rPr lang="cs-CZ" dirty="0" err="1"/>
              <a:t>Fifi</a:t>
            </a:r>
            <a:endParaRPr lang="cs-CZ" dirty="0"/>
          </a:p>
          <a:p>
            <a:pPr eaLnBrk="1" hangingPunct="1">
              <a:defRPr/>
            </a:pPr>
            <a:r>
              <a:rPr lang="cs-CZ" dirty="0" err="1"/>
              <a:t>Animáček</a:t>
            </a:r>
            <a:endParaRPr lang="cs-CZ" dirty="0"/>
          </a:p>
          <a:p>
            <a:pPr eaLnBrk="1" hangingPunct="1">
              <a:defRPr/>
            </a:pPr>
            <a:r>
              <a:rPr lang="cs-CZ" dirty="0"/>
              <a:t>Auta</a:t>
            </a:r>
          </a:p>
          <a:p>
            <a:pPr eaLnBrk="1" hangingPunct="1">
              <a:defRPr/>
            </a:pPr>
            <a:r>
              <a:rPr lang="cs-CZ" b="1" dirty="0"/>
              <a:t>Báječná školka</a:t>
            </a:r>
          </a:p>
          <a:p>
            <a:pPr eaLnBrk="1" hangingPunct="1">
              <a:defRPr/>
            </a:pPr>
            <a:r>
              <a:rPr lang="cs-CZ" dirty="0" err="1"/>
              <a:t>Barbie</a:t>
            </a:r>
            <a:endParaRPr lang="cs-CZ" dirty="0"/>
          </a:p>
          <a:p>
            <a:pPr eaLnBrk="1" hangingPunct="1">
              <a:defRPr/>
            </a:pPr>
            <a:r>
              <a:rPr lang="cs-CZ" b="1" dirty="0" err="1"/>
              <a:t>Bumík</a:t>
            </a:r>
            <a:endParaRPr lang="cs-CZ" b="1" dirty="0"/>
          </a:p>
          <a:p>
            <a:pPr eaLnBrk="1" hangingPunct="1">
              <a:defRPr/>
            </a:pPr>
            <a:r>
              <a:rPr lang="cs-CZ" dirty="0"/>
              <a:t>Čtyřlístek</a:t>
            </a:r>
          </a:p>
          <a:p>
            <a:pPr eaLnBrk="1" hangingPunct="1">
              <a:defRPr/>
            </a:pPr>
            <a:r>
              <a:rPr lang="cs-CZ" b="1" dirty="0"/>
              <a:t>Dráček</a:t>
            </a:r>
          </a:p>
          <a:p>
            <a:pPr eaLnBrk="1" hangingPunct="1">
              <a:defRPr/>
            </a:pPr>
            <a:r>
              <a:rPr lang="cs-CZ" b="1" dirty="0"/>
              <a:t>Hrana</a:t>
            </a:r>
          </a:p>
          <a:p>
            <a:pPr eaLnBrk="1" hangingPunct="1">
              <a:defRPr/>
            </a:pPr>
            <a:r>
              <a:rPr lang="cs-CZ" dirty="0"/>
              <a:t>Méďa</a:t>
            </a:r>
          </a:p>
          <a:p>
            <a:pPr eaLnBrk="1" hangingPunct="1">
              <a:defRPr/>
            </a:pPr>
            <a:r>
              <a:rPr lang="cs-CZ" dirty="0"/>
              <a:t>Méďa </a:t>
            </a:r>
            <a:r>
              <a:rPr lang="cs-CZ" dirty="0" err="1"/>
              <a:t>Pusík</a:t>
            </a:r>
            <a:endParaRPr lang="cs-CZ" dirty="0"/>
          </a:p>
          <a:p>
            <a:pPr eaLnBrk="1" hangingPunct="1">
              <a:defRPr/>
            </a:pPr>
            <a:r>
              <a:rPr lang="cs-CZ" b="1" dirty="0"/>
              <a:t>Pastelka</a:t>
            </a:r>
          </a:p>
          <a:p>
            <a:pPr eaLnBrk="1" hangingPunct="1">
              <a:defRPr/>
            </a:pPr>
            <a:r>
              <a:rPr lang="cs-CZ" b="1" dirty="0"/>
              <a:t>Puntík</a:t>
            </a:r>
          </a:p>
          <a:p>
            <a:pPr eaLnBrk="1" hangingPunct="1">
              <a:defRPr/>
            </a:pPr>
            <a:r>
              <a:rPr lang="cs-CZ" b="1" dirty="0"/>
              <a:t>Předškolák</a:t>
            </a:r>
          </a:p>
          <a:p>
            <a:pPr eaLnBrk="1" hangingPunct="1">
              <a:defRPr/>
            </a:pPr>
            <a:r>
              <a:rPr lang="cs-CZ" b="1" dirty="0"/>
              <a:t>Raketa</a:t>
            </a:r>
          </a:p>
          <a:p>
            <a:pPr eaLnBrk="1" hangingPunct="1">
              <a:defRPr/>
            </a:pPr>
            <a:r>
              <a:rPr lang="cs-CZ" b="1" dirty="0"/>
              <a:t>Sluníčko</a:t>
            </a:r>
          </a:p>
          <a:p>
            <a:pPr eaLnBrk="1" hangingPunct="1">
              <a:defRPr/>
            </a:pPr>
            <a:r>
              <a:rPr lang="cs-CZ" dirty="0"/>
              <a:t>Princezna</a:t>
            </a:r>
          </a:p>
        </p:txBody>
      </p:sp>
      <p:pic>
        <p:nvPicPr>
          <p:cNvPr id="95236" name="Obrázek 3" descr="Bumík.ph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39394" y="605289"/>
            <a:ext cx="2218418" cy="295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Obrázek 5" descr="Pastelka.ph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36343" y="3672257"/>
            <a:ext cx="2455658" cy="315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ek 5">
            <a:extLst>
              <a:ext uri="{FF2B5EF4-FFF2-40B4-BE49-F238E27FC236}">
                <a16:creationId xmlns:a16="http://schemas.microsoft.com/office/drawing/2014/main" id="{639F8B17-987D-42C2-A710-BC02FF0C0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879" y="3712011"/>
            <a:ext cx="2364593" cy="3172015"/>
          </a:xfrm>
          <a:prstGeom prst="rect">
            <a:avLst/>
          </a:prstGeom>
        </p:spPr>
      </p:pic>
      <p:pic>
        <p:nvPicPr>
          <p:cNvPr id="8" name="Obrázek 7">
            <a:extLst>
              <a:ext uri="{FF2B5EF4-FFF2-40B4-BE49-F238E27FC236}">
                <a16:creationId xmlns:a16="http://schemas.microsoft.com/office/drawing/2014/main" id="{E1B50DB8-70F8-4F3E-9533-14F45FC4E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199" y="592385"/>
            <a:ext cx="2193914" cy="3049541"/>
          </a:xfrm>
          <a:prstGeom prst="rect">
            <a:avLst/>
          </a:prstGeom>
        </p:spPr>
      </p:pic>
      <p:pic>
        <p:nvPicPr>
          <p:cNvPr id="10" name="Obrázek 9">
            <a:extLst>
              <a:ext uri="{FF2B5EF4-FFF2-40B4-BE49-F238E27FC236}">
                <a16:creationId xmlns:a16="http://schemas.microsoft.com/office/drawing/2014/main" id="{8D89A0CA-A6B8-4B3C-A5E0-BC1723B2F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6343" y="156636"/>
            <a:ext cx="2455491" cy="3424764"/>
          </a:xfrm>
          <a:prstGeom prst="rect">
            <a:avLst/>
          </a:prstGeom>
        </p:spPr>
      </p:pic>
      <p:sp>
        <p:nvSpPr>
          <p:cNvPr id="11" name="AutoShape 2" descr="Výsledek obrázku pro časopis puntík">
            <a:extLst>
              <a:ext uri="{FF2B5EF4-FFF2-40B4-BE49-F238E27FC236}">
                <a16:creationId xmlns:a16="http://schemas.microsoft.com/office/drawing/2014/main" id="{1318A694-C593-42C8-9207-BBF87EF5B4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3" name="Obrázek 12">
            <a:extLst>
              <a:ext uri="{FF2B5EF4-FFF2-40B4-BE49-F238E27FC236}">
                <a16:creationId xmlns:a16="http://schemas.microsoft.com/office/drawing/2014/main" id="{24C69555-BA9E-40B7-8784-DCBBC533D9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6472" y="3682805"/>
            <a:ext cx="2868886" cy="3131594"/>
          </a:xfrm>
          <a:prstGeom prst="rect">
            <a:avLst/>
          </a:prstGeom>
        </p:spPr>
      </p:pic>
      <p:pic>
        <p:nvPicPr>
          <p:cNvPr id="15" name="Obrázek 14">
            <a:extLst>
              <a:ext uri="{FF2B5EF4-FFF2-40B4-BE49-F238E27FC236}">
                <a16:creationId xmlns:a16="http://schemas.microsoft.com/office/drawing/2014/main" id="{79237A2E-B242-4583-9C65-9B9C6DFBA9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2299" y="819444"/>
            <a:ext cx="2609556" cy="2609556"/>
          </a:xfrm>
          <a:prstGeom prst="rect">
            <a:avLst/>
          </a:prstGeom>
        </p:spPr>
      </p:pic>
      <p:pic>
        <p:nvPicPr>
          <p:cNvPr id="17" name="Obrázek 16">
            <a:extLst>
              <a:ext uri="{FF2B5EF4-FFF2-40B4-BE49-F238E27FC236}">
                <a16:creationId xmlns:a16="http://schemas.microsoft.com/office/drawing/2014/main" id="{4AC5D8C3-941F-4947-9FA0-DD40DAC8FAB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6796" y="3653899"/>
            <a:ext cx="2578108" cy="3160500"/>
          </a:xfrm>
          <a:prstGeom prst="rect">
            <a:avLst/>
          </a:prstGeom>
        </p:spPr>
      </p:pic>
    </p:spTree>
    <p:extLst>
      <p:ext uri="{BB962C8B-B14F-4D97-AF65-F5344CB8AC3E}">
        <p14:creationId xmlns:p14="http://schemas.microsoft.com/office/powerpoint/2010/main" val="31447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Hledání souvislostí na úrovni text - text</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1682690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57251" y="692696"/>
            <a:ext cx="6896534" cy="1080938"/>
          </a:xfrm>
        </p:spPr>
        <p:txBody>
          <a:bodyPr/>
          <a:lstStyle/>
          <a:p>
            <a:r>
              <a:rPr lang="cs-CZ" dirty="0"/>
              <a:t>Povím Ti, mami </a:t>
            </a:r>
          </a:p>
        </p:txBody>
      </p:sp>
      <p:sp>
        <p:nvSpPr>
          <p:cNvPr id="5" name="Zástupný symbol pro obsah 4"/>
          <p:cNvSpPr>
            <a:spLocks noGrp="1"/>
          </p:cNvSpPr>
          <p:nvPr>
            <p:ph idx="1"/>
          </p:nvPr>
        </p:nvSpPr>
        <p:spPr>
          <a:xfrm>
            <a:off x="1557251" y="3068961"/>
            <a:ext cx="9144000" cy="4172147"/>
          </a:xfrm>
        </p:spPr>
        <p:txBody>
          <a:bodyPr>
            <a:normAutofit/>
          </a:bodyPr>
          <a:lstStyle/>
          <a:p>
            <a:r>
              <a:rPr lang="cs-CZ" dirty="0"/>
              <a:t>Didaktická hra a hračka </a:t>
            </a:r>
          </a:p>
          <a:p>
            <a:r>
              <a:rPr lang="cs-CZ" dirty="0"/>
              <a:t>Hra obsahuje 40 (oboustranných) obrázků na destičkách, ze kterých můžete sestavit 10 logických příběhů. Každý příběh potom hráči-děti svými slovy vypráví ostatním spoluhráčům nebo rodičům. </a:t>
            </a:r>
          </a:p>
          <a:p>
            <a:r>
              <a:rPr lang="cs-CZ" dirty="0"/>
              <a:t>Hra rozvíjí představivost a vyjadřovací schopnosti, pomáhá chápat časové posloupnosti a cvičí logické myšlení. </a:t>
            </a:r>
          </a:p>
          <a:p>
            <a:r>
              <a:rPr lang="cs-CZ" dirty="0"/>
              <a:t>Hra je vhodná také pro zlepšení vyjadřovacích schopností předškoláků a prvňáčků. </a:t>
            </a:r>
          </a:p>
        </p:txBody>
      </p:sp>
      <p:pic>
        <p:nvPicPr>
          <p:cNvPr id="3074" name="Picture 2" descr="Výsledek obrázku pro povím ti, ma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7794" y="1"/>
            <a:ext cx="3650206" cy="346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048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96087" y="-175036"/>
            <a:ext cx="9613861" cy="1080938"/>
          </a:xfrm>
        </p:spPr>
        <p:txBody>
          <a:bodyPr/>
          <a:lstStyle/>
          <a:p>
            <a:r>
              <a:rPr lang="cs-CZ" dirty="0" smtClean="0"/>
              <a:t>Seřaďte obrázky podle posloupnosti</a:t>
            </a:r>
            <a:endParaRPr lang="cs-CZ" dirty="0"/>
          </a:p>
        </p:txBody>
      </p:sp>
      <p:pic>
        <p:nvPicPr>
          <p:cNvPr id="4" name="Zástupný symbol pro obsah 3" descr="D:\ČG - OP VVV, IRP, PŠÚ\OP VVV\SC1 - Motivace ke čtenářství\Posloupnost děje - O velikéřepě\dědeček1.jpg"/>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310" y="879033"/>
            <a:ext cx="1870364" cy="1384069"/>
          </a:xfrm>
          <a:prstGeom prst="rect">
            <a:avLst/>
          </a:prstGeom>
          <a:noFill/>
          <a:ln>
            <a:noFill/>
          </a:ln>
        </p:spPr>
      </p:pic>
      <p:pic>
        <p:nvPicPr>
          <p:cNvPr id="5" name="Obrázek 4" descr="D:\ČG - OP VVV, IRP, PŠÚ\OP VVV\SC1 - Motivace ke čtenářství\Posloupnost děje - O velikéřepě\posloupnost1.jpg"/>
          <p:cNvPicPr/>
          <p:nvPr/>
        </p:nvPicPr>
        <p:blipFill>
          <a:blip r:embed="rId3">
            <a:extLst>
              <a:ext uri="{28A0092B-C50C-407E-A947-70E740481C1C}">
                <a14:useLocalDpi xmlns:a14="http://schemas.microsoft.com/office/drawing/2010/main" val="0"/>
              </a:ext>
            </a:extLst>
          </a:blip>
          <a:srcRect/>
          <a:stretch>
            <a:fillRect/>
          </a:stretch>
        </p:blipFill>
        <p:spPr bwMode="auto">
          <a:xfrm>
            <a:off x="2106963" y="852786"/>
            <a:ext cx="2095500" cy="1120140"/>
          </a:xfrm>
          <a:prstGeom prst="rect">
            <a:avLst/>
          </a:prstGeom>
          <a:noFill/>
          <a:ln>
            <a:noFill/>
          </a:ln>
        </p:spPr>
      </p:pic>
      <p:pic>
        <p:nvPicPr>
          <p:cNvPr id="6" name="Obrázek 5" descr="D:\ČG - OP VVV, IRP, PŠÚ\OP VVV\SC1 - Motivace ke čtenářství\Posloupnost děje - O velikéřepě\dědeček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4757" y="717512"/>
            <a:ext cx="1409700" cy="1545590"/>
          </a:xfrm>
          <a:prstGeom prst="rect">
            <a:avLst/>
          </a:prstGeom>
          <a:noFill/>
          <a:ln>
            <a:noFill/>
          </a:ln>
        </p:spPr>
      </p:pic>
      <p:pic>
        <p:nvPicPr>
          <p:cNvPr id="7" name="Obrázek 6" descr="D:\ČG - OP VVV, IRP, PŠÚ\OP VVV\SC1 - Motivace ke čtenářství\Posloupnost děje - O velikéřepě\posloupnost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4860" y="717512"/>
            <a:ext cx="1956273" cy="1143317"/>
          </a:xfrm>
          <a:prstGeom prst="rect">
            <a:avLst/>
          </a:prstGeom>
          <a:noFill/>
          <a:ln>
            <a:noFill/>
          </a:ln>
        </p:spPr>
      </p:pic>
      <p:pic>
        <p:nvPicPr>
          <p:cNvPr id="8" name="Obrázek 7" descr="D:\ČG - OP VVV, IRP, PŠÚ\OP VVV\SC1 - Motivace ke čtenářství\Posloupnost děje - O velikéřepě\posloupnost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1917" y="814686"/>
            <a:ext cx="2011680" cy="1158240"/>
          </a:xfrm>
          <a:prstGeom prst="rect">
            <a:avLst/>
          </a:prstGeom>
          <a:noFill/>
          <a:ln>
            <a:noFill/>
          </a:ln>
        </p:spPr>
      </p:pic>
      <p:pic>
        <p:nvPicPr>
          <p:cNvPr id="9" name="Obrázek 8" descr="D:\ČG - OP VVV, IRP, PŠÚ\OP VVV\SC1 - Motivace ke čtenářství\Posloupnost děje - O velikéřepě\řepa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19354" y="729893"/>
            <a:ext cx="1923816" cy="1146998"/>
          </a:xfrm>
          <a:prstGeom prst="rect">
            <a:avLst/>
          </a:prstGeom>
          <a:noFill/>
          <a:ln>
            <a:noFill/>
          </a:ln>
        </p:spPr>
      </p:pic>
      <p:pic>
        <p:nvPicPr>
          <p:cNvPr id="10" name="Obrázek 9" descr="D:\ČG - OP VVV, IRP, PŠÚ\OP VVV\SC1 - Motivace ke čtenářství\Posloupnost děje - O velikéřepě\dědeček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310" y="2337312"/>
            <a:ext cx="1479331" cy="1572422"/>
          </a:xfrm>
          <a:prstGeom prst="rect">
            <a:avLst/>
          </a:prstGeom>
          <a:noFill/>
          <a:ln>
            <a:noFill/>
          </a:ln>
        </p:spPr>
      </p:pic>
      <p:pic>
        <p:nvPicPr>
          <p:cNvPr id="11" name="Obrázek 10" descr="D:\ČG - OP VVV, IRP, PŠÚ\OP VVV\SC1 - Motivace ke čtenářství\Posloupnost děje - O velikéřepě\řepa3.jpg"/>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722132" y="2347944"/>
            <a:ext cx="2559372" cy="1259179"/>
          </a:xfrm>
          <a:prstGeom prst="rect">
            <a:avLst/>
          </a:prstGeom>
          <a:noFill/>
          <a:ln>
            <a:noFill/>
          </a:ln>
        </p:spPr>
      </p:pic>
      <p:pic>
        <p:nvPicPr>
          <p:cNvPr id="12" name="Obrázek 11" descr="D:\ČG - OP VVV, IRP, PŠÚ\OP VVV\SC1 - Motivace ke čtenářství\Posloupnost děje - O velikéřepě\řepa4.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4866" y="2382861"/>
            <a:ext cx="3152058" cy="1458279"/>
          </a:xfrm>
          <a:prstGeom prst="rect">
            <a:avLst/>
          </a:prstGeom>
          <a:noFill/>
          <a:ln>
            <a:noFill/>
          </a:ln>
        </p:spPr>
      </p:pic>
      <p:pic>
        <p:nvPicPr>
          <p:cNvPr id="13" name="Obrázek 12" descr="D:\ČG - OP VVV, IRP, PŠÚ\OP VVV\SC1 - Motivace ke čtenářství\Posloupnost děje - O velikéřepě\řepa5.jpg"/>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329853" y="2279282"/>
            <a:ext cx="3018075" cy="1565046"/>
          </a:xfrm>
          <a:prstGeom prst="rect">
            <a:avLst/>
          </a:prstGeom>
          <a:noFill/>
          <a:ln>
            <a:noFill/>
          </a:ln>
        </p:spPr>
      </p:pic>
      <p:pic>
        <p:nvPicPr>
          <p:cNvPr id="14" name="Obrázek 13" descr="D:\ČG - OP VVV, IRP, PŠÚ\OP VVV\SC1 - Motivace ke čtenářství\Posloupnost děje - O velikéřepě\řepa6.jpg"/>
          <p:cNvPicPr/>
          <p:nvPr/>
        </p:nvPicPr>
        <p:blipFill>
          <a:blip r:embed="rId12" cstate="hqprint">
            <a:extLst>
              <a:ext uri="{28A0092B-C50C-407E-A947-70E740481C1C}">
                <a14:useLocalDpi xmlns:a14="http://schemas.microsoft.com/office/drawing/2010/main" val="0"/>
              </a:ext>
            </a:extLst>
          </a:blip>
          <a:srcRect/>
          <a:stretch>
            <a:fillRect/>
          </a:stretch>
        </p:blipFill>
        <p:spPr bwMode="auto">
          <a:xfrm>
            <a:off x="197307" y="4042791"/>
            <a:ext cx="3329940" cy="1492885"/>
          </a:xfrm>
          <a:prstGeom prst="rect">
            <a:avLst/>
          </a:prstGeom>
          <a:noFill/>
          <a:ln>
            <a:noFill/>
          </a:ln>
        </p:spPr>
      </p:pic>
      <p:pic>
        <p:nvPicPr>
          <p:cNvPr id="15" name="Obrázek 14" descr="D:\ČG - OP VVV, IRP, PŠÚ\OP VVV\SC1 - Motivace ke čtenářství\Posloupnost děje - O velikéřepě\řepa7.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74920" y="3967773"/>
            <a:ext cx="3738880" cy="1501140"/>
          </a:xfrm>
          <a:prstGeom prst="rect">
            <a:avLst/>
          </a:prstGeom>
          <a:noFill/>
          <a:ln>
            <a:noFill/>
          </a:ln>
        </p:spPr>
      </p:pic>
      <p:pic>
        <p:nvPicPr>
          <p:cNvPr id="16" name="Obrázek 15" descr="D:\ČG - OP VVV, IRP, PŠÚ\OP VVV\SC1 - Motivace ke čtenářství\Posloupnost děje - O velikéřepě\řepa8.jpg"/>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54457" y="3975393"/>
            <a:ext cx="3386455" cy="1493520"/>
          </a:xfrm>
          <a:prstGeom prst="rect">
            <a:avLst/>
          </a:prstGeom>
          <a:noFill/>
          <a:ln>
            <a:noFill/>
          </a:ln>
        </p:spPr>
      </p:pic>
      <p:pic>
        <p:nvPicPr>
          <p:cNvPr id="17" name="Obrázek 16" descr="D:\ČG - OP VVV, IRP, PŠÚ\OP VVV\SC1 - Motivace ke čtenářství\Posloupnost děje - O velikéřepě\řepa9.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16159" y="5601970"/>
            <a:ext cx="2933700" cy="1256030"/>
          </a:xfrm>
          <a:prstGeom prst="rect">
            <a:avLst/>
          </a:prstGeom>
          <a:noFill/>
          <a:ln>
            <a:noFill/>
          </a:ln>
        </p:spPr>
      </p:pic>
    </p:spTree>
    <p:extLst>
      <p:ext uri="{BB962C8B-B14F-4D97-AF65-F5344CB8AC3E}">
        <p14:creationId xmlns:p14="http://schemas.microsoft.com/office/powerpoint/2010/main" val="2126374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František Bartoš, upraveno Hanou </a:t>
            </a:r>
            <a:r>
              <a:rPr lang="cs-CZ" b="1" dirty="0" err="1"/>
              <a:t>Zobáčovou</a:t>
            </a:r>
            <a:r>
              <a:rPr lang="cs-CZ" b="1" dirty="0"/>
              <a:t> /Pasparta, 2015/</a:t>
            </a:r>
            <a:r>
              <a:rPr lang="cs-CZ" dirty="0"/>
              <a:t/>
            </a:r>
            <a:br>
              <a:rPr lang="cs-CZ" dirty="0"/>
            </a:br>
            <a:endParaRPr lang="cs-CZ" dirty="0"/>
          </a:p>
        </p:txBody>
      </p:sp>
      <p:sp>
        <p:nvSpPr>
          <p:cNvPr id="3" name="Zástupný symbol pro obsah 2"/>
          <p:cNvSpPr>
            <a:spLocks noGrp="1"/>
          </p:cNvSpPr>
          <p:nvPr>
            <p:ph idx="1"/>
          </p:nvPr>
        </p:nvSpPr>
        <p:spPr>
          <a:xfrm>
            <a:off x="680321" y="2187099"/>
            <a:ext cx="9613861" cy="4584189"/>
          </a:xfrm>
        </p:spPr>
        <p:txBody>
          <a:bodyPr>
            <a:normAutofit fontScale="70000" lnSpcReduction="20000"/>
          </a:bodyPr>
          <a:lstStyle/>
          <a:p>
            <a:r>
              <a:rPr lang="cs-CZ" dirty="0" smtClean="0"/>
              <a:t>Dědeček </a:t>
            </a:r>
            <a:r>
              <a:rPr lang="cs-CZ" dirty="0"/>
              <a:t>zasadil řepu. Vyrostla řepa velká, převeliká. </a:t>
            </a:r>
          </a:p>
          <a:p>
            <a:r>
              <a:rPr lang="cs-CZ" dirty="0"/>
              <a:t>Dědeček chtěl řepu ze země vytáhnout. Táhl, táhl, ale řepu nevytáhl.</a:t>
            </a:r>
          </a:p>
          <a:p>
            <a:r>
              <a:rPr lang="cs-CZ" dirty="0"/>
              <a:t>Zavolal na babičku: „Babičko, babičko, prosím pomoz mi vytáhnout řepu.“</a:t>
            </a:r>
          </a:p>
          <a:p>
            <a:r>
              <a:rPr lang="cs-CZ" dirty="0"/>
              <a:t>Babička přišla, aby dědečkovi pomohla. Babička chytila dědečka, dědeček chytil řepu. Táhli, táhli, ale řepu nevytáhli. Zavolali na vnučku: „Vnučko, vnučko, prosím pomoz nám vytáhnout řepu.“</a:t>
            </a:r>
          </a:p>
          <a:p>
            <a:r>
              <a:rPr lang="cs-CZ" dirty="0"/>
              <a:t>Vnučka přišla, aby dědečkovi a babičce pomohla. Vnučka chytila babičku, babička chytila dědečka, dědeček chytil řepu. Táhli, táhli, ale řepu nevytáhli. Zavolali na pejska: „Pejsku, pejsku, prosím pomoz nám vytáhnout řepu.“</a:t>
            </a:r>
          </a:p>
          <a:p>
            <a:r>
              <a:rPr lang="cs-CZ" dirty="0"/>
              <a:t>Pejsek přiběhl, aby jim pomohl. Pejsek chytil vnučku.. Vnučka chytila babičku, babička chytila dědečka, dědeček chytil řepu. Táhli, táhli, ale řepu nevytáhli. Zavolali na kočičku: „Kočičko, kočičko, prosím pomoz nám vytáhnout řepu.“</a:t>
            </a:r>
          </a:p>
          <a:p>
            <a:r>
              <a:rPr lang="cs-CZ" dirty="0"/>
              <a:t>Kočička přiběhla, aby jim pomohla. Kočička chytila pejska. Pejsek chytil vnučku.. Vnučka chytila babičku, babička chytila dědečka, dědeček chytil řepu. Táhli, táhli, ale řepu nevytáhli. </a:t>
            </a:r>
          </a:p>
          <a:p>
            <a:r>
              <a:rPr lang="cs-CZ" dirty="0"/>
              <a:t>Zavolali na myšku: „Myško, myško, prosím pomoz nám vytáhnout řepu.“ Myška přiběhla, aby jim pomohla. Myška chytila kočku, kočka chytila pejska, pejsek chytil vnučku, vnučka chytila babičku, babička chytila dědečka, dědeček chytil řepu. Táhli, táhli, až řepu vytáhli!</a:t>
            </a:r>
          </a:p>
          <a:p>
            <a:r>
              <a:rPr lang="cs-CZ" dirty="0"/>
              <a:t>A byla to řepa veliká, převeliká. Donesli pak řepu domů. Doma ji společně uvařili a snědli. A jestli ji nesnědli, jedí ji tam ještě dnes.</a:t>
            </a:r>
          </a:p>
          <a:p>
            <a:endParaRPr lang="cs-CZ" dirty="0"/>
          </a:p>
        </p:txBody>
      </p:sp>
    </p:spTree>
    <p:extLst>
      <p:ext uri="{BB962C8B-B14F-4D97-AF65-F5344CB8AC3E}">
        <p14:creationId xmlns:p14="http://schemas.microsoft.com/office/powerpoint/2010/main" val="3372969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err="1"/>
              <a:t>Moodle</a:t>
            </a:r>
            <a:endParaRPr lang="cs-CZ" dirty="0"/>
          </a:p>
        </p:txBody>
      </p:sp>
      <p:sp>
        <p:nvSpPr>
          <p:cNvPr id="3" name="Zástupný symbol pro obsah 2"/>
          <p:cNvSpPr>
            <a:spLocks noGrp="1"/>
          </p:cNvSpPr>
          <p:nvPr>
            <p:ph idx="1"/>
          </p:nvPr>
        </p:nvSpPr>
        <p:spPr>
          <a:xfrm>
            <a:off x="2498475" y="2747066"/>
            <a:ext cx="7210396" cy="2699487"/>
          </a:xfrm>
        </p:spPr>
        <p:txBody>
          <a:bodyPr/>
          <a:lstStyle/>
          <a:p>
            <a:pPr marL="0" indent="0">
              <a:buNone/>
            </a:pPr>
            <a:r>
              <a:rPr lang="cs-CZ" sz="2400" dirty="0" err="1"/>
              <a:t>Moodle</a:t>
            </a:r>
            <a:r>
              <a:rPr lang="cs-CZ" sz="2400" dirty="0"/>
              <a:t>: </a:t>
            </a:r>
            <a:r>
              <a:rPr lang="it-IT" sz="2400" dirty="0"/>
              <a:t>Literatura pro děti II - MŠ - KS </a:t>
            </a:r>
            <a:endParaRPr lang="cs-CZ" sz="2400" dirty="0"/>
          </a:p>
          <a:p>
            <a:pPr marL="0" indent="0">
              <a:buNone/>
            </a:pPr>
            <a:r>
              <a:rPr lang="cs-CZ" dirty="0">
                <a:hlinkClick r:id="rId2"/>
              </a:rPr>
              <a:t>https://dl1.cuni.cz/course/view.php?id=6043</a:t>
            </a:r>
            <a:endParaRPr lang="cs-CZ" dirty="0"/>
          </a:p>
          <a:p>
            <a:pPr marL="0" indent="0">
              <a:buNone/>
            </a:pPr>
            <a:endParaRPr lang="cs-CZ" sz="2400" dirty="0"/>
          </a:p>
          <a:p>
            <a:pPr marL="0" indent="0">
              <a:buNone/>
            </a:pPr>
            <a:r>
              <a:rPr lang="cs-CZ" sz="2400" dirty="0"/>
              <a:t>Heslo: LPD2</a:t>
            </a:r>
          </a:p>
          <a:p>
            <a:pPr marL="0" indent="0">
              <a:buNone/>
            </a:pPr>
            <a:endParaRPr lang="cs-CZ" dirty="0"/>
          </a:p>
          <a:p>
            <a:pPr marL="0" indent="0">
              <a:buNone/>
            </a:pPr>
            <a:endParaRPr lang="cs-CZ" dirty="0"/>
          </a:p>
          <a:p>
            <a:endParaRPr lang="cs-CZ" dirty="0"/>
          </a:p>
        </p:txBody>
      </p:sp>
    </p:spTree>
    <p:extLst>
      <p:ext uri="{BB962C8B-B14F-4D97-AF65-F5344CB8AC3E}">
        <p14:creationId xmlns:p14="http://schemas.microsoft.com/office/powerpoint/2010/main" val="15680422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František Hrubín (Špalíček pohádek)</a:t>
            </a:r>
            <a:endParaRPr lang="cs-CZ" dirty="0"/>
          </a:p>
        </p:txBody>
      </p:sp>
      <p:sp>
        <p:nvSpPr>
          <p:cNvPr id="3" name="Zástupný symbol pro obsah 2"/>
          <p:cNvSpPr>
            <a:spLocks noGrp="1"/>
          </p:cNvSpPr>
          <p:nvPr>
            <p:ph sz="half" idx="1"/>
          </p:nvPr>
        </p:nvSpPr>
        <p:spPr/>
        <p:txBody>
          <a:bodyPr>
            <a:normAutofit fontScale="70000" lnSpcReduction="20000"/>
          </a:bodyPr>
          <a:lstStyle/>
          <a:p>
            <a:r>
              <a:rPr lang="cs-CZ" dirty="0"/>
              <a:t>Dědek řepu zasadil,</a:t>
            </a:r>
            <a:br>
              <a:rPr lang="cs-CZ" dirty="0"/>
            </a:br>
            <a:r>
              <a:rPr lang="cs-CZ" dirty="0"/>
              <a:t>u pole se posadil,</a:t>
            </a:r>
            <a:br>
              <a:rPr lang="cs-CZ" dirty="0"/>
            </a:br>
            <a:r>
              <a:rPr lang="cs-CZ" dirty="0"/>
              <a:t>čekal, čekal,</a:t>
            </a:r>
            <a:br>
              <a:rPr lang="cs-CZ" dirty="0"/>
            </a:br>
            <a:r>
              <a:rPr lang="cs-CZ" dirty="0"/>
              <a:t>mráz ho lekal,</a:t>
            </a:r>
            <a:br>
              <a:rPr lang="cs-CZ" dirty="0"/>
            </a:br>
            <a:r>
              <a:rPr lang="cs-CZ" dirty="0"/>
              <a:t>sluníčka se bál,</a:t>
            </a:r>
            <a:br>
              <a:rPr lang="cs-CZ" dirty="0"/>
            </a:br>
            <a:r>
              <a:rPr lang="cs-CZ" dirty="0"/>
              <a:t>dešti jenom lál.</a:t>
            </a:r>
            <a:br>
              <a:rPr lang="cs-CZ" dirty="0"/>
            </a:br>
            <a:r>
              <a:rPr lang="cs-CZ" dirty="0"/>
              <a:t>Bez večeře, bez oběda</a:t>
            </a:r>
            <a:br>
              <a:rPr lang="cs-CZ" dirty="0"/>
            </a:br>
            <a:r>
              <a:rPr lang="cs-CZ" dirty="0"/>
              <a:t>čeká dědeček,</a:t>
            </a:r>
            <a:br>
              <a:rPr lang="cs-CZ" dirty="0"/>
            </a:br>
            <a:r>
              <a:rPr lang="cs-CZ" dirty="0"/>
              <a:t>najednou se hlína zvedá,</a:t>
            </a:r>
            <a:br>
              <a:rPr lang="cs-CZ" dirty="0"/>
            </a:br>
            <a:r>
              <a:rPr lang="cs-CZ" dirty="0"/>
              <a:t>roste kopeček.</a:t>
            </a:r>
          </a:p>
          <a:p>
            <a:r>
              <a:rPr lang="cs-CZ" dirty="0"/>
              <a:t>"Bábo, roste řepa!"</a:t>
            </a:r>
            <a:br>
              <a:rPr lang="cs-CZ" dirty="0"/>
            </a:br>
            <a:r>
              <a:rPr lang="cs-CZ" dirty="0"/>
              <a:t>"Prosím tě, co vidíš!"</a:t>
            </a:r>
            <a:br>
              <a:rPr lang="cs-CZ" dirty="0"/>
            </a:br>
            <a:r>
              <a:rPr lang="cs-CZ" dirty="0"/>
              <a:t>"Bábo, což jsi slepá?"</a:t>
            </a:r>
            <a:br>
              <a:rPr lang="cs-CZ" dirty="0"/>
            </a:br>
            <a:r>
              <a:rPr lang="cs-CZ" dirty="0"/>
              <a:t>"Dědku, ty mě šidíš!"</a:t>
            </a:r>
            <a:br>
              <a:rPr lang="cs-CZ" dirty="0"/>
            </a:br>
            <a:r>
              <a:rPr lang="cs-CZ" dirty="0"/>
              <a:t>Zavolali vnučku,</a:t>
            </a:r>
            <a:br>
              <a:rPr lang="cs-CZ" dirty="0"/>
            </a:br>
            <a:r>
              <a:rPr lang="cs-CZ" dirty="0"/>
              <a:t>vnučka pejska,</a:t>
            </a:r>
            <a:br>
              <a:rPr lang="cs-CZ" dirty="0"/>
            </a:br>
            <a:r>
              <a:rPr lang="cs-CZ" dirty="0"/>
              <a:t>pejsek kočku,</a:t>
            </a:r>
            <a:br>
              <a:rPr lang="cs-CZ" dirty="0"/>
            </a:br>
            <a:r>
              <a:rPr lang="cs-CZ" dirty="0"/>
              <a:t>kočka myš.</a:t>
            </a:r>
          </a:p>
          <a:p>
            <a:endParaRPr lang="cs-CZ" dirty="0"/>
          </a:p>
        </p:txBody>
      </p:sp>
      <p:sp>
        <p:nvSpPr>
          <p:cNvPr id="4" name="Zástupný symbol pro obsah 3"/>
          <p:cNvSpPr>
            <a:spLocks noGrp="1"/>
          </p:cNvSpPr>
          <p:nvPr>
            <p:ph sz="half" idx="2"/>
          </p:nvPr>
        </p:nvSpPr>
        <p:spPr/>
        <p:txBody>
          <a:bodyPr>
            <a:normAutofit fontScale="70000" lnSpcReduction="20000"/>
          </a:bodyPr>
          <a:lstStyle/>
          <a:p>
            <a:r>
              <a:rPr lang="cs-CZ" dirty="0"/>
              <a:t>Chytli se a čekají,</a:t>
            </a:r>
            <a:br>
              <a:rPr lang="cs-CZ" dirty="0"/>
            </a:br>
            <a:r>
              <a:rPr lang="cs-CZ" dirty="0"/>
              <a:t>šepty, šepty šeptají -</a:t>
            </a:r>
            <a:br>
              <a:rPr lang="cs-CZ" dirty="0"/>
            </a:br>
            <a:r>
              <a:rPr lang="cs-CZ" dirty="0"/>
              <a:t>neslyšíš?</a:t>
            </a:r>
          </a:p>
          <a:p>
            <a:r>
              <a:rPr lang="cs-CZ" dirty="0"/>
              <a:t>Myšce byla dlouhá chvíle,</a:t>
            </a:r>
            <a:br>
              <a:rPr lang="cs-CZ" dirty="0"/>
            </a:br>
            <a:r>
              <a:rPr lang="cs-CZ" dirty="0"/>
              <a:t>hopsala si rozpustile,</a:t>
            </a:r>
            <a:br>
              <a:rPr lang="cs-CZ" dirty="0"/>
            </a:br>
            <a:r>
              <a:rPr lang="cs-CZ" dirty="0"/>
              <a:t>trhla kočkou,</a:t>
            </a:r>
            <a:br>
              <a:rPr lang="cs-CZ" dirty="0"/>
            </a:br>
            <a:r>
              <a:rPr lang="cs-CZ" dirty="0"/>
              <a:t>kočka pejskem,</a:t>
            </a:r>
            <a:br>
              <a:rPr lang="cs-CZ" dirty="0"/>
            </a:br>
            <a:r>
              <a:rPr lang="cs-CZ" dirty="0"/>
              <a:t>pejsek vnučkou,</a:t>
            </a:r>
            <a:br>
              <a:rPr lang="cs-CZ" dirty="0"/>
            </a:br>
            <a:r>
              <a:rPr lang="cs-CZ" dirty="0"/>
              <a:t>vnučka bábou,</a:t>
            </a:r>
            <a:br>
              <a:rPr lang="cs-CZ" dirty="0"/>
            </a:br>
            <a:r>
              <a:rPr lang="cs-CZ" dirty="0"/>
              <a:t>bába dědkem -</a:t>
            </a:r>
            <a:br>
              <a:rPr lang="cs-CZ" dirty="0"/>
            </a:br>
            <a:r>
              <a:rPr lang="cs-CZ" dirty="0"/>
              <a:t>dědek prázdné ruce měl,</a:t>
            </a:r>
            <a:br>
              <a:rPr lang="cs-CZ" dirty="0"/>
            </a:br>
            <a:r>
              <a:rPr lang="cs-CZ" dirty="0"/>
              <a:t>nikoho se nedržel,</a:t>
            </a:r>
            <a:br>
              <a:rPr lang="cs-CZ" dirty="0"/>
            </a:br>
            <a:r>
              <a:rPr lang="cs-CZ" dirty="0"/>
              <a:t>udělali bác...</a:t>
            </a:r>
          </a:p>
          <a:p>
            <a:r>
              <a:rPr lang="cs-CZ" dirty="0"/>
              <a:t>Kopeček se ještě chvěje,</a:t>
            </a:r>
            <a:br>
              <a:rPr lang="cs-CZ" dirty="0"/>
            </a:br>
            <a:r>
              <a:rPr lang="cs-CZ" dirty="0"/>
              <a:t>jak se pod ním krtek směje.</a:t>
            </a:r>
          </a:p>
          <a:p>
            <a:endParaRPr lang="cs-CZ" dirty="0"/>
          </a:p>
        </p:txBody>
      </p:sp>
    </p:spTree>
    <p:extLst>
      <p:ext uri="{BB962C8B-B14F-4D97-AF65-F5344CB8AC3E}">
        <p14:creationId xmlns:p14="http://schemas.microsoft.com/office/powerpoint/2010/main" val="1394515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O veliké řepě – co mají obě pohádky společného, čím se liší?</a:t>
            </a:r>
            <a:endParaRPr lang="cs-CZ" dirty="0"/>
          </a:p>
        </p:txBody>
      </p:sp>
      <p:pic>
        <p:nvPicPr>
          <p:cNvPr id="8" name="Zástupný symbol pro obsah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2550" y="2082183"/>
            <a:ext cx="6636334" cy="4440311"/>
          </a:xfrm>
        </p:spPr>
      </p:pic>
    </p:spTree>
    <p:extLst>
      <p:ext uri="{BB962C8B-B14F-4D97-AF65-F5344CB8AC3E}">
        <p14:creationId xmlns:p14="http://schemas.microsoft.com/office/powerpoint/2010/main" val="1852166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846FBC-56A6-4736-8A6E-B3024C4F6361}"/>
              </a:ext>
            </a:extLst>
          </p:cNvPr>
          <p:cNvSpPr>
            <a:spLocks noGrp="1"/>
          </p:cNvSpPr>
          <p:nvPr>
            <p:ph type="title"/>
          </p:nvPr>
        </p:nvSpPr>
        <p:spPr/>
        <p:txBody>
          <a:bodyPr/>
          <a:lstStyle/>
          <a:p>
            <a:r>
              <a:rPr lang="cs-CZ" dirty="0"/>
              <a:t>Čtenářská strategie hledání souvislostí na úrovni text - text</a:t>
            </a:r>
          </a:p>
        </p:txBody>
      </p:sp>
      <p:pic>
        <p:nvPicPr>
          <p:cNvPr id="4" name="Zástupný symbol pro obsah 3">
            <a:extLst>
              <a:ext uri="{FF2B5EF4-FFF2-40B4-BE49-F238E27FC236}">
                <a16:creationId xmlns:a16="http://schemas.microsoft.com/office/drawing/2014/main" id="{4937E9D4-2821-4B09-A947-F8866636D5CF}"/>
              </a:ext>
            </a:extLst>
          </p:cNvPr>
          <p:cNvPicPr>
            <a:picLocks noGrp="1" noChangeAspect="1"/>
          </p:cNvPicPr>
          <p:nvPr>
            <p:ph sz="half" idx="1"/>
          </p:nvPr>
        </p:nvPicPr>
        <p:blipFill>
          <a:blip r:embed="rId2"/>
          <a:stretch>
            <a:fillRect/>
          </a:stretch>
        </p:blipFill>
        <p:spPr>
          <a:xfrm>
            <a:off x="1524001" y="2708921"/>
            <a:ext cx="5313599" cy="3099597"/>
          </a:xfrm>
          <a:prstGeom prst="rect">
            <a:avLst/>
          </a:prstGeom>
        </p:spPr>
      </p:pic>
      <p:sp>
        <p:nvSpPr>
          <p:cNvPr id="5" name="Zástupný symbol pro obsah 4">
            <a:extLst>
              <a:ext uri="{FF2B5EF4-FFF2-40B4-BE49-F238E27FC236}">
                <a16:creationId xmlns:a16="http://schemas.microsoft.com/office/drawing/2014/main" id="{3C426FF4-763B-4296-9B89-ADAD17BDD3C5}"/>
              </a:ext>
            </a:extLst>
          </p:cNvPr>
          <p:cNvSpPr>
            <a:spLocks noGrp="1"/>
          </p:cNvSpPr>
          <p:nvPr>
            <p:ph sz="half" idx="2"/>
          </p:nvPr>
        </p:nvSpPr>
        <p:spPr>
          <a:xfrm>
            <a:off x="6837598" y="2060848"/>
            <a:ext cx="3729714" cy="4797152"/>
          </a:xfrm>
        </p:spPr>
        <p:txBody>
          <a:bodyPr>
            <a:normAutofit fontScale="85000" lnSpcReduction="20000"/>
          </a:bodyPr>
          <a:lstStyle/>
          <a:p>
            <a:r>
              <a:rPr lang="cs-CZ" dirty="0"/>
              <a:t>Rybárová, Eva. Diplomová práce.</a:t>
            </a:r>
          </a:p>
          <a:p>
            <a:r>
              <a:rPr lang="cs-CZ" i="1" dirty="0"/>
              <a:t>Učitelka: „Takže mi řekněte, o kom ta pohádka byla, kdo byl v té pohádce hlavní?“ </a:t>
            </a:r>
            <a:endParaRPr lang="cs-CZ" dirty="0"/>
          </a:p>
          <a:p>
            <a:r>
              <a:rPr lang="cs-CZ" i="1" dirty="0"/>
              <a:t>Děti: „Paleček.“ </a:t>
            </a:r>
            <a:endParaRPr lang="cs-CZ" dirty="0"/>
          </a:p>
          <a:p>
            <a:r>
              <a:rPr lang="cs-CZ" i="1" dirty="0"/>
              <a:t>Učitelka: „Paleček. A kam to mám napsat, Verunko?“ </a:t>
            </a:r>
            <a:endParaRPr lang="cs-CZ" dirty="0"/>
          </a:p>
          <a:p>
            <a:r>
              <a:rPr lang="pl-PL" i="1" dirty="0"/>
              <a:t>Verunka: „Tam!“ (ukazuje na průsečík kružnic) </a:t>
            </a:r>
            <a:endParaRPr lang="pl-PL" dirty="0"/>
          </a:p>
          <a:p>
            <a:r>
              <a:rPr lang="pl-PL" i="1" dirty="0"/>
              <a:t>Lukáš: </a:t>
            </a:r>
            <a:r>
              <a:rPr lang="pl-PL" b="1" i="1" dirty="0"/>
              <a:t>„Do toho malýho kruhu.“ </a:t>
            </a:r>
            <a:endParaRPr lang="pl-PL" dirty="0"/>
          </a:p>
          <a:p>
            <a:r>
              <a:rPr lang="cs-CZ" i="1" dirty="0"/>
              <a:t>Učitelka: „Myslíš doprostřed? A proč, Lukášku?“ </a:t>
            </a:r>
            <a:endParaRPr lang="cs-CZ" dirty="0"/>
          </a:p>
          <a:p>
            <a:r>
              <a:rPr lang="cs-CZ" i="1" dirty="0"/>
              <a:t>Lukáš: </a:t>
            </a:r>
            <a:r>
              <a:rPr lang="cs-CZ" b="1" i="1" dirty="0"/>
              <a:t>„Protože v </a:t>
            </a:r>
            <a:r>
              <a:rPr lang="cs-CZ" b="1" i="1" dirty="0" err="1"/>
              <a:t>tý</a:t>
            </a:r>
            <a:r>
              <a:rPr lang="cs-CZ" b="1" i="1" dirty="0"/>
              <a:t> druhý knížce byl taky Paleček.“ </a:t>
            </a:r>
            <a:endParaRPr lang="cs-CZ" dirty="0"/>
          </a:p>
        </p:txBody>
      </p:sp>
    </p:spTree>
    <p:extLst>
      <p:ext uri="{BB962C8B-B14F-4D97-AF65-F5344CB8AC3E}">
        <p14:creationId xmlns:p14="http://schemas.microsoft.com/office/powerpoint/2010/main" val="3260277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730007-E150-4DC2-BDB6-F783862B4F91}"/>
              </a:ext>
            </a:extLst>
          </p:cNvPr>
          <p:cNvSpPr>
            <a:spLocks noGrp="1"/>
          </p:cNvSpPr>
          <p:nvPr>
            <p:ph type="title"/>
          </p:nvPr>
        </p:nvSpPr>
        <p:spPr>
          <a:xfrm>
            <a:off x="6960097" y="980728"/>
            <a:ext cx="3432237" cy="5772116"/>
          </a:xfrm>
        </p:spPr>
        <p:txBody>
          <a:bodyPr>
            <a:normAutofit/>
          </a:bodyPr>
          <a:lstStyle/>
          <a:p>
            <a:r>
              <a:rPr lang="cs-CZ" dirty="0"/>
              <a:t>Skládaná </a:t>
            </a:r>
            <a:r>
              <a:rPr lang="cs-CZ" dirty="0" err="1"/>
              <a:t>miniknížka</a:t>
            </a:r>
            <a:r>
              <a:rPr lang="cs-CZ" dirty="0"/>
              <a:t> (Doláková – Umíte to s pohádkou? Praha: Portál)</a:t>
            </a:r>
          </a:p>
        </p:txBody>
      </p:sp>
      <p:pic>
        <p:nvPicPr>
          <p:cNvPr id="5" name="Zástupný symbol pro obsah 4">
            <a:extLst>
              <a:ext uri="{FF2B5EF4-FFF2-40B4-BE49-F238E27FC236}">
                <a16:creationId xmlns:a16="http://schemas.microsoft.com/office/drawing/2014/main" id="{7B314E93-E765-4FD9-9913-25DCAB76D18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71400"/>
            <a:ext cx="5292080" cy="7558788"/>
          </a:xfrm>
        </p:spPr>
      </p:pic>
    </p:spTree>
    <p:extLst>
      <p:ext uri="{BB962C8B-B14F-4D97-AF65-F5344CB8AC3E}">
        <p14:creationId xmlns:p14="http://schemas.microsoft.com/office/powerpoint/2010/main" val="20343874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Skládaná </a:t>
            </a:r>
            <a:r>
              <a:rPr lang="cs-CZ" dirty="0" err="1" smtClean="0"/>
              <a:t>miniknížka</a:t>
            </a:r>
            <a:endParaRPr lang="cs-CZ" dirty="0"/>
          </a:p>
        </p:txBody>
      </p:sp>
      <p:pic>
        <p:nvPicPr>
          <p:cNvPr id="4" name="Zástupný symbol pro obsah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3076548" y="1092339"/>
            <a:ext cx="4590526" cy="6693038"/>
          </a:xfrm>
        </p:spPr>
      </p:pic>
    </p:spTree>
    <p:extLst>
      <p:ext uri="{BB962C8B-B14F-4D97-AF65-F5344CB8AC3E}">
        <p14:creationId xmlns:p14="http://schemas.microsoft.com/office/powerpoint/2010/main" val="3425460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783144" y="260648"/>
            <a:ext cx="6377940" cy="1293028"/>
          </a:xfrm>
        </p:spPr>
        <p:txBody>
          <a:bodyPr/>
          <a:lstStyle/>
          <a:p>
            <a:r>
              <a:rPr lang="cs-CZ" dirty="0"/>
              <a:t>Pohádkový sáček</a:t>
            </a:r>
          </a:p>
        </p:txBody>
      </p:sp>
      <p:sp>
        <p:nvSpPr>
          <p:cNvPr id="3" name="Zástupný symbol pro obsah 2"/>
          <p:cNvSpPr>
            <a:spLocks noGrp="1"/>
          </p:cNvSpPr>
          <p:nvPr>
            <p:ph idx="1"/>
          </p:nvPr>
        </p:nvSpPr>
        <p:spPr>
          <a:xfrm>
            <a:off x="1631632" y="1212952"/>
            <a:ext cx="5340482" cy="4824536"/>
          </a:xfrm>
        </p:spPr>
        <p:txBody>
          <a:bodyPr>
            <a:normAutofit/>
          </a:bodyPr>
          <a:lstStyle/>
          <a:p>
            <a:r>
              <a:rPr lang="cs-CZ" dirty="0"/>
              <a:t>Do sáčku / tašky umístíme několik předmětů, které se vztahují k naplánované pohádce (př. červený čepeček, obrázek vlka, kytičku lučních květin). Předměty postupně vytahujeme / necháme děti vytahovat a necháváme děti hádat, o čem si budeme vyprávět.</a:t>
            </a:r>
          </a:p>
        </p:txBody>
      </p:sp>
      <p:pic>
        <p:nvPicPr>
          <p:cNvPr id="7170" name="Picture 2" descr="Výsledek obrázku pro pohádkový sá&amp;ccaron;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8756" y="1218272"/>
            <a:ext cx="2952328" cy="24928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Výsledek obrázku pro &amp;ccaron;ervený &amp;ccaron;epe&amp;ccaron;ek"/>
          <p:cNvSpPr>
            <a:spLocks noChangeAspect="1" noChangeArrowheads="1"/>
          </p:cNvSpPr>
          <p:nvPr/>
        </p:nvSpPr>
        <p:spPr bwMode="auto">
          <a:xfrm>
            <a:off x="1679575" y="-914400"/>
            <a:ext cx="190500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74" name="Picture 6" descr="Výsledek obrázku pro &amp;ccaron;ervený &amp;ccaron;epe&amp;ccaron;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157" y="4111461"/>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Výsledek obrázku pro vlk hra&amp;ccaron;k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78" name="Picture 10" descr="Související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2114" y="3804024"/>
            <a:ext cx="2367138" cy="22334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Výsledek obrázku pro kyti&amp;ccaron;ka lu&amp;ccaron;ních kv&amp;ecaron;t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2266" y="4007280"/>
            <a:ext cx="2204935" cy="2204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61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Práce s knihou</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1658968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smtClean="0"/>
              <a:t>Práce s knihou – ve trojicích </a:t>
            </a:r>
            <a:endParaRPr lang="cs-CZ" dirty="0"/>
          </a:p>
        </p:txBody>
      </p:sp>
      <p:sp>
        <p:nvSpPr>
          <p:cNvPr id="3" name="Zástupný symbol pro obsah 2"/>
          <p:cNvSpPr>
            <a:spLocks noGrp="1"/>
          </p:cNvSpPr>
          <p:nvPr>
            <p:ph idx="1"/>
          </p:nvPr>
        </p:nvSpPr>
        <p:spPr>
          <a:xfrm>
            <a:off x="1464692" y="2132856"/>
            <a:ext cx="9217024" cy="4536504"/>
          </a:xfrm>
        </p:spPr>
        <p:txBody>
          <a:bodyPr>
            <a:normAutofit/>
          </a:bodyPr>
          <a:lstStyle/>
          <a:p>
            <a:pPr marL="0" indent="0">
              <a:buNone/>
            </a:pPr>
            <a:endParaRPr lang="cs-CZ" sz="2800" dirty="0"/>
          </a:p>
          <a:p>
            <a:r>
              <a:rPr lang="cs-CZ" sz="2800" dirty="0"/>
              <a:t>1. Prohlédněte si několik ilustrací z knihy (čt. strategie </a:t>
            </a:r>
            <a:r>
              <a:rPr lang="cs-CZ" sz="2800" b="1" dirty="0"/>
              <a:t>předvídání </a:t>
            </a:r>
            <a:r>
              <a:rPr lang="cs-CZ" sz="2800" dirty="0"/>
              <a:t>- z titulní stránky či ilustrací vyvozuji, o čem by kniha mohla být a na základě toho se rozhoduji, zda jí budu věnovat pozornost, či nikoliv). </a:t>
            </a:r>
          </a:p>
          <a:p>
            <a:endParaRPr lang="cs-CZ" sz="2800" dirty="0"/>
          </a:p>
          <a:p>
            <a:r>
              <a:rPr lang="cs-CZ" sz="2800" i="1" dirty="0"/>
              <a:t>O čem kniha asi bude? Proč si to myslíte?</a:t>
            </a:r>
          </a:p>
          <a:p>
            <a:endParaRPr lang="cs-CZ" sz="2800" i="1" dirty="0"/>
          </a:p>
          <a:p>
            <a:r>
              <a:rPr lang="cs-CZ" sz="2800" dirty="0"/>
              <a:t>Práce s pracovním listem</a:t>
            </a:r>
          </a:p>
        </p:txBody>
      </p:sp>
    </p:spTree>
    <p:extLst>
      <p:ext uri="{BB962C8B-B14F-4D97-AF65-F5344CB8AC3E}">
        <p14:creationId xmlns:p14="http://schemas.microsoft.com/office/powerpoint/2010/main" val="1070561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algn="ctr"/>
            <a:r>
              <a:rPr lang="cs-CZ" dirty="0" smtClean="0"/>
              <a:t>Jak voní týden –Olga </a:t>
            </a:r>
            <a:r>
              <a:rPr lang="cs-CZ" dirty="0" err="1" smtClean="0"/>
              <a:t>Masiuk</a:t>
            </a:r>
            <a:r>
              <a:rPr lang="cs-CZ" dirty="0" smtClean="0"/>
              <a:t> (učitelka na SŠ ve Varšavě, dětství trávila na Havaji) </a:t>
            </a:r>
            <a:endParaRPr lang="cs-CZ" dirty="0"/>
          </a:p>
        </p:txBody>
      </p:sp>
      <p:sp>
        <p:nvSpPr>
          <p:cNvPr id="3" name="Zástupný symbol pro obsah 2"/>
          <p:cNvSpPr>
            <a:spLocks noGrp="1"/>
          </p:cNvSpPr>
          <p:nvPr>
            <p:ph idx="1"/>
          </p:nvPr>
        </p:nvSpPr>
        <p:spPr>
          <a:xfrm>
            <a:off x="1539401" y="1988840"/>
            <a:ext cx="8892480" cy="4869160"/>
          </a:xfrm>
        </p:spPr>
        <p:txBody>
          <a:bodyPr>
            <a:normAutofit lnSpcReduction="10000"/>
          </a:bodyPr>
          <a:lstStyle/>
          <a:p>
            <a:r>
              <a:rPr lang="cs-CZ" dirty="0" smtClean="0"/>
              <a:t>Albatros, 2014, 111 stran, ilustrace </a:t>
            </a:r>
            <a:r>
              <a:rPr lang="cs-CZ" dirty="0" err="1" smtClean="0"/>
              <a:t>Nanako</a:t>
            </a:r>
            <a:r>
              <a:rPr lang="cs-CZ" dirty="0" smtClean="0"/>
              <a:t> </a:t>
            </a:r>
            <a:r>
              <a:rPr lang="cs-CZ" dirty="0" err="1" smtClean="0"/>
              <a:t>Ishida</a:t>
            </a:r>
            <a:endParaRPr lang="cs-CZ" dirty="0" smtClean="0"/>
          </a:p>
          <a:p>
            <a:r>
              <a:rPr lang="cs-CZ" dirty="0" smtClean="0"/>
              <a:t>Ačkoliv malá Konstantina nevidí, nebrání ji to v tom, aby svět viděla po svém. Bere vše s nadhledem a humorem a není ji jasné, proč by ji měl někdo litovat. Ačkoliv se barvy musí učit nazpaměť, dny v týdnu pozná podle vůně.</a:t>
            </a:r>
          </a:p>
          <a:p>
            <a:r>
              <a:rPr lang="cs-CZ" dirty="0" smtClean="0"/>
              <a:t>Jediné, po čem opravdu touží, je projet se na kole s větrem ve vlasech a na tváři. Kniha ukazuje, že věci, které my vnímáme jako běžné a každodenní, jsou pro </a:t>
            </a:r>
            <a:r>
              <a:rPr lang="cs-CZ" dirty="0" err="1" smtClean="0"/>
              <a:t>Týnku</a:t>
            </a:r>
            <a:r>
              <a:rPr lang="cs-CZ" dirty="0" smtClean="0"/>
              <a:t> mimořádné.</a:t>
            </a:r>
          </a:p>
          <a:p>
            <a:r>
              <a:rPr lang="cs-CZ" dirty="0" smtClean="0"/>
              <a:t>V knize jsou otevírána kromě toho další závažná témata – oddělený život rodičů (otec bydlí v Gdaňsku a ne ve Varšavě jako </a:t>
            </a:r>
            <a:r>
              <a:rPr lang="cs-CZ" dirty="0" err="1" smtClean="0"/>
              <a:t>Týnka</a:t>
            </a:r>
            <a:r>
              <a:rPr lang="cs-CZ" dirty="0" smtClean="0"/>
              <a:t> s maminkou) či smrt křečka.</a:t>
            </a:r>
          </a:p>
          <a:p>
            <a:r>
              <a:rPr lang="cs-CZ" dirty="0" smtClean="0"/>
              <a:t>Ilustrace – dvojího typu – barevné a v odstínech černošedé (svět nevidomých)</a:t>
            </a:r>
            <a:endParaRPr lang="cs-CZ" dirty="0"/>
          </a:p>
        </p:txBody>
      </p:sp>
    </p:spTree>
    <p:extLst>
      <p:ext uri="{BB962C8B-B14F-4D97-AF65-F5344CB8AC3E}">
        <p14:creationId xmlns:p14="http://schemas.microsoft.com/office/powerpoint/2010/main" val="27601223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B7C4EB-DD53-49B9-9E46-F439436645C2}"/>
              </a:ext>
            </a:extLst>
          </p:cNvPr>
          <p:cNvSpPr>
            <a:spLocks noGrp="1"/>
          </p:cNvSpPr>
          <p:nvPr>
            <p:ph type="ctrTitle"/>
          </p:nvPr>
        </p:nvSpPr>
        <p:spPr/>
        <p:txBody>
          <a:bodyPr/>
          <a:lstStyle/>
          <a:p>
            <a:r>
              <a:rPr lang="cs-CZ" dirty="0"/>
              <a:t>Kontroverzní témata v MŠ</a:t>
            </a:r>
          </a:p>
        </p:txBody>
      </p:sp>
      <p:sp>
        <p:nvSpPr>
          <p:cNvPr id="3" name="Podnadpis 2">
            <a:extLst>
              <a:ext uri="{FF2B5EF4-FFF2-40B4-BE49-F238E27FC236}">
                <a16:creationId xmlns:a16="http://schemas.microsoft.com/office/drawing/2014/main" id="{F409CF93-7690-4AFD-957A-883F1885755D}"/>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498196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Nadpis 1"/>
          <p:cNvSpPr>
            <a:spLocks noGrp="1"/>
          </p:cNvSpPr>
          <p:nvPr>
            <p:ph type="title"/>
          </p:nvPr>
        </p:nvSpPr>
        <p:spPr>
          <a:xfrm>
            <a:off x="1981200" y="274638"/>
            <a:ext cx="8229600" cy="6034682"/>
          </a:xfrm>
        </p:spPr>
        <p:txBody>
          <a:bodyPr/>
          <a:lstStyle/>
          <a:p>
            <a:pPr eaLnBrk="1" hangingPunct="1"/>
            <a:r>
              <a:rPr lang="cs-CZ" altLang="cs-CZ" b="1" dirty="0"/>
              <a:t>Zapojujeme děti do příběhu</a:t>
            </a:r>
            <a:br>
              <a:rPr lang="cs-CZ" altLang="cs-CZ" b="1" dirty="0"/>
            </a:br>
            <a:r>
              <a:rPr lang="cs-CZ" altLang="cs-CZ" b="1" dirty="0"/>
              <a:t>Personalizované knihy</a:t>
            </a:r>
          </a:p>
        </p:txBody>
      </p:sp>
    </p:spTree>
    <p:extLst>
      <p:ext uri="{BB962C8B-B14F-4D97-AF65-F5344CB8AC3E}">
        <p14:creationId xmlns:p14="http://schemas.microsoft.com/office/powerpoint/2010/main" val="1275530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1" y="764704"/>
            <a:ext cx="7675178" cy="1080938"/>
          </a:xfrm>
        </p:spPr>
        <p:txBody>
          <a:bodyPr/>
          <a:lstStyle/>
          <a:p>
            <a:r>
              <a:rPr lang="cs-CZ" dirty="0"/>
              <a:t>Kontroverzní témata v </a:t>
            </a:r>
            <a:r>
              <a:rPr lang="cs-CZ" dirty="0" smtClean="0"/>
              <a:t>LPD</a:t>
            </a:r>
            <a:endParaRPr lang="cs-CZ" dirty="0"/>
          </a:p>
        </p:txBody>
      </p:sp>
      <p:sp>
        <p:nvSpPr>
          <p:cNvPr id="3" name="Zástupný symbol pro obsah 2"/>
          <p:cNvSpPr>
            <a:spLocks noGrp="1"/>
          </p:cNvSpPr>
          <p:nvPr>
            <p:ph idx="1"/>
          </p:nvPr>
        </p:nvSpPr>
        <p:spPr>
          <a:xfrm>
            <a:off x="1775520" y="2204864"/>
            <a:ext cx="8892480" cy="4320480"/>
          </a:xfrm>
        </p:spPr>
        <p:txBody>
          <a:bodyPr>
            <a:normAutofit lnSpcReduction="10000"/>
          </a:bodyPr>
          <a:lstStyle/>
          <a:p>
            <a:r>
              <a:rPr lang="cs-CZ" dirty="0" smtClean="0"/>
              <a:t>Jinakost</a:t>
            </a:r>
          </a:p>
          <a:p>
            <a:r>
              <a:rPr lang="cs-CZ" dirty="0" smtClean="0"/>
              <a:t>Homosexualita</a:t>
            </a:r>
            <a:endParaRPr lang="cs-CZ" dirty="0"/>
          </a:p>
          <a:p>
            <a:r>
              <a:rPr lang="cs-CZ" dirty="0"/>
              <a:t>Setkání se smrtí</a:t>
            </a:r>
          </a:p>
          <a:p>
            <a:r>
              <a:rPr lang="cs-CZ" dirty="0"/>
              <a:t>Sourozenecké vztahy, příchod na svět apod.</a:t>
            </a:r>
          </a:p>
          <a:p>
            <a:endParaRPr lang="cs-CZ" dirty="0"/>
          </a:p>
          <a:p>
            <a:r>
              <a:rPr lang="cs-CZ" dirty="0"/>
              <a:t>Kdy nabízet tyto knihy dětem a číst je s nimi? </a:t>
            </a:r>
          </a:p>
          <a:p>
            <a:r>
              <a:rPr lang="cs-CZ" dirty="0"/>
              <a:t>Proč</a:t>
            </a:r>
            <a:r>
              <a:rPr lang="cs-CZ" dirty="0" smtClean="0"/>
              <a:t>?</a:t>
            </a:r>
          </a:p>
          <a:p>
            <a:endParaRPr lang="cs-CZ" dirty="0"/>
          </a:p>
          <a:p>
            <a:r>
              <a:rPr lang="cs-CZ" dirty="0" smtClean="0"/>
              <a:t>Které knihy Vás zaujaly a proč?</a:t>
            </a:r>
          </a:p>
          <a:p>
            <a:r>
              <a:rPr lang="cs-CZ" dirty="0" smtClean="0"/>
              <a:t>Osvědčily se Vám nějaké další?</a:t>
            </a:r>
            <a:endParaRPr lang="cs-CZ" dirty="0"/>
          </a:p>
          <a:p>
            <a:endParaRPr lang="cs-CZ" dirty="0"/>
          </a:p>
          <a:p>
            <a:endParaRPr lang="cs-CZ" dirty="0"/>
          </a:p>
        </p:txBody>
      </p:sp>
    </p:spTree>
    <p:extLst>
      <p:ext uri="{BB962C8B-B14F-4D97-AF65-F5344CB8AC3E}">
        <p14:creationId xmlns:p14="http://schemas.microsoft.com/office/powerpoint/2010/main" val="2395971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Práce ve skupinách – téma jinakosti</a:t>
            </a:r>
            <a:endParaRPr lang="cs-CZ" dirty="0"/>
          </a:p>
        </p:txBody>
      </p:sp>
      <p:sp>
        <p:nvSpPr>
          <p:cNvPr id="3" name="Zástupný symbol pro obsah 2"/>
          <p:cNvSpPr>
            <a:spLocks noGrp="1"/>
          </p:cNvSpPr>
          <p:nvPr>
            <p:ph idx="1"/>
          </p:nvPr>
        </p:nvSpPr>
        <p:spPr>
          <a:xfrm>
            <a:off x="428072" y="2147686"/>
            <a:ext cx="9613861" cy="4395003"/>
          </a:xfrm>
        </p:spPr>
        <p:txBody>
          <a:bodyPr>
            <a:normAutofit fontScale="55000" lnSpcReduction="20000"/>
          </a:bodyPr>
          <a:lstStyle/>
          <a:p>
            <a:r>
              <a:rPr lang="cs-CZ" b="1" dirty="0"/>
              <a:t>Dítě je dítě, B. </a:t>
            </a:r>
            <a:r>
              <a:rPr lang="cs-CZ" b="1" dirty="0" err="1"/>
              <a:t>Weningerová</a:t>
            </a:r>
            <a:r>
              <a:rPr lang="cs-CZ" b="1" dirty="0"/>
              <a:t>, </a:t>
            </a:r>
            <a:r>
              <a:rPr lang="cs-CZ" b="1" dirty="0" err="1"/>
              <a:t>Thovt</a:t>
            </a:r>
            <a:endParaRPr lang="cs-CZ" b="1" dirty="0"/>
          </a:p>
          <a:p>
            <a:r>
              <a:rPr lang="cs-CZ" dirty="0"/>
              <a:t>Chameleon Leon,  </a:t>
            </a:r>
            <a:r>
              <a:rPr lang="cs-CZ" dirty="0" err="1"/>
              <a:t>M.Wattová</a:t>
            </a:r>
            <a:r>
              <a:rPr lang="cs-CZ" dirty="0"/>
              <a:t>, </a:t>
            </a:r>
            <a:r>
              <a:rPr lang="cs-CZ" dirty="0" err="1"/>
              <a:t>Egmont</a:t>
            </a:r>
            <a:r>
              <a:rPr lang="cs-CZ" dirty="0"/>
              <a:t>, 2001</a:t>
            </a:r>
          </a:p>
          <a:p>
            <a:r>
              <a:rPr lang="cs-CZ" b="1" dirty="0"/>
              <a:t>Kamil neumí lítat, J. </a:t>
            </a:r>
            <a:r>
              <a:rPr lang="cs-CZ" b="1" dirty="0" err="1"/>
              <a:t>Berneová</a:t>
            </a:r>
            <a:r>
              <a:rPr lang="cs-CZ" b="1" dirty="0"/>
              <a:t>, Albatros, 2011</a:t>
            </a:r>
          </a:p>
          <a:p>
            <a:r>
              <a:rPr lang="cs-CZ" b="1" dirty="0" err="1" smtClean="0"/>
              <a:t>Kerekesová</a:t>
            </a:r>
            <a:r>
              <a:rPr lang="cs-CZ" b="1" dirty="0" smtClean="0"/>
              <a:t>, </a:t>
            </a:r>
            <a:r>
              <a:rPr lang="cs-CZ" b="1" dirty="0"/>
              <a:t>Katarína a Alexandra </a:t>
            </a:r>
            <a:r>
              <a:rPr lang="cs-CZ" b="1" dirty="0" err="1" smtClean="0"/>
              <a:t>Salmela</a:t>
            </a:r>
            <a:r>
              <a:rPr lang="cs-CZ" b="1" dirty="0" smtClean="0"/>
              <a:t>. </a:t>
            </a:r>
            <a:r>
              <a:rPr lang="cs-CZ" b="1" dirty="0"/>
              <a:t>Mimi &amp; Líza. </a:t>
            </a:r>
            <a:r>
              <a:rPr lang="cs-CZ" b="1" dirty="0" err="1"/>
              <a:t>Slovart</a:t>
            </a:r>
            <a:r>
              <a:rPr lang="cs-CZ" b="1" dirty="0"/>
              <a:t>, 2017. (Večerníček)</a:t>
            </a:r>
          </a:p>
          <a:p>
            <a:r>
              <a:rPr lang="cs-CZ" dirty="0"/>
              <a:t>Michaela </a:t>
            </a:r>
            <a:r>
              <a:rPr lang="cs-CZ" dirty="0" err="1"/>
              <a:t>Kukovičová</a:t>
            </a:r>
            <a:r>
              <a:rPr lang="cs-CZ" dirty="0"/>
              <a:t>, Olga Černá - Jitka Kytka (Jednoduchý příběh o nemocném děvčeti netradičně pojatý s působivým výtvarným ztvárněním)</a:t>
            </a:r>
          </a:p>
          <a:p>
            <a:r>
              <a:rPr lang="cs-CZ" b="1" dirty="0" err="1"/>
              <a:t>Masiuková</a:t>
            </a:r>
            <a:r>
              <a:rPr lang="cs-CZ" b="1" dirty="0"/>
              <a:t> Olga – Jak voní týden (o nevidomé holčičce)</a:t>
            </a:r>
          </a:p>
          <a:p>
            <a:r>
              <a:rPr lang="cs-CZ" dirty="0"/>
              <a:t>Matýsek, G. van </a:t>
            </a:r>
            <a:r>
              <a:rPr lang="cs-CZ" dirty="0" err="1"/>
              <a:t>Genechten</a:t>
            </a:r>
            <a:r>
              <a:rPr lang="cs-CZ" dirty="0"/>
              <a:t>, Amulet, 2002</a:t>
            </a:r>
          </a:p>
          <a:p>
            <a:r>
              <a:rPr lang="cs-CZ" dirty="0" err="1"/>
              <a:t>Nijland</a:t>
            </a:r>
            <a:r>
              <a:rPr lang="cs-CZ" dirty="0"/>
              <a:t> Stern – Princ &amp; Princ (homosexualita) – </a:t>
            </a:r>
            <a:r>
              <a:rPr lang="cs-CZ" dirty="0" err="1"/>
              <a:t>Meander</a:t>
            </a:r>
            <a:endParaRPr lang="cs-CZ" dirty="0"/>
          </a:p>
          <a:p>
            <a:r>
              <a:rPr lang="cs-CZ" dirty="0"/>
              <a:t>Ondrašíkovi - O prasátku Lojzíkovi – Pozdrav slunci (Nevšedně ilustrovaná kniha s prvky komiksu. Zavádí děti do Indie, s ukázkami její kultury a zvyklostí. Příběh poukazuje na to, že se s tělesného hendikepu může udělat i přednost.)</a:t>
            </a:r>
          </a:p>
          <a:p>
            <a:r>
              <a:rPr lang="cs-CZ" dirty="0"/>
              <a:t>Oskare, plav! M. Kurková Nožičková, L. </a:t>
            </a:r>
            <a:r>
              <a:rPr lang="cs-CZ" dirty="0" err="1"/>
              <a:t>Csicsely</a:t>
            </a:r>
            <a:r>
              <a:rPr lang="cs-CZ" dirty="0"/>
              <a:t>, Pop-</a:t>
            </a:r>
            <a:r>
              <a:rPr lang="cs-CZ" dirty="0" err="1"/>
              <a:t>pap</a:t>
            </a:r>
            <a:r>
              <a:rPr lang="cs-CZ" dirty="0"/>
              <a:t>, 2017 (Tučňák, outsider, který se nechce učit plavat. Avšak jednou je k tomu donucen, když nedobrovolně odpluje na utržené kře.)</a:t>
            </a:r>
          </a:p>
          <a:p>
            <a:r>
              <a:rPr lang="cs-CZ" dirty="0"/>
              <a:t>Pilátová Markéta – Jura a lama (chlapce vychovávají dvě maminky) –  </a:t>
            </a:r>
            <a:r>
              <a:rPr lang="cs-CZ" dirty="0" err="1"/>
              <a:t>LePress</a:t>
            </a:r>
            <a:endParaRPr lang="cs-CZ" dirty="0"/>
          </a:p>
          <a:p>
            <a:r>
              <a:rPr lang="cs-CZ" b="1" dirty="0"/>
              <a:t>Procházková Iva – Pět minut před večeří (o nevidomé holčičce) - Triton</a:t>
            </a:r>
          </a:p>
          <a:p>
            <a:r>
              <a:rPr lang="cs-CZ" dirty="0"/>
              <a:t>Zelené prasátko, L. Pechová, Fragment, 2012</a:t>
            </a:r>
          </a:p>
          <a:p>
            <a:r>
              <a:rPr lang="cs-CZ" b="1" dirty="0"/>
              <a:t>Zemanová Lenka, Bergmannová Michaela – Madlenka a brejličky  – Portál, 2014</a:t>
            </a:r>
          </a:p>
          <a:p>
            <a:endParaRPr lang="cs-CZ" dirty="0"/>
          </a:p>
          <a:p>
            <a:endParaRPr lang="cs-CZ" dirty="0"/>
          </a:p>
        </p:txBody>
      </p:sp>
    </p:spTree>
    <p:extLst>
      <p:ext uri="{BB962C8B-B14F-4D97-AF65-F5344CB8AC3E}">
        <p14:creationId xmlns:p14="http://schemas.microsoft.com/office/powerpoint/2010/main" val="3229681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Práce ve skupinách – Překonávání strachu</a:t>
            </a:r>
            <a:endParaRPr lang="cs-CZ" dirty="0"/>
          </a:p>
        </p:txBody>
      </p:sp>
      <p:sp>
        <p:nvSpPr>
          <p:cNvPr id="3" name="Zástupný symbol pro obsah 2"/>
          <p:cNvSpPr>
            <a:spLocks noGrp="1"/>
          </p:cNvSpPr>
          <p:nvPr>
            <p:ph idx="1"/>
          </p:nvPr>
        </p:nvSpPr>
        <p:spPr>
          <a:xfrm>
            <a:off x="680320" y="2250162"/>
            <a:ext cx="9613861" cy="4276761"/>
          </a:xfrm>
        </p:spPr>
        <p:txBody>
          <a:bodyPr>
            <a:normAutofit fontScale="92500" lnSpcReduction="10000"/>
          </a:bodyPr>
          <a:lstStyle/>
          <a:p>
            <a:r>
              <a:rPr lang="cs-CZ" b="1" dirty="0" err="1"/>
              <a:t>Crowther</a:t>
            </a:r>
            <a:r>
              <a:rPr lang="cs-CZ" b="1" dirty="0"/>
              <a:t> </a:t>
            </a:r>
            <a:r>
              <a:rPr lang="cs-CZ" b="1" dirty="0" err="1"/>
              <a:t>Kitty</a:t>
            </a:r>
            <a:r>
              <a:rPr lang="cs-CZ" b="1" dirty="0"/>
              <a:t> – </a:t>
            </a:r>
            <a:r>
              <a:rPr lang="cs-CZ" b="1" dirty="0" err="1"/>
              <a:t>Skříp</a:t>
            </a:r>
            <a:r>
              <a:rPr lang="cs-CZ" b="1" dirty="0"/>
              <a:t>, škráb, píp a žbluňk – Baobab</a:t>
            </a:r>
          </a:p>
          <a:p>
            <a:r>
              <a:rPr lang="cs-CZ" b="1" dirty="0"/>
              <a:t>Haraštová Helena – Nebojím se tmy (interaktivní kniha) – Albatros</a:t>
            </a:r>
          </a:p>
          <a:p>
            <a:r>
              <a:rPr lang="cs-CZ" dirty="0" err="1"/>
              <a:t>Irving</a:t>
            </a:r>
            <a:r>
              <a:rPr lang="cs-CZ" dirty="0"/>
              <a:t> John – Jako by se tu někdo snažil nevydat ani hlásku (o tajemných nočních zvucích) – </a:t>
            </a:r>
            <a:r>
              <a:rPr lang="cs-CZ" dirty="0" err="1"/>
              <a:t>Meander</a:t>
            </a:r>
            <a:endParaRPr lang="cs-CZ" dirty="0"/>
          </a:p>
          <a:p>
            <a:r>
              <a:rPr lang="cs-CZ" dirty="0"/>
              <a:t>Krámská Pavlína, </a:t>
            </a:r>
            <a:r>
              <a:rPr lang="cs-CZ" dirty="0" err="1"/>
              <a:t>il.Tomáš</a:t>
            </a:r>
            <a:r>
              <a:rPr lang="cs-CZ" dirty="0"/>
              <a:t> Řízek – Kluk a Měsíc (o Míšovi, kterému se zdá o hrůzostrašných přízracích) – Baset</a:t>
            </a:r>
          </a:p>
          <a:p>
            <a:r>
              <a:rPr lang="cs-CZ" b="1" dirty="0" err="1"/>
              <a:t>Rušar</a:t>
            </a:r>
            <a:r>
              <a:rPr lang="cs-CZ" b="1" dirty="0"/>
              <a:t> Daniel – Vlk a tma – Paseka</a:t>
            </a:r>
          </a:p>
          <a:p>
            <a:r>
              <a:rPr lang="cs-CZ" b="1" dirty="0"/>
              <a:t>ŠPINKOVÁ, Martina. Divný brach strach. V Praze: Cesta domů, 2015. Bludiště (Cesta domů).</a:t>
            </a:r>
          </a:p>
          <a:p>
            <a:r>
              <a:rPr lang="cs-CZ" dirty="0" err="1"/>
              <a:t>Vhrsti</a:t>
            </a:r>
            <a:r>
              <a:rPr lang="cs-CZ" dirty="0"/>
              <a:t> – Prázdniny v nebi (o překonávání strachu) – Mladá fronta</a:t>
            </a:r>
          </a:p>
          <a:p>
            <a:r>
              <a:rPr lang="cs-CZ" dirty="0" err="1"/>
              <a:t>Vhrsti</a:t>
            </a:r>
            <a:r>
              <a:rPr lang="cs-CZ" dirty="0"/>
              <a:t> – Už se nebojím tmy – Mladá fronta</a:t>
            </a:r>
          </a:p>
          <a:p>
            <a:endParaRPr lang="cs-CZ" dirty="0"/>
          </a:p>
        </p:txBody>
      </p:sp>
    </p:spTree>
    <p:extLst>
      <p:ext uri="{BB962C8B-B14F-4D97-AF65-F5344CB8AC3E}">
        <p14:creationId xmlns:p14="http://schemas.microsoft.com/office/powerpoint/2010/main" val="3783548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BF7597-F013-4326-BFF6-D80BBC07EB09}"/>
              </a:ext>
            </a:extLst>
          </p:cNvPr>
          <p:cNvSpPr>
            <a:spLocks noGrp="1"/>
          </p:cNvSpPr>
          <p:nvPr>
            <p:ph type="title"/>
          </p:nvPr>
        </p:nvSpPr>
        <p:spPr/>
        <p:txBody>
          <a:bodyPr/>
          <a:lstStyle/>
          <a:p>
            <a:r>
              <a:rPr lang="cs-CZ" dirty="0"/>
              <a:t>Téma smrti</a:t>
            </a:r>
          </a:p>
        </p:txBody>
      </p:sp>
      <p:sp>
        <p:nvSpPr>
          <p:cNvPr id="3" name="Zástupný symbol pro obsah 2">
            <a:extLst>
              <a:ext uri="{FF2B5EF4-FFF2-40B4-BE49-F238E27FC236}">
                <a16:creationId xmlns:a16="http://schemas.microsoft.com/office/drawing/2014/main" id="{9F7DF860-509C-44C2-93BC-B4C0CB8CD298}"/>
              </a:ext>
            </a:extLst>
          </p:cNvPr>
          <p:cNvSpPr>
            <a:spLocks noGrp="1"/>
          </p:cNvSpPr>
          <p:nvPr>
            <p:ph idx="1"/>
          </p:nvPr>
        </p:nvSpPr>
        <p:spPr>
          <a:xfrm>
            <a:off x="1775520" y="2060848"/>
            <a:ext cx="8424936" cy="4680520"/>
          </a:xfrm>
        </p:spPr>
        <p:txBody>
          <a:bodyPr>
            <a:normAutofit lnSpcReduction="10000"/>
          </a:bodyPr>
          <a:lstStyle/>
          <a:p>
            <a:r>
              <a:rPr lang="cs-CZ" i="1" dirty="0"/>
              <a:t>Děti do tří let </a:t>
            </a:r>
            <a:r>
              <a:rPr lang="cs-CZ" dirty="0"/>
              <a:t>nechápou rozdíl mezi životem a smrtí, reagují jen na přítomnost/nepřítomnost osoby, se kterou přicházejí do styku a na kterou si zvykly. </a:t>
            </a:r>
          </a:p>
          <a:p>
            <a:r>
              <a:rPr lang="cs-CZ" i="1" dirty="0"/>
              <a:t>Děti v předškolním a mladším školním věku (4-8 let) </a:t>
            </a:r>
            <a:r>
              <a:rPr lang="cs-CZ" dirty="0"/>
              <a:t>jsou v chápání smrti ovlivňovány pohádkami, kde je smrt spojována s dočasným stavem bytosti. Věří, že bytost může dál chodit, radit, škodit. </a:t>
            </a:r>
          </a:p>
          <a:p>
            <a:r>
              <a:rPr lang="cs-CZ" dirty="0"/>
              <a:t>Šubrtová (2007) ve své knize </a:t>
            </a:r>
            <a:r>
              <a:rPr lang="cs-CZ" i="1" dirty="0"/>
              <a:t>Tematika smrti v české a světové próze pro děti a mládež </a:t>
            </a:r>
            <a:r>
              <a:rPr lang="cs-CZ" dirty="0"/>
              <a:t>mluví o důležitosti dětské účasti na pohřbu. </a:t>
            </a:r>
          </a:p>
          <a:p>
            <a:r>
              <a:rPr lang="cs-CZ" i="1" dirty="0"/>
              <a:t>V 9-11 letech </a:t>
            </a:r>
            <a:r>
              <a:rPr lang="cs-CZ" dirty="0"/>
              <a:t>(záleží</a:t>
            </a:r>
            <a:r>
              <a:rPr lang="cs-CZ" i="1" dirty="0"/>
              <a:t> </a:t>
            </a:r>
            <a:r>
              <a:rPr lang="cs-CZ" dirty="0"/>
              <a:t>na individuální vyspělosti dítěte) začínají děti chápat definitivu – začínají si uvědomovat, že staří lidé umírají dříve a že i ony samy v budoucnosti zemřou. </a:t>
            </a:r>
          </a:p>
        </p:txBody>
      </p:sp>
    </p:spTree>
    <p:extLst>
      <p:ext uri="{BB962C8B-B14F-4D97-AF65-F5344CB8AC3E}">
        <p14:creationId xmlns:p14="http://schemas.microsoft.com/office/powerpoint/2010/main" val="1820838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E79E92C-C2E1-44D1-AB2E-E091B5437B18}"/>
              </a:ext>
            </a:extLst>
          </p:cNvPr>
          <p:cNvSpPr>
            <a:spLocks noGrp="1"/>
          </p:cNvSpPr>
          <p:nvPr>
            <p:ph type="title"/>
          </p:nvPr>
        </p:nvSpPr>
        <p:spPr/>
        <p:txBody>
          <a:bodyPr/>
          <a:lstStyle/>
          <a:p>
            <a:r>
              <a:rPr lang="cs-CZ" dirty="0"/>
              <a:t>Téma smrti II</a:t>
            </a:r>
          </a:p>
        </p:txBody>
      </p:sp>
      <p:sp>
        <p:nvSpPr>
          <p:cNvPr id="3" name="Zástupný symbol pro obsah 2">
            <a:extLst>
              <a:ext uri="{FF2B5EF4-FFF2-40B4-BE49-F238E27FC236}">
                <a16:creationId xmlns:a16="http://schemas.microsoft.com/office/drawing/2014/main" id="{09EC962E-5FAC-4348-B96E-E0D97872AD78}"/>
              </a:ext>
            </a:extLst>
          </p:cNvPr>
          <p:cNvSpPr>
            <a:spLocks noGrp="1"/>
          </p:cNvSpPr>
          <p:nvPr>
            <p:ph idx="1"/>
          </p:nvPr>
        </p:nvSpPr>
        <p:spPr>
          <a:xfrm>
            <a:off x="2057400" y="2336873"/>
            <a:ext cx="7783016" cy="4521127"/>
          </a:xfrm>
        </p:spPr>
        <p:txBody>
          <a:bodyPr>
            <a:normAutofit/>
          </a:bodyPr>
          <a:lstStyle/>
          <a:p>
            <a:r>
              <a:rPr lang="cs-CZ" dirty="0"/>
              <a:t>Mluvit otevřeně / upřímně s dětmi o smrti. </a:t>
            </a:r>
          </a:p>
          <a:p>
            <a:r>
              <a:rPr lang="cs-CZ" dirty="0"/>
              <a:t>Pracovat se slovy, kterým dítě rozumí a vypomoct si třeba květinou či zvířetem. </a:t>
            </a:r>
          </a:p>
          <a:p>
            <a:r>
              <a:rPr lang="cs-CZ" dirty="0"/>
              <a:t>Nemáme dětem tvrdit, že mrtvý někam odjel, ani že usnul. Dítě čeká, že se mrtvý probudí, mohlo by se začít bát chodit do postele. V rozhovoru jsou také zmíněny dětské knihy, které pomohou při vysvětlování. </a:t>
            </a:r>
          </a:p>
          <a:p>
            <a:r>
              <a:rPr lang="cs-CZ" dirty="0"/>
              <a:t>Můžeme si pomoci právě literaturou.</a:t>
            </a:r>
          </a:p>
          <a:p>
            <a:r>
              <a:rPr lang="cs-CZ" dirty="0"/>
              <a:t>Šubrtová Milena: </a:t>
            </a:r>
            <a:r>
              <a:rPr lang="cs-CZ" i="1" dirty="0"/>
              <a:t>Tématika smrti v české a světové próze pro děti a mládež </a:t>
            </a:r>
            <a:r>
              <a:rPr lang="cs-CZ" dirty="0"/>
              <a:t>(2007)</a:t>
            </a:r>
          </a:p>
        </p:txBody>
      </p:sp>
    </p:spTree>
    <p:extLst>
      <p:ext uri="{BB962C8B-B14F-4D97-AF65-F5344CB8AC3E}">
        <p14:creationId xmlns:p14="http://schemas.microsoft.com/office/powerpoint/2010/main" val="21387065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B3A7DE-9B95-4AE7-AED5-03E0C88D55B4}"/>
              </a:ext>
            </a:extLst>
          </p:cNvPr>
          <p:cNvSpPr>
            <a:spLocks noGrp="1"/>
          </p:cNvSpPr>
          <p:nvPr>
            <p:ph type="title"/>
          </p:nvPr>
        </p:nvSpPr>
        <p:spPr/>
        <p:txBody>
          <a:bodyPr/>
          <a:lstStyle/>
          <a:p>
            <a:endParaRPr lang="cs-CZ" dirty="0"/>
          </a:p>
        </p:txBody>
      </p:sp>
      <p:pic>
        <p:nvPicPr>
          <p:cNvPr id="6" name="Zástupný symbol pro obsah 5">
            <a:extLst>
              <a:ext uri="{FF2B5EF4-FFF2-40B4-BE49-F238E27FC236}">
                <a16:creationId xmlns:a16="http://schemas.microsoft.com/office/drawing/2014/main" id="{DAC26624-2DA0-4E59-AE16-5EF6A627DC0A}"/>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03513" y="1356240"/>
            <a:ext cx="4257779" cy="5255047"/>
          </a:xfrm>
        </p:spPr>
      </p:pic>
      <p:pic>
        <p:nvPicPr>
          <p:cNvPr id="8" name="Zástupný symbol pro obsah 7">
            <a:extLst>
              <a:ext uri="{FF2B5EF4-FFF2-40B4-BE49-F238E27FC236}">
                <a16:creationId xmlns:a16="http://schemas.microsoft.com/office/drawing/2014/main" id="{291F0C63-ED4B-4495-9A30-1CF0F24447D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8008" y="1340768"/>
            <a:ext cx="4365508" cy="5270518"/>
          </a:xfrm>
        </p:spPr>
      </p:pic>
    </p:spTree>
    <p:extLst>
      <p:ext uri="{BB962C8B-B14F-4D97-AF65-F5344CB8AC3E}">
        <p14:creationId xmlns:p14="http://schemas.microsoft.com/office/powerpoint/2010/main" val="3213133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5F7AA4-1EE7-4D53-A2B3-8B83A079F50F}"/>
              </a:ext>
            </a:extLst>
          </p:cNvPr>
          <p:cNvSpPr>
            <a:spLocks noGrp="1"/>
          </p:cNvSpPr>
          <p:nvPr>
            <p:ph type="title"/>
          </p:nvPr>
        </p:nvSpPr>
        <p:spPr/>
        <p:txBody>
          <a:bodyPr/>
          <a:lstStyle/>
          <a:p>
            <a:endParaRPr lang="cs-CZ"/>
          </a:p>
        </p:txBody>
      </p:sp>
      <p:pic>
        <p:nvPicPr>
          <p:cNvPr id="6" name="Zástupný symbol pro obsah 5">
            <a:extLst>
              <a:ext uri="{FF2B5EF4-FFF2-40B4-BE49-F238E27FC236}">
                <a16:creationId xmlns:a16="http://schemas.microsoft.com/office/drawing/2014/main" id="{2B3F0AC8-6518-4E6B-A91B-3C9B9182CDB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624688" y="1378825"/>
            <a:ext cx="4255288" cy="5158015"/>
          </a:xfrm>
        </p:spPr>
      </p:pic>
      <p:pic>
        <p:nvPicPr>
          <p:cNvPr id="8" name="Zástupný symbol pro obsah 7">
            <a:extLst>
              <a:ext uri="{FF2B5EF4-FFF2-40B4-BE49-F238E27FC236}">
                <a16:creationId xmlns:a16="http://schemas.microsoft.com/office/drawing/2014/main" id="{9D568ED9-551D-4118-9669-26D71F3CE0F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23992" y="1388061"/>
            <a:ext cx="4505540" cy="5148778"/>
          </a:xfrm>
        </p:spPr>
      </p:pic>
    </p:spTree>
    <p:extLst>
      <p:ext uri="{BB962C8B-B14F-4D97-AF65-F5344CB8AC3E}">
        <p14:creationId xmlns:p14="http://schemas.microsoft.com/office/powerpoint/2010/main" val="2581310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1763EA-A129-410C-9B7B-3285C95A800F}"/>
              </a:ext>
            </a:extLst>
          </p:cNvPr>
          <p:cNvSpPr>
            <a:spLocks noGrp="1"/>
          </p:cNvSpPr>
          <p:nvPr>
            <p:ph type="title"/>
          </p:nvPr>
        </p:nvSpPr>
        <p:spPr/>
        <p:txBody>
          <a:bodyPr/>
          <a:lstStyle/>
          <a:p>
            <a:endParaRPr lang="cs-CZ" dirty="0"/>
          </a:p>
        </p:txBody>
      </p:sp>
      <p:pic>
        <p:nvPicPr>
          <p:cNvPr id="6" name="Zástupný symbol pro obsah 5">
            <a:extLst>
              <a:ext uri="{FF2B5EF4-FFF2-40B4-BE49-F238E27FC236}">
                <a16:creationId xmlns:a16="http://schemas.microsoft.com/office/drawing/2014/main" id="{035A5145-800D-45E6-9E93-77B27015B95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03512" y="1484785"/>
            <a:ext cx="4188732" cy="5183039"/>
          </a:xfrm>
        </p:spPr>
      </p:pic>
      <p:pic>
        <p:nvPicPr>
          <p:cNvPr id="8" name="Zástupný symbol pro obsah 7">
            <a:extLst>
              <a:ext uri="{FF2B5EF4-FFF2-40B4-BE49-F238E27FC236}">
                <a16:creationId xmlns:a16="http://schemas.microsoft.com/office/drawing/2014/main" id="{416D2376-7E23-45F7-9B5E-1C23529A0F7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68008" y="1591217"/>
            <a:ext cx="4499992" cy="5076607"/>
          </a:xfrm>
        </p:spPr>
      </p:pic>
    </p:spTree>
    <p:extLst>
      <p:ext uri="{BB962C8B-B14F-4D97-AF65-F5344CB8AC3E}">
        <p14:creationId xmlns:p14="http://schemas.microsoft.com/office/powerpoint/2010/main" val="7273296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5900EF-248F-4539-B5DE-06C889535BE0}"/>
              </a:ext>
            </a:extLst>
          </p:cNvPr>
          <p:cNvSpPr>
            <a:spLocks noGrp="1"/>
          </p:cNvSpPr>
          <p:nvPr>
            <p:ph type="title"/>
          </p:nvPr>
        </p:nvSpPr>
        <p:spPr/>
        <p:txBody>
          <a:bodyPr/>
          <a:lstStyle/>
          <a:p>
            <a:endParaRPr lang="cs-CZ" dirty="0"/>
          </a:p>
        </p:txBody>
      </p:sp>
      <p:pic>
        <p:nvPicPr>
          <p:cNvPr id="6" name="Zástupný symbol pro obsah 5">
            <a:extLst>
              <a:ext uri="{FF2B5EF4-FFF2-40B4-BE49-F238E27FC236}">
                <a16:creationId xmlns:a16="http://schemas.microsoft.com/office/drawing/2014/main" id="{154FC1EA-4092-4EDC-83CE-CF93D4152EBC}"/>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5520" y="2132857"/>
            <a:ext cx="3730434" cy="4494252"/>
          </a:xfrm>
        </p:spPr>
      </p:pic>
      <p:pic>
        <p:nvPicPr>
          <p:cNvPr id="8" name="Zástupný symbol pro obsah 7">
            <a:extLst>
              <a:ext uri="{FF2B5EF4-FFF2-40B4-BE49-F238E27FC236}">
                <a16:creationId xmlns:a16="http://schemas.microsoft.com/office/drawing/2014/main" id="{DEDC7C52-6045-4199-B14B-EA6498A4744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46280" y="2132856"/>
            <a:ext cx="4718570" cy="4504200"/>
          </a:xfrm>
        </p:spPr>
      </p:pic>
    </p:spTree>
    <p:extLst>
      <p:ext uri="{BB962C8B-B14F-4D97-AF65-F5344CB8AC3E}">
        <p14:creationId xmlns:p14="http://schemas.microsoft.com/office/powerpoint/2010/main" val="1138515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33E659-8B56-458F-971C-46904728822E}"/>
              </a:ext>
            </a:extLst>
          </p:cNvPr>
          <p:cNvSpPr>
            <a:spLocks noGrp="1"/>
          </p:cNvSpPr>
          <p:nvPr>
            <p:ph type="title"/>
          </p:nvPr>
        </p:nvSpPr>
        <p:spPr/>
        <p:txBody>
          <a:bodyPr/>
          <a:lstStyle/>
          <a:p>
            <a:r>
              <a:rPr lang="cs-CZ" dirty="0"/>
              <a:t>Symbolika motivů</a:t>
            </a:r>
          </a:p>
        </p:txBody>
      </p:sp>
      <p:pic>
        <p:nvPicPr>
          <p:cNvPr id="6" name="Zástupný symbol pro obsah 5">
            <a:extLst>
              <a:ext uri="{FF2B5EF4-FFF2-40B4-BE49-F238E27FC236}">
                <a16:creationId xmlns:a16="http://schemas.microsoft.com/office/drawing/2014/main" id="{081C9F75-AC9A-4B4C-93F1-D1E71E3A8F2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847528" y="1988840"/>
            <a:ext cx="3762034" cy="4643188"/>
          </a:xfrm>
        </p:spPr>
      </p:pic>
      <p:pic>
        <p:nvPicPr>
          <p:cNvPr id="8" name="Zástupný symbol pro obsah 7">
            <a:extLst>
              <a:ext uri="{FF2B5EF4-FFF2-40B4-BE49-F238E27FC236}">
                <a16:creationId xmlns:a16="http://schemas.microsoft.com/office/drawing/2014/main" id="{B3B49216-A4F9-40EF-A077-802C5F26F06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96001" y="1955206"/>
            <a:ext cx="3858311" cy="4676822"/>
          </a:xfrm>
        </p:spPr>
      </p:pic>
    </p:spTree>
    <p:extLst>
      <p:ext uri="{BB962C8B-B14F-4D97-AF65-F5344CB8AC3E}">
        <p14:creationId xmlns:p14="http://schemas.microsoft.com/office/powerpoint/2010/main" val="3911734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620688"/>
            <a:ext cx="9036050" cy="1143000"/>
          </a:xfrm>
        </p:spPr>
        <p:txBody>
          <a:bodyPr>
            <a:normAutofit fontScale="90000"/>
          </a:bodyPr>
          <a:lstStyle/>
          <a:p>
            <a:pPr>
              <a:defRPr/>
            </a:pPr>
            <a:r>
              <a:rPr lang="cs-CZ" b="1" dirty="0"/>
              <a:t>Knížka, v níž je dítě aktivní součást příběhu </a:t>
            </a:r>
            <a:r>
              <a:rPr lang="cs-CZ" dirty="0"/>
              <a:t>(cca 300 Kč) – </a:t>
            </a:r>
            <a:r>
              <a:rPr lang="cs-CZ" dirty="0">
                <a:hlinkClick r:id="rId2"/>
              </a:rPr>
              <a:t>https://www.jahrdina.cz/</a:t>
            </a:r>
            <a:r>
              <a:rPr lang="cs-CZ" dirty="0"/>
              <a:t>; </a:t>
            </a:r>
          </a:p>
        </p:txBody>
      </p:sp>
      <p:sp>
        <p:nvSpPr>
          <p:cNvPr id="3" name="Zástupný symbol pro obsah 2"/>
          <p:cNvSpPr>
            <a:spLocks noGrp="1"/>
          </p:cNvSpPr>
          <p:nvPr>
            <p:ph idx="1"/>
          </p:nvPr>
        </p:nvSpPr>
        <p:spPr>
          <a:xfrm>
            <a:off x="1524000" y="1988841"/>
            <a:ext cx="9144000" cy="4753273"/>
          </a:xfrm>
        </p:spPr>
        <p:txBody>
          <a:bodyPr>
            <a:noAutofit/>
          </a:bodyPr>
          <a:lstStyle/>
          <a:p>
            <a:pPr algn="just" eaLnBrk="1" hangingPunct="1">
              <a:defRPr/>
            </a:pPr>
            <a:r>
              <a:rPr lang="cs-CZ" dirty="0"/>
              <a:t>Vyberete pohádku, napíšete jména hrdinů (dětí) a město, kde bydlí; jméno je vepsáno do textu příběhu. Např. </a:t>
            </a:r>
          </a:p>
          <a:p>
            <a:pPr marL="0" indent="0" algn="just">
              <a:buNone/>
              <a:defRPr/>
            </a:pPr>
            <a:r>
              <a:rPr lang="cs-CZ" i="1" dirty="0"/>
              <a:t>Úryvek z knížky V zoo s použitím jména Barborka - hlavní hrdina, Pavlík - vedlejší hrdina a města Ostrava.</a:t>
            </a:r>
          </a:p>
          <a:p>
            <a:pPr marL="0" indent="0" algn="just">
              <a:buNone/>
              <a:defRPr/>
            </a:pPr>
            <a:r>
              <a:rPr lang="cs-CZ" dirty="0"/>
              <a:t>Víte, když se někoho dospělého zeptáte, jestli zvířátka v ZOO umí mluvit, odpoví vám, že zvířátka v ZOO samozřejmě mluvit neumějí. Jenomže všechny děti na světě přece ví, že to tak docela není pravda. Vlastně - co to povídám, málem bych zapomněl. Znám dvě děti, </a:t>
            </a:r>
            <a:r>
              <a:rPr lang="cs-CZ" b="1" dirty="0"/>
              <a:t>Barborku</a:t>
            </a:r>
            <a:r>
              <a:rPr lang="cs-CZ" dirty="0"/>
              <a:t> a </a:t>
            </a:r>
            <a:r>
              <a:rPr lang="cs-CZ" b="1" dirty="0"/>
              <a:t>Pavlíka</a:t>
            </a:r>
            <a:r>
              <a:rPr lang="cs-CZ" dirty="0"/>
              <a:t>, které žijí v </a:t>
            </a:r>
            <a:r>
              <a:rPr lang="cs-CZ" b="1" dirty="0"/>
              <a:t>Ostravě</a:t>
            </a:r>
            <a:r>
              <a:rPr lang="cs-CZ" dirty="0"/>
              <a:t>. Ty by toho mohly o zvířátkách v ZOO navyprávět tolik, že by vám z toho šla hlava kolem. No - ale abych vás dlouho nenapínal, nastražte uši, protože vyprávění o </a:t>
            </a:r>
            <a:r>
              <a:rPr lang="cs-CZ" b="1" dirty="0"/>
              <a:t>Barborce</a:t>
            </a:r>
            <a:r>
              <a:rPr lang="cs-CZ" dirty="0"/>
              <a:t>, </a:t>
            </a:r>
            <a:r>
              <a:rPr lang="cs-CZ" b="1" dirty="0"/>
              <a:t>Pavlíkovi</a:t>
            </a:r>
            <a:r>
              <a:rPr lang="cs-CZ" dirty="0"/>
              <a:t> a o tom, co se vlastně v zoologické zahradě všechno přihodilo, právě začíná.</a:t>
            </a:r>
          </a:p>
        </p:txBody>
      </p:sp>
    </p:spTree>
    <p:extLst>
      <p:ext uri="{BB962C8B-B14F-4D97-AF65-F5344CB8AC3E}">
        <p14:creationId xmlns:p14="http://schemas.microsoft.com/office/powerpoint/2010/main" val="1270506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66030B-4012-4EA0-9A36-9EADA266D04F}"/>
              </a:ext>
            </a:extLst>
          </p:cNvPr>
          <p:cNvSpPr>
            <a:spLocks noGrp="1"/>
          </p:cNvSpPr>
          <p:nvPr>
            <p:ph type="title"/>
          </p:nvPr>
        </p:nvSpPr>
        <p:spPr/>
        <p:txBody>
          <a:bodyPr/>
          <a:lstStyle/>
          <a:p>
            <a:r>
              <a:rPr lang="cs-CZ" dirty="0"/>
              <a:t>Symbolika motivů II</a:t>
            </a:r>
          </a:p>
        </p:txBody>
      </p:sp>
      <p:pic>
        <p:nvPicPr>
          <p:cNvPr id="6" name="Zástupný symbol pro obsah 5">
            <a:extLst>
              <a:ext uri="{FF2B5EF4-FFF2-40B4-BE49-F238E27FC236}">
                <a16:creationId xmlns:a16="http://schemas.microsoft.com/office/drawing/2014/main" id="{8E3D856B-C822-4898-84D3-20B13005D0B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57400" y="1919753"/>
            <a:ext cx="3744416" cy="4754147"/>
          </a:xfrm>
        </p:spPr>
      </p:pic>
      <p:pic>
        <p:nvPicPr>
          <p:cNvPr id="8" name="Zástupný symbol pro obsah 7">
            <a:extLst>
              <a:ext uri="{FF2B5EF4-FFF2-40B4-BE49-F238E27FC236}">
                <a16:creationId xmlns:a16="http://schemas.microsoft.com/office/drawing/2014/main" id="{D99E6EA4-241D-4BD4-A167-A1BFB37BC8A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40016" y="1901549"/>
            <a:ext cx="4149734" cy="4753699"/>
          </a:xfrm>
        </p:spPr>
      </p:pic>
    </p:spTree>
    <p:extLst>
      <p:ext uri="{BB962C8B-B14F-4D97-AF65-F5344CB8AC3E}">
        <p14:creationId xmlns:p14="http://schemas.microsoft.com/office/powerpoint/2010/main" val="310300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782FD3-FCAA-4B0C-882C-2A2D18379204}"/>
              </a:ext>
            </a:extLst>
          </p:cNvPr>
          <p:cNvSpPr>
            <a:spLocks noGrp="1"/>
          </p:cNvSpPr>
          <p:nvPr>
            <p:ph type="title"/>
          </p:nvPr>
        </p:nvSpPr>
        <p:spPr/>
        <p:txBody>
          <a:bodyPr/>
          <a:lstStyle/>
          <a:p>
            <a:r>
              <a:rPr lang="cs-CZ" dirty="0"/>
              <a:t>Kitty </a:t>
            </a:r>
            <a:r>
              <a:rPr lang="cs-CZ" dirty="0" err="1"/>
              <a:t>Crowther</a:t>
            </a:r>
            <a:r>
              <a:rPr lang="cs-CZ" dirty="0"/>
              <a:t>: Návštěva malé smrti</a:t>
            </a:r>
          </a:p>
        </p:txBody>
      </p:sp>
      <p:sp>
        <p:nvSpPr>
          <p:cNvPr id="3" name="Zástupný symbol pro obsah 2">
            <a:extLst>
              <a:ext uri="{FF2B5EF4-FFF2-40B4-BE49-F238E27FC236}">
                <a16:creationId xmlns:a16="http://schemas.microsoft.com/office/drawing/2014/main" id="{24C78E61-28E4-47A1-80BF-EA3C62C49456}"/>
              </a:ext>
            </a:extLst>
          </p:cNvPr>
          <p:cNvSpPr>
            <a:spLocks noGrp="1"/>
          </p:cNvSpPr>
          <p:nvPr>
            <p:ph idx="1"/>
          </p:nvPr>
        </p:nvSpPr>
        <p:spPr>
          <a:xfrm>
            <a:off x="1703512" y="2132856"/>
            <a:ext cx="8440966" cy="4725144"/>
          </a:xfrm>
        </p:spPr>
        <p:txBody>
          <a:bodyPr>
            <a:normAutofit fontScale="92500" lnSpcReduction="20000"/>
          </a:bodyPr>
          <a:lstStyle/>
          <a:p>
            <a:r>
              <a:rPr lang="cs-CZ" dirty="0"/>
              <a:t>Vyprávění je neseno především obrazy.</a:t>
            </a:r>
          </a:p>
          <a:p>
            <a:r>
              <a:rPr lang="cs-CZ" dirty="0"/>
              <a:t>Smrtka, opírající se o kosu, odvádí lidi z jejich domovů do svého hájemství. Vždy ji čeká stejná reakce: Lidé pláčou, jsou zkroušeni strachem z neznáma a plni nejistoty.</a:t>
            </a:r>
          </a:p>
          <a:p>
            <a:r>
              <a:rPr lang="cs-CZ" dirty="0"/>
              <a:t>Malá Evelína smrt radostně vítá jako vysvobození od nemoci, vrací úsměv i do tváře malé smrtky. Připomíná ji bezstarostnost a naučí ji si hrát. Hra je výrazem spontánní radosti.</a:t>
            </a:r>
          </a:p>
          <a:p>
            <a:r>
              <a:rPr lang="cs-CZ" dirty="0"/>
              <a:t>Sama smrtka pociťuje hluboký smutek z odloučení, když se Evelína odebírá z království mrtvých na další pouť. </a:t>
            </a:r>
          </a:p>
          <a:p>
            <a:r>
              <a:rPr lang="cs-CZ" dirty="0"/>
              <a:t>Evelínin návrat v podobě </a:t>
            </a:r>
            <a:r>
              <a:rPr lang="cs-CZ" b="1" dirty="0"/>
              <a:t>anděla</a:t>
            </a:r>
            <a:r>
              <a:rPr lang="cs-CZ" dirty="0"/>
              <a:t>, jenž smrtku provází na cestách za umírajícími, představuje půvabnou dějovou pointu stvrzující neobvyklé přátelství. </a:t>
            </a:r>
          </a:p>
          <a:p>
            <a:r>
              <a:rPr lang="cs-CZ" dirty="0"/>
              <a:t>Smrt se s andělskou přítelkyní po boku zbavuje atributů hrozivosti a stává se vlídnou průvodkyní umírajících na cestě do neznáma.</a:t>
            </a:r>
          </a:p>
          <a:p>
            <a:endParaRPr lang="cs-CZ" dirty="0"/>
          </a:p>
        </p:txBody>
      </p:sp>
    </p:spTree>
    <p:extLst>
      <p:ext uri="{BB962C8B-B14F-4D97-AF65-F5344CB8AC3E}">
        <p14:creationId xmlns:p14="http://schemas.microsoft.com/office/powerpoint/2010/main" val="3737454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Práce ve skupinách – Setkání se smrtí</a:t>
            </a:r>
            <a:endParaRPr lang="cs-CZ" dirty="0"/>
          </a:p>
        </p:txBody>
      </p:sp>
      <p:sp>
        <p:nvSpPr>
          <p:cNvPr id="3" name="Zástupný symbol pro obsah 2"/>
          <p:cNvSpPr>
            <a:spLocks noGrp="1"/>
          </p:cNvSpPr>
          <p:nvPr>
            <p:ph idx="1"/>
          </p:nvPr>
        </p:nvSpPr>
        <p:spPr>
          <a:xfrm>
            <a:off x="417787" y="2033752"/>
            <a:ext cx="9876396" cy="4769069"/>
          </a:xfrm>
        </p:spPr>
        <p:txBody>
          <a:bodyPr>
            <a:normAutofit fontScale="25000" lnSpcReduction="20000"/>
          </a:bodyPr>
          <a:lstStyle/>
          <a:p>
            <a:pPr lvl="0"/>
            <a:r>
              <a:rPr lang="cs-CZ" sz="4600" b="1" dirty="0"/>
              <a:t>Brown a Brown – Když dinosaurům někdo umře (Cesta domů)</a:t>
            </a:r>
          </a:p>
          <a:p>
            <a:pPr lvl="0"/>
            <a:r>
              <a:rPr lang="cs-CZ" sz="4600" b="1" dirty="0" err="1"/>
              <a:t>Stalfelt</a:t>
            </a:r>
            <a:r>
              <a:rPr lang="cs-CZ" sz="4600" b="1" dirty="0"/>
              <a:t> – O smrti </a:t>
            </a:r>
            <a:r>
              <a:rPr lang="cs-CZ" sz="4600" b="1" dirty="0" err="1"/>
              <a:t>smrťoucí</a:t>
            </a:r>
            <a:r>
              <a:rPr lang="cs-CZ" sz="4600" b="1" dirty="0"/>
              <a:t> (Cesta domů)</a:t>
            </a:r>
          </a:p>
          <a:p>
            <a:pPr lvl="0"/>
            <a:r>
              <a:rPr lang="cs-CZ" sz="4600" dirty="0"/>
              <a:t>Poezie – Byl jeden domeček (folklor, již v Erbenově sbírce </a:t>
            </a:r>
            <a:r>
              <a:rPr lang="cs-CZ" sz="4600" i="1" dirty="0"/>
              <a:t>Prostonárodní české písně a říkadla</a:t>
            </a:r>
            <a:r>
              <a:rPr lang="cs-CZ" sz="4600" dirty="0"/>
              <a:t>) – koloběh, zrození a umírání</a:t>
            </a:r>
          </a:p>
          <a:p>
            <a:pPr lvl="0"/>
            <a:r>
              <a:rPr lang="cs-CZ" sz="4600" dirty="0" smtClean="0"/>
              <a:t>Folklorní </a:t>
            </a:r>
            <a:r>
              <a:rPr lang="cs-CZ" sz="4600" dirty="0"/>
              <a:t>pohádky – př. Erbenova </a:t>
            </a:r>
            <a:r>
              <a:rPr lang="cs-CZ" sz="4600" i="1" dirty="0"/>
              <a:t>Zlatovláska</a:t>
            </a:r>
            <a:r>
              <a:rPr lang="cs-CZ" sz="4600" dirty="0"/>
              <a:t>; Němcové </a:t>
            </a:r>
            <a:r>
              <a:rPr lang="cs-CZ" sz="4600" i="1" dirty="0"/>
              <a:t>Pohádka o kohoutkovi a slepičce</a:t>
            </a:r>
            <a:r>
              <a:rPr lang="cs-CZ" sz="4600" dirty="0"/>
              <a:t>, ve které pomoc kohoutkovi přichází pozdě.</a:t>
            </a:r>
          </a:p>
          <a:p>
            <a:pPr lvl="0"/>
            <a:r>
              <a:rPr lang="cs-CZ" sz="4600" dirty="0"/>
              <a:t>Daisy Mrázková – Auto z pralesa (1975) – včetně existencionální tematiky (zejména </a:t>
            </a:r>
            <a:r>
              <a:rPr lang="cs-CZ" sz="4600" i="1" dirty="0"/>
              <a:t>Javorový list</a:t>
            </a:r>
            <a:r>
              <a:rPr lang="cs-CZ" sz="4600" dirty="0"/>
              <a:t> je o listu, který prožije v přírodě všechny roční období a nakonec shoří v ohníčku)</a:t>
            </a:r>
          </a:p>
          <a:p>
            <a:pPr lvl="0"/>
            <a:r>
              <a:rPr lang="cs-CZ" sz="4600" dirty="0"/>
              <a:t>Markéta Zinnerová – Princezna z třešňového království </a:t>
            </a:r>
            <a:endParaRPr lang="cs-CZ" sz="4600" dirty="0" smtClean="0"/>
          </a:p>
          <a:p>
            <a:pPr lvl="0"/>
            <a:r>
              <a:rPr lang="cs-CZ" sz="4600" dirty="0" smtClean="0"/>
              <a:t>Hana </a:t>
            </a:r>
            <a:r>
              <a:rPr lang="cs-CZ" sz="4600" dirty="0"/>
              <a:t>Doskočilová – Dva dědečci z Dlouhé Míle (poprvé 1978</a:t>
            </a:r>
            <a:r>
              <a:rPr lang="cs-CZ" sz="4600" dirty="0" smtClean="0"/>
              <a:t>)</a:t>
            </a:r>
          </a:p>
          <a:p>
            <a:pPr lvl="0"/>
            <a:r>
              <a:rPr lang="cs-CZ" sz="4600" dirty="0" smtClean="0"/>
              <a:t>Alena </a:t>
            </a:r>
            <a:r>
              <a:rPr lang="cs-CZ" sz="4600" dirty="0"/>
              <a:t>Ježková – Dobrý svět (sounáležitost napříč generacemi na venkově, pro děti od 6 let, smrt psa a rozloučení s </a:t>
            </a:r>
            <a:r>
              <a:rPr lang="cs-CZ" sz="4600" dirty="0" smtClean="0"/>
              <a:t>ním)</a:t>
            </a:r>
          </a:p>
          <a:p>
            <a:pPr lvl="0"/>
            <a:r>
              <a:rPr lang="cs-CZ" sz="4600" dirty="0" smtClean="0"/>
              <a:t>Iva </a:t>
            </a:r>
            <a:r>
              <a:rPr lang="cs-CZ" sz="4600" dirty="0"/>
              <a:t>Procházková – Myši patří do nebe … ale jenom na skok </a:t>
            </a:r>
            <a:endParaRPr lang="cs-CZ" sz="4600" dirty="0" smtClean="0"/>
          </a:p>
          <a:p>
            <a:pPr lvl="0"/>
            <a:r>
              <a:rPr lang="cs-CZ" sz="4600" dirty="0" err="1" smtClean="0"/>
              <a:t>Vhrsti</a:t>
            </a:r>
            <a:r>
              <a:rPr lang="cs-CZ" sz="4600" dirty="0" smtClean="0"/>
              <a:t>  - Prázdniny </a:t>
            </a:r>
            <a:r>
              <a:rPr lang="cs-CZ" sz="4600" dirty="0"/>
              <a:t>v nebi (poprvé 2008) </a:t>
            </a:r>
            <a:r>
              <a:rPr lang="cs-CZ" sz="4600" dirty="0" smtClean="0"/>
              <a:t>–</a:t>
            </a:r>
          </a:p>
          <a:p>
            <a:pPr lvl="0"/>
            <a:r>
              <a:rPr lang="cs-CZ" sz="4600" b="1" dirty="0" smtClean="0"/>
              <a:t>Rezková </a:t>
            </a:r>
            <a:r>
              <a:rPr lang="cs-CZ" sz="4600" b="1" dirty="0"/>
              <a:t>a Urbánek – Babočky (Labyrint) </a:t>
            </a:r>
          </a:p>
          <a:p>
            <a:pPr lvl="0"/>
            <a:r>
              <a:rPr lang="cs-CZ" sz="4600" b="1" dirty="0" smtClean="0"/>
              <a:t>J</a:t>
            </a:r>
            <a:r>
              <a:rPr lang="cs-CZ" sz="4600" b="1" dirty="0"/>
              <a:t>. </a:t>
            </a:r>
            <a:r>
              <a:rPr lang="cs-CZ" sz="4600" b="1" dirty="0" err="1"/>
              <a:t>Gaarder</a:t>
            </a:r>
            <a:r>
              <a:rPr lang="cs-CZ" sz="4600" b="1" dirty="0"/>
              <a:t>  - Anton a Jonatán (smrt pohledem neživé hračky – plyšového medvídka) – kraťoučký příběh</a:t>
            </a:r>
          </a:p>
          <a:p>
            <a:pPr lvl="0"/>
            <a:r>
              <a:rPr lang="cs-CZ" sz="4600" b="1" dirty="0" smtClean="0"/>
              <a:t>Michael </a:t>
            </a:r>
            <a:r>
              <a:rPr lang="cs-CZ" sz="4600" b="1" dirty="0" err="1"/>
              <a:t>Stavarič</a:t>
            </a:r>
            <a:r>
              <a:rPr lang="cs-CZ" sz="4600" b="1" dirty="0"/>
              <a:t> – Děvčátko s kosou (Portál) – skrze příběh malé dívenky </a:t>
            </a:r>
            <a:r>
              <a:rPr lang="cs-CZ" sz="4600" b="1" dirty="0" err="1"/>
              <a:t>Smrtečky</a:t>
            </a:r>
            <a:r>
              <a:rPr lang="cs-CZ" sz="4600" b="1" dirty="0"/>
              <a:t>, která na své cestě objevuje, co vše dokáže</a:t>
            </a:r>
          </a:p>
          <a:p>
            <a:pPr lvl="0"/>
            <a:r>
              <a:rPr lang="cs-CZ" sz="4600" b="1" dirty="0"/>
              <a:t>Martina Špinková – Anna a Anička (o životě na začátku a na konci) (Cesta domů) </a:t>
            </a:r>
            <a:endParaRPr lang="cs-CZ" sz="4600" b="1" dirty="0" smtClean="0"/>
          </a:p>
          <a:p>
            <a:pPr lvl="0"/>
            <a:r>
              <a:rPr lang="cs-CZ" sz="4600" b="1" dirty="0" smtClean="0"/>
              <a:t>Daniel </a:t>
            </a:r>
            <a:r>
              <a:rPr lang="cs-CZ" sz="4600" b="1" dirty="0" err="1" smtClean="0"/>
              <a:t>Rušar</a:t>
            </a:r>
            <a:r>
              <a:rPr lang="cs-CZ" sz="4600" b="1" dirty="0" smtClean="0"/>
              <a:t> – Kamzíkův velký skok (Portál) – o kamzíkovi, který se s maminčinou pomocí snaží vypořádávat se smrtí svého bratra – kamzíka.</a:t>
            </a:r>
          </a:p>
          <a:p>
            <a:r>
              <a:rPr lang="cs-CZ" sz="4600" b="1" dirty="0"/>
              <a:t>KNOX, Jeanette </a:t>
            </a:r>
            <a:r>
              <a:rPr lang="cs-CZ" sz="4600" b="1" dirty="0" err="1"/>
              <a:t>Bresson</a:t>
            </a:r>
            <a:r>
              <a:rPr lang="cs-CZ" sz="4600" b="1" dirty="0"/>
              <a:t> </a:t>
            </a:r>
            <a:r>
              <a:rPr lang="cs-CZ" sz="4600" b="1" dirty="0" err="1"/>
              <a:t>Ladegaard</a:t>
            </a:r>
            <a:r>
              <a:rPr lang="cs-CZ" sz="4600" b="1" dirty="0"/>
              <a:t>. </a:t>
            </a:r>
            <a:r>
              <a:rPr lang="cs-CZ" sz="4600" b="1" i="1" dirty="0"/>
              <a:t>Je smrt jako duha?</a:t>
            </a:r>
            <a:r>
              <a:rPr lang="cs-CZ" sz="4600" b="1" dirty="0"/>
              <a:t>. Cesta domů, 2017.</a:t>
            </a:r>
          </a:p>
          <a:p>
            <a:pPr lvl="0"/>
            <a:r>
              <a:rPr lang="cs-CZ" sz="4600" dirty="0" smtClean="0"/>
              <a:t>Stále </a:t>
            </a:r>
            <a:r>
              <a:rPr lang="cs-CZ" sz="4600" dirty="0"/>
              <a:t>aktuální? Jan Karafiát – Broučci (smrt je ta jediná věc na tomto světě, které musíme být poslušní)</a:t>
            </a:r>
          </a:p>
          <a:p>
            <a:endParaRPr lang="cs-CZ" dirty="0"/>
          </a:p>
        </p:txBody>
      </p:sp>
    </p:spTree>
    <p:extLst>
      <p:ext uri="{BB962C8B-B14F-4D97-AF65-F5344CB8AC3E}">
        <p14:creationId xmlns:p14="http://schemas.microsoft.com/office/powerpoint/2010/main" val="28424137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normAutofit/>
          </a:bodyPr>
          <a:lstStyle/>
          <a:p>
            <a:pPr eaLnBrk="1" hangingPunct="1"/>
            <a:r>
              <a:rPr lang="cs-CZ" altLang="cs-CZ" sz="3200" b="1" dirty="0"/>
              <a:t>Čtenářská strategie</a:t>
            </a:r>
            <a:br>
              <a:rPr lang="cs-CZ" altLang="cs-CZ" sz="3200" b="1" dirty="0"/>
            </a:br>
            <a:r>
              <a:rPr lang="cs-CZ" altLang="cs-CZ" sz="3200" b="1" dirty="0"/>
              <a:t>Identifikace hlavních myšlenek a shrnování</a:t>
            </a:r>
          </a:p>
        </p:txBody>
      </p:sp>
      <p:sp>
        <p:nvSpPr>
          <p:cNvPr id="2" name="Zástupný symbol pro obsah 1"/>
          <p:cNvSpPr>
            <a:spLocks noGrp="1"/>
          </p:cNvSpPr>
          <p:nvPr>
            <p:ph idx="1"/>
          </p:nvPr>
        </p:nvSpPr>
        <p:spPr>
          <a:xfrm>
            <a:off x="1631504" y="2060849"/>
            <a:ext cx="9036496" cy="4608511"/>
          </a:xfrm>
        </p:spPr>
        <p:txBody>
          <a:bodyPr>
            <a:normAutofit lnSpcReduction="10000"/>
          </a:bodyPr>
          <a:lstStyle/>
          <a:p>
            <a:r>
              <a:rPr lang="cs-CZ" b="1" dirty="0"/>
              <a:t>Vyprávění</a:t>
            </a:r>
            <a:r>
              <a:rPr lang="cs-CZ" dirty="0"/>
              <a:t> – pro děti jednodušší</a:t>
            </a:r>
          </a:p>
          <a:p>
            <a:r>
              <a:rPr lang="cs-CZ" b="1" dirty="0"/>
              <a:t>Shrnutí </a:t>
            </a:r>
            <a:r>
              <a:rPr lang="cs-CZ" dirty="0"/>
              <a:t>– mnohem obtížnější (u dětí tohoto věku převažuje paměť krátkodobá a mechanická, snáze si pamatují věci emočně zabarvené); znamená vybrání klíčových okamžiků vystihujících podstatu děje, identifikace hlavní myšlenky, vybavení si podstatných okamžiků a jejich seřazení do logické souvislosti</a:t>
            </a:r>
          </a:p>
          <a:p>
            <a:r>
              <a:rPr lang="cs-CZ" dirty="0"/>
              <a:t> L. </a:t>
            </a:r>
            <a:r>
              <a:rPr lang="cs-CZ" dirty="0" err="1"/>
              <a:t>Robb</a:t>
            </a:r>
            <a:r>
              <a:rPr lang="cs-CZ" dirty="0"/>
              <a:t> (1996) doporučuje udělat pauzu po každé kapitole, dějovém úseku či sekvenci obrázků a společně zrekapitulovat, o čem jsme právě četli. Důležité zejména u pohádek, kde se objevuje několik klíčových momentů (př. Zlatovláska). Následně po ukončení práce s textem můžeme tyto jednotlivé části shrnout do jednoho celku, např. „Jiřík pomohl zvířátkům a ti pak jemu pomohli získat Zlatovlásku“. </a:t>
            </a:r>
          </a:p>
          <a:p>
            <a:endParaRPr lang="cs-CZ" dirty="0"/>
          </a:p>
          <a:p>
            <a:endParaRPr lang="cs-CZ" dirty="0"/>
          </a:p>
        </p:txBody>
      </p:sp>
    </p:spTree>
    <p:extLst>
      <p:ext uri="{BB962C8B-B14F-4D97-AF65-F5344CB8AC3E}">
        <p14:creationId xmlns:p14="http://schemas.microsoft.com/office/powerpoint/2010/main" val="38781074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Shrnování - vhodné používat otázky, diagramy, piktogramy</a:t>
            </a:r>
          </a:p>
        </p:txBody>
      </p:sp>
      <p:sp>
        <p:nvSpPr>
          <p:cNvPr id="3" name="Zástupný symbol pro obsah 2"/>
          <p:cNvSpPr>
            <a:spLocks noGrp="1"/>
          </p:cNvSpPr>
          <p:nvPr>
            <p:ph idx="1"/>
          </p:nvPr>
        </p:nvSpPr>
        <p:spPr>
          <a:xfrm>
            <a:off x="1524000" y="2132857"/>
            <a:ext cx="8964488" cy="4725143"/>
          </a:xfrm>
        </p:spPr>
        <p:txBody>
          <a:bodyPr>
            <a:normAutofit fontScale="92500" lnSpcReduction="10000"/>
          </a:bodyPr>
          <a:lstStyle/>
          <a:p>
            <a:r>
              <a:rPr lang="cs-CZ" dirty="0"/>
              <a:t>Kdo? Co?</a:t>
            </a:r>
          </a:p>
          <a:p>
            <a:r>
              <a:rPr lang="cs-CZ" dirty="0"/>
              <a:t>Kde? Jak?</a:t>
            </a:r>
          </a:p>
          <a:p>
            <a:endParaRPr lang="cs-CZ" dirty="0"/>
          </a:p>
          <a:p>
            <a:r>
              <a:rPr lang="cs-CZ" dirty="0"/>
              <a:t>Někdo …</a:t>
            </a:r>
          </a:p>
          <a:p>
            <a:r>
              <a:rPr lang="cs-CZ" dirty="0"/>
              <a:t>chtěl …</a:t>
            </a:r>
          </a:p>
          <a:p>
            <a:r>
              <a:rPr lang="cs-CZ" dirty="0"/>
              <a:t>ale … 			   </a:t>
            </a:r>
          </a:p>
          <a:p>
            <a:r>
              <a:rPr lang="cs-CZ" dirty="0"/>
              <a:t>a tak …</a:t>
            </a:r>
          </a:p>
          <a:p>
            <a:r>
              <a:rPr lang="cs-CZ" dirty="0"/>
              <a:t>nakonec …			</a:t>
            </a:r>
          </a:p>
          <a:p>
            <a:pPr marL="0" indent="0">
              <a:buNone/>
            </a:pPr>
            <a:r>
              <a:rPr lang="cs-CZ" dirty="0"/>
              <a:t>					O </a:t>
            </a:r>
            <a:r>
              <a:rPr lang="cs-CZ" dirty="0" err="1"/>
              <a:t>koblížkovi</a:t>
            </a:r>
            <a:r>
              <a:rPr lang="cs-CZ" dirty="0"/>
              <a:t> (z DP Evy </a:t>
            </a:r>
            <a:r>
              <a:rPr lang="cs-CZ" dirty="0" err="1"/>
              <a:t>Rybárové</a:t>
            </a:r>
            <a:r>
              <a:rPr lang="cs-CZ" dirty="0"/>
              <a:t>)</a:t>
            </a:r>
          </a:p>
          <a:p>
            <a:pPr lvl="8"/>
            <a:endParaRPr lang="cs-CZ" dirty="0"/>
          </a:p>
          <a:p>
            <a:r>
              <a:rPr lang="cs-CZ" dirty="0"/>
              <a:t>Zpočátku jde více o zodpovídání otázek, které jim klade učitelka, až po nějakém čase jsou děti schopné “číst“ výsledný záznam.</a:t>
            </a:r>
          </a:p>
        </p:txBody>
      </p:sp>
      <p:pic>
        <p:nvPicPr>
          <p:cNvPr id="4" name="Obrázek 3" descr="1-20160222_150405.jpg"/>
          <p:cNvPicPr/>
          <p:nvPr/>
        </p:nvPicPr>
        <p:blipFill>
          <a:blip r:embed="rId2" cstate="print"/>
          <a:stretch>
            <a:fillRect/>
          </a:stretch>
        </p:blipFill>
        <p:spPr>
          <a:xfrm>
            <a:off x="5944096" y="2060848"/>
            <a:ext cx="4536504" cy="3225598"/>
          </a:xfrm>
          <a:prstGeom prst="rect">
            <a:avLst/>
          </a:prstGeom>
        </p:spPr>
      </p:pic>
    </p:spTree>
    <p:extLst>
      <p:ext uri="{BB962C8B-B14F-4D97-AF65-F5344CB8AC3E}">
        <p14:creationId xmlns:p14="http://schemas.microsoft.com/office/powerpoint/2010/main" val="982245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1-Documents.jpg"/>
          <p:cNvPicPr>
            <a:picLocks noGrp="1"/>
          </p:cNvPicPr>
          <p:nvPr>
            <p:ph idx="1"/>
          </p:nvPr>
        </p:nvPicPr>
        <p:blipFill>
          <a:blip r:embed="rId2" cstate="print"/>
          <a:stretch>
            <a:fillRect/>
          </a:stretch>
        </p:blipFill>
        <p:spPr>
          <a:xfrm>
            <a:off x="1775520" y="548680"/>
            <a:ext cx="8748464" cy="5877272"/>
          </a:xfrm>
          <a:prstGeom prst="rect">
            <a:avLst/>
          </a:prstGeom>
        </p:spPr>
      </p:pic>
    </p:spTree>
    <p:extLst>
      <p:ext uri="{BB962C8B-B14F-4D97-AF65-F5344CB8AC3E}">
        <p14:creationId xmlns:p14="http://schemas.microsoft.com/office/powerpoint/2010/main" val="2774200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Úkol</a:t>
            </a:r>
            <a:endParaRPr lang="cs-CZ" dirty="0"/>
          </a:p>
        </p:txBody>
      </p:sp>
      <p:sp>
        <p:nvSpPr>
          <p:cNvPr id="3" name="Zástupný symbol pro obsah 2"/>
          <p:cNvSpPr>
            <a:spLocks noGrp="1"/>
          </p:cNvSpPr>
          <p:nvPr>
            <p:ph idx="1"/>
          </p:nvPr>
        </p:nvSpPr>
        <p:spPr>
          <a:xfrm>
            <a:off x="680321" y="2336872"/>
            <a:ext cx="9613861" cy="4308293"/>
          </a:xfrm>
        </p:spPr>
        <p:txBody>
          <a:bodyPr/>
          <a:lstStyle/>
          <a:p>
            <a:r>
              <a:rPr lang="cs-CZ" dirty="0" smtClean="0"/>
              <a:t>Co mají společného papoušek, tučňák a tukan?</a:t>
            </a:r>
          </a:p>
          <a:p>
            <a:endParaRPr lang="cs-CZ" dirty="0" smtClean="0"/>
          </a:p>
          <a:p>
            <a:endParaRPr lang="cs-CZ" dirty="0"/>
          </a:p>
          <a:p>
            <a:endParaRPr lang="cs-CZ" dirty="0" smtClean="0"/>
          </a:p>
          <a:p>
            <a:endParaRPr lang="cs-CZ" dirty="0"/>
          </a:p>
          <a:p>
            <a:endParaRPr lang="cs-CZ" dirty="0" smtClean="0"/>
          </a:p>
          <a:p>
            <a:endParaRPr lang="cs-CZ" dirty="0" smtClean="0"/>
          </a:p>
          <a:p>
            <a:endParaRPr lang="cs-CZ" dirty="0"/>
          </a:p>
          <a:p>
            <a:r>
              <a:rPr lang="cs-CZ" dirty="0" smtClean="0"/>
              <a:t>Jaké další zvíře by se k nim mohlo hodit a proč?</a:t>
            </a:r>
            <a:endParaRPr lang="cs-CZ" dirty="0"/>
          </a:p>
        </p:txBody>
      </p:sp>
      <p:sp>
        <p:nvSpPr>
          <p:cNvPr id="4" name="AutoShape 2" descr="Výsledek obrázku pro papouše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AutoShape 4" descr="Výsledek obrázku pro papoušek"/>
          <p:cNvSpPr>
            <a:spLocks noChangeAspect="1" noChangeArrowheads="1"/>
          </p:cNvSpPr>
          <p:nvPr/>
        </p:nvSpPr>
        <p:spPr bwMode="auto">
          <a:xfrm>
            <a:off x="155575" y="-2019300"/>
            <a:ext cx="2809875" cy="4210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 y="2932866"/>
            <a:ext cx="3452799" cy="2586859"/>
          </a:xfrm>
          <a:prstGeom prst="rect">
            <a:avLst/>
          </a:prstGeom>
        </p:spPr>
      </p:pic>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6651" y="2826133"/>
            <a:ext cx="2143125" cy="2924175"/>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0959" y="2826133"/>
            <a:ext cx="4655426" cy="3103617"/>
          </a:xfrm>
          <a:prstGeom prst="rect">
            <a:avLst/>
          </a:prstGeom>
        </p:spPr>
      </p:pic>
    </p:spTree>
    <p:extLst>
      <p:ext uri="{BB962C8B-B14F-4D97-AF65-F5344CB8AC3E}">
        <p14:creationId xmlns:p14="http://schemas.microsoft.com/office/powerpoint/2010/main" val="12986428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smtClean="0"/>
              <a:t>Papuchalk</a:t>
            </a:r>
            <a:r>
              <a:rPr lang="cs-CZ" dirty="0" smtClean="0"/>
              <a:t> Petr</a:t>
            </a:r>
            <a:endParaRPr lang="cs-CZ" dirty="0"/>
          </a:p>
        </p:txBody>
      </p:sp>
      <p:sp>
        <p:nvSpPr>
          <p:cNvPr id="3" name="Podnadpis 2"/>
          <p:cNvSpPr>
            <a:spLocks noGrp="1"/>
          </p:cNvSpPr>
          <p:nvPr>
            <p:ph type="subTitle" idx="1"/>
          </p:nvPr>
        </p:nvSpPr>
        <p:spPr/>
        <p:txBody>
          <a:bodyPr/>
          <a:lstStyle/>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194" y="45688"/>
            <a:ext cx="5016570" cy="3342290"/>
          </a:xfrm>
          <a:prstGeom prst="rect">
            <a:avLst/>
          </a:prstGeom>
        </p:spPr>
      </p:pic>
    </p:spTree>
    <p:extLst>
      <p:ext uri="{BB962C8B-B14F-4D97-AF65-F5344CB8AC3E}">
        <p14:creationId xmlns:p14="http://schemas.microsoft.com/office/powerpoint/2010/main" val="3023270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486730"/>
            <a:ext cx="6896534" cy="1080938"/>
          </a:xfrm>
        </p:spPr>
        <p:txBody>
          <a:bodyPr/>
          <a:lstStyle/>
          <a:p>
            <a:pPr algn="ctr"/>
            <a:r>
              <a:rPr lang="cs-CZ" dirty="0"/>
              <a:t>Čtenářský strom</a:t>
            </a: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720" y="1542694"/>
            <a:ext cx="3987534" cy="5311264"/>
          </a:xfrm>
        </p:spPr>
      </p:pic>
    </p:spTree>
    <p:extLst>
      <p:ext uri="{BB962C8B-B14F-4D97-AF65-F5344CB8AC3E}">
        <p14:creationId xmlns:p14="http://schemas.microsoft.com/office/powerpoint/2010/main" val="2979914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Zástupný symbol pro obsah 2"/>
          <p:cNvSpPr>
            <a:spLocks noGrp="1"/>
          </p:cNvSpPr>
          <p:nvPr>
            <p:ph idx="1"/>
          </p:nvPr>
        </p:nvSpPr>
        <p:spPr>
          <a:xfrm>
            <a:off x="1199456" y="731838"/>
            <a:ext cx="8229600" cy="6126163"/>
          </a:xfrm>
        </p:spPr>
        <p:txBody>
          <a:bodyPr/>
          <a:lstStyle/>
          <a:p>
            <a:pPr algn="ctr" eaLnBrk="1" hangingPunct="1">
              <a:buFontTx/>
              <a:buNone/>
            </a:pPr>
            <a:r>
              <a:rPr lang="cs-CZ" altLang="cs-CZ" dirty="0"/>
              <a:t>	</a:t>
            </a:r>
            <a:r>
              <a:rPr lang="cs-CZ" altLang="cs-CZ" i="1" dirty="0"/>
              <a:t>Velmi děkuji za Vaši pozornost, aktivitu, zpětnou vazbu a přeji mnoho osobních, studijních i pracovních úspěchů a mnoho nadšených </a:t>
            </a:r>
            <a:r>
              <a:rPr lang="cs-CZ" altLang="cs-CZ" i="1" dirty="0" err="1"/>
              <a:t>předčtenářů</a:t>
            </a:r>
            <a:r>
              <a:rPr lang="cs-CZ" altLang="cs-CZ" i="1" dirty="0"/>
              <a:t> a čtenářů</a:t>
            </a:r>
          </a:p>
        </p:txBody>
      </p:sp>
    </p:spTree>
    <p:extLst>
      <p:ext uri="{BB962C8B-B14F-4D97-AF65-F5344CB8AC3E}">
        <p14:creationId xmlns:p14="http://schemas.microsoft.com/office/powerpoint/2010/main" val="169467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836712"/>
            <a:ext cx="9144000" cy="792162"/>
          </a:xfrm>
        </p:spPr>
        <p:txBody>
          <a:bodyPr>
            <a:normAutofit/>
          </a:bodyPr>
          <a:lstStyle/>
          <a:p>
            <a:pPr eaLnBrk="1" hangingPunct="1">
              <a:defRPr/>
            </a:pPr>
            <a:r>
              <a:rPr lang="cs-CZ" b="1" dirty="0"/>
              <a:t>Personalizovaná dětská kniha (</a:t>
            </a:r>
            <a:r>
              <a:rPr lang="cs-CZ" dirty="0"/>
              <a:t>cca 500 Kč)</a:t>
            </a:r>
            <a:endParaRPr lang="cs-CZ" b="1" dirty="0"/>
          </a:p>
        </p:txBody>
      </p:sp>
      <p:sp>
        <p:nvSpPr>
          <p:cNvPr id="3" name="Zástupný symbol pro obsah 2"/>
          <p:cNvSpPr>
            <a:spLocks noGrp="1"/>
          </p:cNvSpPr>
          <p:nvPr>
            <p:ph idx="1"/>
          </p:nvPr>
        </p:nvSpPr>
        <p:spPr>
          <a:xfrm>
            <a:off x="1524000" y="1988840"/>
            <a:ext cx="9144000" cy="4869160"/>
          </a:xfrm>
        </p:spPr>
        <p:txBody>
          <a:bodyPr>
            <a:normAutofit lnSpcReduction="10000"/>
          </a:bodyPr>
          <a:lstStyle/>
          <a:p>
            <a:pPr eaLnBrk="1" hangingPunct="1">
              <a:defRPr/>
            </a:pPr>
            <a:r>
              <a:rPr lang="cs-CZ" dirty="0"/>
              <a:t>Nejen jméno dítěte, ale také osobní věnování rodičů, prarodičů, strýčků, tetiček nebo sourozenců + fotografie dítěte, jména kamarádů, město ze kterého pochází, věk apod., např. </a:t>
            </a:r>
            <a:r>
              <a:rPr lang="cs-CZ" dirty="0">
                <a:hlinkClick r:id="rId2"/>
              </a:rPr>
              <a:t>http://www.osobni-knihy.cz/</a:t>
            </a:r>
            <a:endParaRPr lang="cs-CZ" dirty="0"/>
          </a:p>
          <a:p>
            <a:pPr eaLnBrk="1" hangingPunct="1">
              <a:defRPr/>
            </a:pPr>
            <a:r>
              <a:rPr lang="cs-CZ" dirty="0"/>
              <a:t>Př. 1: …a kouzelná lupa (Personalizace: jméno hlavního hrdiny, věnování, narozeniny, jméno kamaráda, jméno kamarádky, fotografie, možnost vlastního kreslení na poslední stránce)</a:t>
            </a:r>
          </a:p>
          <a:p>
            <a:pPr eaLnBrk="1" hangingPunct="1">
              <a:defRPr/>
            </a:pPr>
            <a:r>
              <a:rPr lang="cs-CZ" dirty="0">
                <a:hlinkClick r:id="rId3"/>
              </a:rPr>
              <a:t>http://www.osobni-knihy.cz/kniha-detail.php?Id=61</a:t>
            </a:r>
            <a:endParaRPr lang="cs-CZ" dirty="0"/>
          </a:p>
          <a:p>
            <a:pPr eaLnBrk="1" hangingPunct="1">
              <a:defRPr/>
            </a:pPr>
            <a:r>
              <a:rPr lang="cs-CZ" dirty="0"/>
              <a:t>Př. 2: … Supermanem (Personalizace: Název knihy (Filip Supermanem), jméno hlavního hrdiny, jméno kamaráda, jméno kamarádky, fotografie na úvodní stránce)</a:t>
            </a:r>
          </a:p>
          <a:p>
            <a:pPr eaLnBrk="1" hangingPunct="1">
              <a:defRPr/>
            </a:pPr>
            <a:r>
              <a:rPr lang="cs-CZ" dirty="0">
                <a:hlinkClick r:id="rId4"/>
              </a:rPr>
              <a:t>http://issuu.com/osobniknihy/docs/filip_supermanem_n_hled?e=4146435/3181692</a:t>
            </a:r>
            <a:endParaRPr lang="cs-CZ" dirty="0"/>
          </a:p>
          <a:p>
            <a:pPr eaLnBrk="1" hangingPunct="1">
              <a:defRPr/>
            </a:pPr>
            <a:endParaRPr lang="cs-CZ" dirty="0"/>
          </a:p>
        </p:txBody>
      </p:sp>
    </p:spTree>
    <p:extLst>
      <p:ext uri="{BB962C8B-B14F-4D97-AF65-F5344CB8AC3E}">
        <p14:creationId xmlns:p14="http://schemas.microsoft.com/office/powerpoint/2010/main" val="1954982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5" y="0"/>
            <a:ext cx="8226425" cy="719973"/>
          </a:xfrm>
        </p:spPr>
        <p:txBody>
          <a:bodyPr/>
          <a:lstStyle/>
          <a:p>
            <a:pPr algn="ctr"/>
            <a:r>
              <a:rPr lang="cs-CZ" b="1" dirty="0"/>
              <a:t>Projekt - Vyrábíme vlastní knihu</a:t>
            </a:r>
          </a:p>
        </p:txBody>
      </p:sp>
      <p:sp>
        <p:nvSpPr>
          <p:cNvPr id="3" name="Zástupný symbol pro obsah 2"/>
          <p:cNvSpPr>
            <a:spLocks noGrp="1"/>
          </p:cNvSpPr>
          <p:nvPr>
            <p:ph idx="1"/>
          </p:nvPr>
        </p:nvSpPr>
        <p:spPr>
          <a:xfrm>
            <a:off x="1524002" y="597984"/>
            <a:ext cx="9143999" cy="6007768"/>
          </a:xfrm>
        </p:spPr>
        <p:txBody>
          <a:bodyPr/>
          <a:lstStyle/>
          <a:p>
            <a:r>
              <a:rPr lang="cs-CZ" dirty="0"/>
              <a:t>Děti by měly být obklopeny knihami – udělejme si tedy knihy vlastní.</a:t>
            </a:r>
          </a:p>
          <a:p>
            <a:r>
              <a:rPr lang="cs-CZ" dirty="0"/>
              <a:t>Náměty na knihy:</a:t>
            </a:r>
          </a:p>
          <a:p>
            <a:pPr marL="457200" indent="-457200">
              <a:buAutoNum type="arabicPeriod"/>
            </a:pPr>
            <a:r>
              <a:rPr lang="cs-CZ" dirty="0"/>
              <a:t>To jsem já (Kniha o mně)  - vlastní nákres, obrys ruky, rád jím, můj nelepší kamarád/</a:t>
            </a:r>
            <a:r>
              <a:rPr lang="cs-CZ" dirty="0" err="1"/>
              <a:t>ka</a:t>
            </a:r>
            <a:r>
              <a:rPr lang="cs-CZ" dirty="0"/>
              <a:t>, moje nejoblíbenější zvíře, …</a:t>
            </a:r>
          </a:p>
          <a:p>
            <a:pPr marL="457200" indent="-457200">
              <a:buAutoNum type="arabicPeriod"/>
            </a:pPr>
            <a:r>
              <a:rPr lang="cs-CZ" dirty="0"/>
              <a:t>Můj čtenářský deník – děti si kreslí ilustrace k příběhům, které se jim ve škole čtou (samy si ilustrují příběhy, které jim jsou předčítány)</a:t>
            </a:r>
          </a:p>
          <a:p>
            <a:pPr marL="457200" indent="-457200">
              <a:buAutoNum type="arabicPeriod"/>
            </a:pPr>
            <a:r>
              <a:rPr lang="cs-CZ" dirty="0"/>
              <a:t>Vymýšlíme vlastní příběh – vyrábíme obrázkovou knihu (autorka fotek Hana Nováková, RVP)</a:t>
            </a:r>
          </a:p>
          <a:p>
            <a:pPr marL="457200" indent="-457200">
              <a:buAutoNum type="arabicPeriod"/>
            </a:pPr>
            <a:r>
              <a:rPr lang="cs-CZ" dirty="0"/>
              <a:t>Kniha třídy</a:t>
            </a:r>
          </a:p>
          <a:p>
            <a:pPr marL="457200" indent="-457200">
              <a:buAutoNum type="arabicPeriod"/>
            </a:pPr>
            <a:endParaRPr lang="cs-CZ" dirty="0"/>
          </a:p>
        </p:txBody>
      </p:sp>
      <p:pic>
        <p:nvPicPr>
          <p:cNvPr id="4" name="Obrázek 3" descr="Ilustrace">
            <a:hlinkClick r:id="rId2" tooltip="&quot;&quot;"/>
          </p:cNvPr>
          <p:cNvPicPr/>
          <p:nvPr/>
        </p:nvPicPr>
        <p:blipFill>
          <a:blip r:embed="rId3"/>
          <a:srcRect/>
          <a:stretch>
            <a:fillRect/>
          </a:stretch>
        </p:blipFill>
        <p:spPr bwMode="auto">
          <a:xfrm>
            <a:off x="1524000" y="4989096"/>
            <a:ext cx="2566738" cy="1868906"/>
          </a:xfrm>
          <a:prstGeom prst="rect">
            <a:avLst/>
          </a:prstGeom>
          <a:noFill/>
          <a:ln w="9525">
            <a:noFill/>
            <a:miter lim="800000"/>
            <a:headEnd/>
            <a:tailEnd/>
          </a:ln>
        </p:spPr>
      </p:pic>
      <p:pic>
        <p:nvPicPr>
          <p:cNvPr id="6" name="Obrázek 5" descr="Ilustrace">
            <a:hlinkClick r:id="rId4" tooltip="&quot;&quot;"/>
          </p:cNvPr>
          <p:cNvPicPr/>
          <p:nvPr/>
        </p:nvPicPr>
        <p:blipFill>
          <a:blip r:embed="rId5"/>
          <a:srcRect/>
          <a:stretch>
            <a:fillRect/>
          </a:stretch>
        </p:blipFill>
        <p:spPr bwMode="auto">
          <a:xfrm>
            <a:off x="4333123" y="5005138"/>
            <a:ext cx="3062289" cy="1852863"/>
          </a:xfrm>
          <a:prstGeom prst="rect">
            <a:avLst/>
          </a:prstGeom>
          <a:noFill/>
          <a:ln w="9525">
            <a:noFill/>
            <a:miter lim="800000"/>
            <a:headEnd/>
            <a:tailEnd/>
          </a:ln>
        </p:spPr>
      </p:pic>
      <p:pic>
        <p:nvPicPr>
          <p:cNvPr id="8" name="Obrázek 7" descr="Ilustrace">
            <a:hlinkClick r:id="rId6" tooltip="&quot;&quot;"/>
          </p:cNvPr>
          <p:cNvPicPr/>
          <p:nvPr/>
        </p:nvPicPr>
        <p:blipFill>
          <a:blip r:embed="rId7"/>
          <a:srcRect/>
          <a:stretch>
            <a:fillRect/>
          </a:stretch>
        </p:blipFill>
        <p:spPr bwMode="auto">
          <a:xfrm>
            <a:off x="7844590" y="4748463"/>
            <a:ext cx="2823411" cy="2109538"/>
          </a:xfrm>
          <a:prstGeom prst="rect">
            <a:avLst/>
          </a:prstGeom>
          <a:noFill/>
          <a:ln w="9525">
            <a:noFill/>
            <a:miter lim="800000"/>
            <a:headEnd/>
            <a:tailEnd/>
          </a:ln>
        </p:spPr>
      </p:pic>
    </p:spTree>
    <p:extLst>
      <p:ext uri="{BB962C8B-B14F-4D97-AF65-F5344CB8AC3E}">
        <p14:creationId xmlns:p14="http://schemas.microsoft.com/office/powerpoint/2010/main" val="4011494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1870076" y="908721"/>
            <a:ext cx="8797925" cy="688975"/>
          </a:xfrm>
        </p:spPr>
        <p:txBody>
          <a:bodyPr/>
          <a:lstStyle/>
          <a:p>
            <a:pPr eaLnBrk="1" hangingPunct="1"/>
            <a:r>
              <a:rPr lang="cs-CZ" b="1" dirty="0"/>
              <a:t>Dnešní témata</a:t>
            </a:r>
          </a:p>
        </p:txBody>
      </p:sp>
      <p:sp>
        <p:nvSpPr>
          <p:cNvPr id="28674" name="Rectangle 3"/>
          <p:cNvSpPr>
            <a:spLocks noGrp="1" noChangeArrowheads="1"/>
          </p:cNvSpPr>
          <p:nvPr>
            <p:ph idx="1"/>
          </p:nvPr>
        </p:nvSpPr>
        <p:spPr>
          <a:xfrm>
            <a:off x="1848836" y="2348880"/>
            <a:ext cx="8928992" cy="5013176"/>
          </a:xfrm>
        </p:spPr>
        <p:txBody>
          <a:bodyPr>
            <a:normAutofit/>
          </a:bodyPr>
          <a:lstStyle/>
          <a:p>
            <a:r>
              <a:rPr lang="cs-CZ" sz="2800" dirty="0">
                <a:cs typeface="Times New Roman" pitchFamily="18" charset="0"/>
              </a:rPr>
              <a:t>Klíčové obrázky</a:t>
            </a:r>
          </a:p>
          <a:p>
            <a:r>
              <a:rPr lang="cs-CZ" sz="2800" dirty="0">
                <a:cs typeface="Times New Roman" pitchFamily="18" charset="0"/>
              </a:rPr>
              <a:t>Časopisy pro děti předškolního </a:t>
            </a:r>
            <a:r>
              <a:rPr lang="cs-CZ" sz="2800" dirty="0" smtClean="0">
                <a:cs typeface="Times New Roman" pitchFamily="18" charset="0"/>
              </a:rPr>
              <a:t>věku</a:t>
            </a:r>
          </a:p>
          <a:p>
            <a:r>
              <a:rPr lang="cs-CZ" sz="2800" dirty="0" smtClean="0">
                <a:cs typeface="Times New Roman" pitchFamily="18" charset="0"/>
              </a:rPr>
              <a:t>Hledání souvislostí na úrovni dítě – text</a:t>
            </a:r>
          </a:p>
          <a:p>
            <a:r>
              <a:rPr lang="cs-CZ" sz="2800" dirty="0">
                <a:cs typeface="Times New Roman" pitchFamily="18" charset="0"/>
              </a:rPr>
              <a:t>Jinakost</a:t>
            </a:r>
          </a:p>
          <a:p>
            <a:r>
              <a:rPr lang="cs-CZ" sz="2800" dirty="0">
                <a:cs typeface="Times New Roman" pitchFamily="18" charset="0"/>
              </a:rPr>
              <a:t>Smrt</a:t>
            </a:r>
          </a:p>
          <a:p>
            <a:r>
              <a:rPr lang="cs-CZ" sz="2800" dirty="0" smtClean="0">
                <a:cs typeface="Times New Roman" pitchFamily="18" charset="0"/>
              </a:rPr>
              <a:t>Čtenářská strategie shrnování</a:t>
            </a:r>
            <a:endParaRPr lang="cs-CZ" sz="2800" dirty="0">
              <a:cs typeface="Times New Roman" pitchFamily="18" charset="0"/>
            </a:endParaRPr>
          </a:p>
          <a:p>
            <a:pPr>
              <a:buFontTx/>
              <a:buNone/>
            </a:pPr>
            <a:endParaRPr lang="cs-CZ" sz="2800" dirty="0">
              <a:latin typeface="Times New Roman" pitchFamily="18" charset="0"/>
              <a:cs typeface="Times New Roman" pitchFamily="18" charset="0"/>
            </a:endParaRPr>
          </a:p>
          <a:p>
            <a:pPr>
              <a:buFontTx/>
              <a:buNone/>
            </a:pPr>
            <a:endParaRPr lang="cs-CZ" sz="4400" dirty="0">
              <a:solidFill>
                <a:schemeClr val="tx2"/>
              </a:solidFill>
              <a:latin typeface="Times New Roman" pitchFamily="18" charset="0"/>
            </a:endParaRPr>
          </a:p>
          <a:p>
            <a:pPr marL="0" indent="0">
              <a:buNone/>
            </a:pPr>
            <a:endParaRPr lang="cs-CZ" sz="4400" dirty="0">
              <a:solidFill>
                <a:schemeClr val="tx2"/>
              </a:solidFill>
              <a:latin typeface="Times New Roman" pitchFamily="18" charset="0"/>
            </a:endParaRPr>
          </a:p>
        </p:txBody>
      </p:sp>
    </p:spTree>
    <p:extLst>
      <p:ext uri="{BB962C8B-B14F-4D97-AF65-F5344CB8AC3E}">
        <p14:creationId xmlns:p14="http://schemas.microsoft.com/office/powerpoint/2010/main" val="2450977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Nadpis 1"/>
          <p:cNvSpPr>
            <a:spLocks noGrp="1"/>
          </p:cNvSpPr>
          <p:nvPr>
            <p:ph type="title"/>
          </p:nvPr>
        </p:nvSpPr>
        <p:spPr>
          <a:xfrm>
            <a:off x="1524000" y="620688"/>
            <a:ext cx="9144000" cy="1296144"/>
          </a:xfrm>
        </p:spPr>
        <p:txBody>
          <a:bodyPr>
            <a:normAutofit/>
          </a:bodyPr>
          <a:lstStyle/>
          <a:p>
            <a:pPr eaLnBrk="1" hangingPunct="1"/>
            <a:r>
              <a:rPr lang="cs-CZ" altLang="cs-CZ" sz="4000" b="1" dirty="0"/>
              <a:t>Doporučené čtenářské strategie </a:t>
            </a:r>
            <a:br>
              <a:rPr lang="cs-CZ" altLang="cs-CZ" sz="4000" b="1" dirty="0"/>
            </a:br>
            <a:r>
              <a:rPr lang="cs-CZ" altLang="cs-CZ" sz="4000" b="1" dirty="0"/>
              <a:t>pro práci v MŠ</a:t>
            </a:r>
          </a:p>
        </p:txBody>
      </p:sp>
      <p:sp>
        <p:nvSpPr>
          <p:cNvPr id="32771" name="Zástupný symbol pro obsah 2"/>
          <p:cNvSpPr>
            <a:spLocks noGrp="1"/>
          </p:cNvSpPr>
          <p:nvPr>
            <p:ph idx="1"/>
          </p:nvPr>
        </p:nvSpPr>
        <p:spPr>
          <a:xfrm>
            <a:off x="1524000" y="2204864"/>
            <a:ext cx="9036050" cy="4653136"/>
          </a:xfrm>
        </p:spPr>
        <p:txBody>
          <a:bodyPr>
            <a:normAutofit fontScale="92500" lnSpcReduction="10000"/>
          </a:bodyPr>
          <a:lstStyle/>
          <a:p>
            <a:r>
              <a:rPr lang="cs-CZ" altLang="cs-CZ" b="1" dirty="0"/>
              <a:t>Předvídání</a:t>
            </a:r>
            <a:r>
              <a:rPr lang="cs-CZ" altLang="cs-CZ" dirty="0"/>
              <a:t> </a:t>
            </a:r>
          </a:p>
          <a:p>
            <a:r>
              <a:rPr lang="cs-CZ" altLang="cs-CZ" b="1" dirty="0"/>
              <a:t>Hledání souvislostí </a:t>
            </a:r>
            <a:r>
              <a:rPr lang="cs-CZ" altLang="cs-CZ" dirty="0"/>
              <a:t>(propojování informací na úrovni dítě-text, text – text, dítě – svět)</a:t>
            </a:r>
          </a:p>
          <a:p>
            <a:r>
              <a:rPr lang="cs-CZ" altLang="cs-CZ" b="1" dirty="0"/>
              <a:t>Vizualizace</a:t>
            </a:r>
            <a:r>
              <a:rPr lang="cs-CZ" altLang="cs-CZ" dirty="0"/>
              <a:t> (vytváření představ)</a:t>
            </a:r>
          </a:p>
          <a:p>
            <a:pPr eaLnBrk="1" hangingPunct="1"/>
            <a:r>
              <a:rPr lang="cs-CZ" altLang="cs-CZ" b="1" dirty="0"/>
              <a:t>Usuzování </a:t>
            </a:r>
            <a:r>
              <a:rPr lang="cs-CZ" altLang="cs-CZ" dirty="0"/>
              <a:t>(vyvození závěru – vlastní zkušenost + </a:t>
            </a:r>
            <a:r>
              <a:rPr lang="cs-CZ" altLang="cs-CZ" dirty="0" err="1"/>
              <a:t>info</a:t>
            </a:r>
            <a:r>
              <a:rPr lang="cs-CZ" altLang="cs-CZ" dirty="0"/>
              <a:t> z textu)</a:t>
            </a:r>
          </a:p>
          <a:p>
            <a:pPr eaLnBrk="1" hangingPunct="1"/>
            <a:r>
              <a:rPr lang="cs-CZ" altLang="cs-CZ" b="1" dirty="0"/>
              <a:t>Shrnování </a:t>
            </a:r>
            <a:r>
              <a:rPr lang="cs-CZ" altLang="cs-CZ" dirty="0"/>
              <a:t>(identifikace hlavní myšlenky, shrnout hlavní body textu)</a:t>
            </a:r>
          </a:p>
          <a:p>
            <a:pPr eaLnBrk="1" hangingPunct="1"/>
            <a:r>
              <a:rPr lang="cs-CZ" altLang="cs-CZ" b="1" dirty="0"/>
              <a:t>Kladení otázek </a:t>
            </a:r>
          </a:p>
          <a:p>
            <a:pPr eaLnBrk="1" hangingPunct="1"/>
            <a:r>
              <a:rPr lang="cs-CZ" altLang="cs-CZ" b="1" dirty="0"/>
              <a:t>Hodnocení – </a:t>
            </a:r>
            <a:r>
              <a:rPr lang="cs-CZ" altLang="cs-CZ" dirty="0"/>
              <a:t>např. aktivita „Poslední slovo patří mně“</a:t>
            </a:r>
          </a:p>
          <a:p>
            <a:pPr eaLnBrk="1" hangingPunct="1"/>
            <a:endParaRPr lang="cs-CZ" altLang="cs-CZ" dirty="0"/>
          </a:p>
          <a:p>
            <a:pPr eaLnBrk="1" hangingPunct="1"/>
            <a:r>
              <a:rPr lang="cs-CZ" altLang="cs-CZ" dirty="0"/>
              <a:t>Inspirativní práce:</a:t>
            </a:r>
          </a:p>
          <a:p>
            <a:r>
              <a:rPr lang="cs-CZ" dirty="0"/>
              <a:t>Čtenářské strategie jako podpora porozumění předčítanému textu u dětí předškolního věku </a:t>
            </a:r>
            <a:r>
              <a:rPr lang="cs-CZ" altLang="cs-CZ" dirty="0"/>
              <a:t>(Eva </a:t>
            </a:r>
            <a:r>
              <a:rPr lang="cs-CZ" altLang="cs-CZ" dirty="0" err="1"/>
              <a:t>Rybárová</a:t>
            </a:r>
            <a:r>
              <a:rPr lang="cs-CZ" altLang="cs-CZ" dirty="0"/>
              <a:t> – diplomová práce)</a:t>
            </a:r>
          </a:p>
        </p:txBody>
      </p:sp>
    </p:spTree>
    <p:extLst>
      <p:ext uri="{BB962C8B-B14F-4D97-AF65-F5344CB8AC3E}">
        <p14:creationId xmlns:p14="http://schemas.microsoft.com/office/powerpoint/2010/main" val="2694463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9440" y="221904"/>
            <a:ext cx="8226425" cy="1690123"/>
          </a:xfrm>
        </p:spPr>
        <p:txBody>
          <a:bodyPr>
            <a:normAutofit fontScale="90000"/>
          </a:bodyPr>
          <a:lstStyle/>
          <a:p>
            <a:pPr algn="ctr"/>
            <a:r>
              <a:rPr lang="cs-CZ" b="1" dirty="0"/>
              <a:t>Práce s klíčovými obrázky</a:t>
            </a:r>
            <a:br>
              <a:rPr lang="cs-CZ" b="1" dirty="0"/>
            </a:br>
            <a:r>
              <a:rPr lang="cs-CZ" i="1" dirty="0"/>
              <a:t>Podívejte se na obrázky. O čem by mohl vyprávět příběh? Zkuste ho </a:t>
            </a:r>
            <a:r>
              <a:rPr lang="cs-CZ" i="1" dirty="0" smtClean="0"/>
              <a:t>převyprávět </a:t>
            </a:r>
            <a:r>
              <a:rPr lang="cs-CZ" i="1" dirty="0"/>
              <a:t>…</a:t>
            </a:r>
            <a:r>
              <a:rPr lang="cs-CZ" dirty="0"/>
              <a:t/>
            </a:r>
            <a:br>
              <a:rPr lang="cs-CZ" dirty="0"/>
            </a:br>
            <a:endParaRPr lang="cs-CZ" dirty="0"/>
          </a:p>
        </p:txBody>
      </p:sp>
      <p:pic>
        <p:nvPicPr>
          <p:cNvPr id="1027" name="Picture 3" descr="ANd9GcRQ81tmUEbVfPKtaGTUV2_8NF2S47wnCcsX824eEPV8qxaHCwe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7722" y="1530123"/>
            <a:ext cx="3002113" cy="220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ázek 8" descr="Výsledek obrázku pro kočk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050" y="1957532"/>
            <a:ext cx="3103245" cy="2331720"/>
          </a:xfrm>
          <a:prstGeom prst="rect">
            <a:avLst/>
          </a:prstGeom>
          <a:noFill/>
          <a:ln>
            <a:noFill/>
          </a:ln>
        </p:spPr>
      </p:pic>
      <p:pic>
        <p:nvPicPr>
          <p:cNvPr id="10" name="Obrázek 9" descr="Výsledek obrázku pro chlapec kreslený"/>
          <p:cNvPicPr/>
          <p:nvPr/>
        </p:nvPicPr>
        <p:blipFill>
          <a:blip r:embed="rId4">
            <a:extLst>
              <a:ext uri="{28A0092B-C50C-407E-A947-70E740481C1C}">
                <a14:useLocalDpi xmlns:a14="http://schemas.microsoft.com/office/drawing/2010/main" val="0"/>
              </a:ext>
            </a:extLst>
          </a:blip>
          <a:srcRect/>
          <a:stretch>
            <a:fillRect/>
          </a:stretch>
        </p:blipFill>
        <p:spPr bwMode="auto">
          <a:xfrm>
            <a:off x="9680157" y="4092575"/>
            <a:ext cx="2200275" cy="2765425"/>
          </a:xfrm>
          <a:prstGeom prst="rect">
            <a:avLst/>
          </a:prstGeom>
          <a:noFill/>
          <a:ln>
            <a:noFill/>
          </a:ln>
        </p:spPr>
      </p:pic>
      <p:pic>
        <p:nvPicPr>
          <p:cNvPr id="11" name="Obrázek 10" descr="Výsledek obrázku pro kráva kreslená"/>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1876" y="1530123"/>
            <a:ext cx="2836545" cy="2705100"/>
          </a:xfrm>
          <a:prstGeom prst="rect">
            <a:avLst/>
          </a:prstGeom>
          <a:noFill/>
          <a:ln>
            <a:noFill/>
          </a:ln>
        </p:spPr>
      </p:pic>
      <p:pic>
        <p:nvPicPr>
          <p:cNvPr id="12" name="Obrázek 11" descr="Výsledek obrázku pro kočka miska kresba"/>
          <p:cNvPicPr/>
          <p:nvPr/>
        </p:nvPicPr>
        <p:blipFill>
          <a:blip r:embed="rId6">
            <a:extLst>
              <a:ext uri="{28A0092B-C50C-407E-A947-70E740481C1C}">
                <a14:useLocalDpi xmlns:a14="http://schemas.microsoft.com/office/drawing/2010/main" val="0"/>
              </a:ext>
            </a:extLst>
          </a:blip>
          <a:srcRect/>
          <a:stretch>
            <a:fillRect/>
          </a:stretch>
        </p:blipFill>
        <p:spPr bwMode="auto">
          <a:xfrm>
            <a:off x="229050" y="4662632"/>
            <a:ext cx="2484120" cy="2066290"/>
          </a:xfrm>
          <a:prstGeom prst="rect">
            <a:avLst/>
          </a:prstGeom>
          <a:noFill/>
          <a:ln>
            <a:noFill/>
          </a:ln>
        </p:spPr>
      </p:pic>
      <p:pic>
        <p:nvPicPr>
          <p:cNvPr id="13" name="Obrázek 12" descr="Související obrázek"/>
          <p:cNvPicPr/>
          <p:nvPr/>
        </p:nvPicPr>
        <p:blipFill>
          <a:blip r:embed="rId7">
            <a:extLst>
              <a:ext uri="{28A0092B-C50C-407E-A947-70E740481C1C}">
                <a14:useLocalDpi xmlns:a14="http://schemas.microsoft.com/office/drawing/2010/main" val="0"/>
              </a:ext>
            </a:extLst>
          </a:blip>
          <a:srcRect/>
          <a:stretch>
            <a:fillRect/>
          </a:stretch>
        </p:blipFill>
        <p:spPr bwMode="auto">
          <a:xfrm>
            <a:off x="3373545" y="4327417"/>
            <a:ext cx="4053205" cy="2432050"/>
          </a:xfrm>
          <a:prstGeom prst="rect">
            <a:avLst/>
          </a:prstGeom>
          <a:noFill/>
          <a:ln>
            <a:noFill/>
          </a:ln>
        </p:spPr>
      </p:pic>
      <p:pic>
        <p:nvPicPr>
          <p:cNvPr id="14" name="Obrázek 13" descr="Související obrázek"/>
          <p:cNvPicPr/>
          <p:nvPr/>
        </p:nvPicPr>
        <p:blipFill>
          <a:blip r:embed="rId8">
            <a:extLst>
              <a:ext uri="{28A0092B-C50C-407E-A947-70E740481C1C}">
                <a14:useLocalDpi xmlns:a14="http://schemas.microsoft.com/office/drawing/2010/main" val="0"/>
              </a:ext>
            </a:extLst>
          </a:blip>
          <a:srcRect/>
          <a:stretch>
            <a:fillRect/>
          </a:stretch>
        </p:blipFill>
        <p:spPr bwMode="auto">
          <a:xfrm>
            <a:off x="7561772" y="3830839"/>
            <a:ext cx="2057400" cy="3082925"/>
          </a:xfrm>
          <a:prstGeom prst="rect">
            <a:avLst/>
          </a:prstGeom>
          <a:noFill/>
          <a:ln>
            <a:noFill/>
          </a:ln>
        </p:spPr>
      </p:pic>
    </p:spTree>
    <p:extLst>
      <p:ext uri="{BB962C8B-B14F-4D97-AF65-F5344CB8AC3E}">
        <p14:creationId xmlns:p14="http://schemas.microsoft.com/office/powerpoint/2010/main" val="2708491462"/>
      </p:ext>
    </p:extLst>
  </p:cSld>
  <p:clrMapOvr>
    <a:masterClrMapping/>
  </p:clrMapOvr>
</p:sld>
</file>

<file path=ppt/theme/theme1.xml><?xml version="1.0" encoding="utf-8"?>
<a:theme xmlns:a="http://schemas.openxmlformats.org/drawingml/2006/main" name="Berlín">
  <a:themeElements>
    <a:clrScheme name="Berlí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í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í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Berlín</Template>
  <TotalTime>1320</TotalTime>
  <Words>1876</Words>
  <Application>Microsoft Office PowerPoint</Application>
  <PresentationFormat>Širokoúhlá obrazovka</PresentationFormat>
  <Paragraphs>247</Paragraphs>
  <Slides>49</Slides>
  <Notes>1</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49</vt:i4>
      </vt:variant>
    </vt:vector>
  </HeadingPairs>
  <TitlesOfParts>
    <vt:vector size="54" baseType="lpstr">
      <vt:lpstr>Arial</vt:lpstr>
      <vt:lpstr>Calibri</vt:lpstr>
      <vt:lpstr>Times New Roman</vt:lpstr>
      <vt:lpstr>Trebuchet MS</vt:lpstr>
      <vt:lpstr>Berlín</vt:lpstr>
      <vt:lpstr>Literatura pro děti II Učitelství pro MŠ</vt:lpstr>
      <vt:lpstr>Moodle</vt:lpstr>
      <vt:lpstr>Zapojujeme děti do příběhu Personalizované knihy</vt:lpstr>
      <vt:lpstr>Knížka, v níž je dítě aktivní součást příběhu (cca 300 Kč) – https://www.jahrdina.cz/; </vt:lpstr>
      <vt:lpstr>Personalizovaná dětská kniha (cca 500 Kč)</vt:lpstr>
      <vt:lpstr>Projekt - Vyrábíme vlastní knihu</vt:lpstr>
      <vt:lpstr>Dnešní témata</vt:lpstr>
      <vt:lpstr>Doporučené čtenářské strategie  pro práci v MŠ</vt:lpstr>
      <vt:lpstr>Práce s klíčovými obrázky Podívejte se na obrázky. O čem by mohl vyprávět příběh? Zkuste ho převyprávět … </vt:lpstr>
      <vt:lpstr>Prezentace aplikace PowerPoint</vt:lpstr>
      <vt:lpstr>Oskar a měsíční kočky</vt:lpstr>
      <vt:lpstr>Časopisy pro děti předškolního věku</vt:lpstr>
      <vt:lpstr>Úkoly s časopisy</vt:lpstr>
      <vt:lpstr>Časopisy pro předškolní děti I </vt:lpstr>
      <vt:lpstr>Časopisy pro předškolní děti - příklady</vt:lpstr>
      <vt:lpstr>Hledání souvislostí na úrovni text - text</vt:lpstr>
      <vt:lpstr>Povím Ti, mami </vt:lpstr>
      <vt:lpstr>Seřaďte obrázky podle posloupnosti</vt:lpstr>
      <vt:lpstr>František Bartoš, upraveno Hanou Zobáčovou /Pasparta, 2015/ </vt:lpstr>
      <vt:lpstr>František Hrubín (Špalíček pohádek)</vt:lpstr>
      <vt:lpstr>O veliké řepě – co mají obě pohádky společného, čím se liší?</vt:lpstr>
      <vt:lpstr>Čtenářská strategie hledání souvislostí na úrovni text - text</vt:lpstr>
      <vt:lpstr>Skládaná miniknížka (Doláková – Umíte to s pohádkou? Praha: Portál)</vt:lpstr>
      <vt:lpstr>Skládaná miniknížka</vt:lpstr>
      <vt:lpstr>Pohádkový sáček</vt:lpstr>
      <vt:lpstr>Práce s knihou</vt:lpstr>
      <vt:lpstr>Práce s knihou – ve trojicích </vt:lpstr>
      <vt:lpstr>Jak voní týden –Olga Masiuk (učitelka na SŠ ve Varšavě, dětství trávila na Havaji) </vt:lpstr>
      <vt:lpstr>Kontroverzní témata v MŠ</vt:lpstr>
      <vt:lpstr>Kontroverzní témata v LPD</vt:lpstr>
      <vt:lpstr>Práce ve skupinách – téma jinakosti</vt:lpstr>
      <vt:lpstr>Práce ve skupinách – Překonávání strachu</vt:lpstr>
      <vt:lpstr>Téma smrti</vt:lpstr>
      <vt:lpstr>Téma smrti II</vt:lpstr>
      <vt:lpstr>Prezentace aplikace PowerPoint</vt:lpstr>
      <vt:lpstr>Prezentace aplikace PowerPoint</vt:lpstr>
      <vt:lpstr>Prezentace aplikace PowerPoint</vt:lpstr>
      <vt:lpstr>Prezentace aplikace PowerPoint</vt:lpstr>
      <vt:lpstr>Symbolika motivů</vt:lpstr>
      <vt:lpstr>Symbolika motivů II</vt:lpstr>
      <vt:lpstr>Kitty Crowther: Návštěva malé smrti</vt:lpstr>
      <vt:lpstr>Práce ve skupinách – Setkání se smrtí</vt:lpstr>
      <vt:lpstr>Čtenářská strategie Identifikace hlavních myšlenek a shrnování</vt:lpstr>
      <vt:lpstr>Shrnování - vhodné používat otázky, diagramy, piktogramy</vt:lpstr>
      <vt:lpstr>Prezentace aplikace PowerPoint</vt:lpstr>
      <vt:lpstr>Úkol</vt:lpstr>
      <vt:lpstr>Papuchalk Petr</vt:lpstr>
      <vt:lpstr>Čtenářský strom</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Veronika Laufkova</dc:creator>
  <cp:lastModifiedBy>Veronika Laufkova</cp:lastModifiedBy>
  <cp:revision>29</cp:revision>
  <cp:lastPrinted>2018-03-22T22:59:43Z</cp:lastPrinted>
  <dcterms:created xsi:type="dcterms:W3CDTF">2017-12-07T22:14:56Z</dcterms:created>
  <dcterms:modified xsi:type="dcterms:W3CDTF">2018-04-24T09:16:42Z</dcterms:modified>
</cp:coreProperties>
</file>