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0" r:id="rId6"/>
    <p:sldId id="260" r:id="rId7"/>
    <p:sldId id="261" r:id="rId8"/>
    <p:sldId id="262" r:id="rId9"/>
    <p:sldId id="264" r:id="rId10"/>
    <p:sldId id="263" r:id="rId11"/>
    <p:sldId id="265" r:id="rId12"/>
    <p:sldId id="266" r:id="rId13"/>
    <p:sldId id="267" r:id="rId14"/>
    <p:sldId id="268" r:id="rId15"/>
    <p:sldId id="272" r:id="rId16"/>
    <p:sldId id="271"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1D596275-ADFF-4290-BA0E-B55ED90F472C}" type="datetimeFigureOut">
              <a:rPr lang="cs-CZ" smtClean="0"/>
              <a:t>11.04.2018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C84DAE-6949-4128-AECF-833F70D153E1}" type="slidenum">
              <a:rPr lang="cs-CZ" smtClean="0"/>
              <a:t>‹#›</a:t>
            </a:fld>
            <a:endParaRPr lang="cs-CZ"/>
          </a:p>
        </p:txBody>
      </p:sp>
    </p:spTree>
    <p:extLst>
      <p:ext uri="{BB962C8B-B14F-4D97-AF65-F5344CB8AC3E}">
        <p14:creationId xmlns:p14="http://schemas.microsoft.com/office/powerpoint/2010/main" val="2976501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D596275-ADFF-4290-BA0E-B55ED90F472C}" type="datetimeFigureOut">
              <a:rPr lang="cs-CZ" smtClean="0"/>
              <a:t>11.04.2018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C84DAE-6949-4128-AECF-833F70D153E1}" type="slidenum">
              <a:rPr lang="cs-CZ" smtClean="0"/>
              <a:t>‹#›</a:t>
            </a:fld>
            <a:endParaRPr lang="cs-CZ"/>
          </a:p>
        </p:txBody>
      </p:sp>
    </p:spTree>
    <p:extLst>
      <p:ext uri="{BB962C8B-B14F-4D97-AF65-F5344CB8AC3E}">
        <p14:creationId xmlns:p14="http://schemas.microsoft.com/office/powerpoint/2010/main" val="845593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D596275-ADFF-4290-BA0E-B55ED90F472C}" type="datetimeFigureOut">
              <a:rPr lang="cs-CZ" smtClean="0"/>
              <a:t>11.04.2018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C84DAE-6949-4128-AECF-833F70D153E1}" type="slidenum">
              <a:rPr lang="cs-CZ" smtClean="0"/>
              <a:t>‹#›</a:t>
            </a:fld>
            <a:endParaRPr lang="cs-CZ"/>
          </a:p>
        </p:txBody>
      </p:sp>
    </p:spTree>
    <p:extLst>
      <p:ext uri="{BB962C8B-B14F-4D97-AF65-F5344CB8AC3E}">
        <p14:creationId xmlns:p14="http://schemas.microsoft.com/office/powerpoint/2010/main" val="3578695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D596275-ADFF-4290-BA0E-B55ED90F472C}" type="datetimeFigureOut">
              <a:rPr lang="cs-CZ" smtClean="0"/>
              <a:t>11.04.2018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C84DAE-6949-4128-AECF-833F70D153E1}" type="slidenum">
              <a:rPr lang="cs-CZ" smtClean="0"/>
              <a:t>‹#›</a:t>
            </a:fld>
            <a:endParaRPr lang="cs-CZ"/>
          </a:p>
        </p:txBody>
      </p:sp>
    </p:spTree>
    <p:extLst>
      <p:ext uri="{BB962C8B-B14F-4D97-AF65-F5344CB8AC3E}">
        <p14:creationId xmlns:p14="http://schemas.microsoft.com/office/powerpoint/2010/main" val="3252234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1D596275-ADFF-4290-BA0E-B55ED90F472C}" type="datetimeFigureOut">
              <a:rPr lang="cs-CZ" smtClean="0"/>
              <a:t>11.04.2018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C84DAE-6949-4128-AECF-833F70D153E1}" type="slidenum">
              <a:rPr lang="cs-CZ" smtClean="0"/>
              <a:t>‹#›</a:t>
            </a:fld>
            <a:endParaRPr lang="cs-CZ"/>
          </a:p>
        </p:txBody>
      </p:sp>
    </p:spTree>
    <p:extLst>
      <p:ext uri="{BB962C8B-B14F-4D97-AF65-F5344CB8AC3E}">
        <p14:creationId xmlns:p14="http://schemas.microsoft.com/office/powerpoint/2010/main" val="3799237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D596275-ADFF-4290-BA0E-B55ED90F472C}" type="datetimeFigureOut">
              <a:rPr lang="cs-CZ" smtClean="0"/>
              <a:t>11.04.2018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C84DAE-6949-4128-AECF-833F70D153E1}" type="slidenum">
              <a:rPr lang="cs-CZ" smtClean="0"/>
              <a:t>‹#›</a:t>
            </a:fld>
            <a:endParaRPr lang="cs-CZ"/>
          </a:p>
        </p:txBody>
      </p:sp>
    </p:spTree>
    <p:extLst>
      <p:ext uri="{BB962C8B-B14F-4D97-AF65-F5344CB8AC3E}">
        <p14:creationId xmlns:p14="http://schemas.microsoft.com/office/powerpoint/2010/main" val="3026555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D596275-ADFF-4290-BA0E-B55ED90F472C}" type="datetimeFigureOut">
              <a:rPr lang="cs-CZ" smtClean="0"/>
              <a:t>11.04.2018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7C84DAE-6949-4128-AECF-833F70D153E1}" type="slidenum">
              <a:rPr lang="cs-CZ" smtClean="0"/>
              <a:t>‹#›</a:t>
            </a:fld>
            <a:endParaRPr lang="cs-CZ"/>
          </a:p>
        </p:txBody>
      </p:sp>
    </p:spTree>
    <p:extLst>
      <p:ext uri="{BB962C8B-B14F-4D97-AF65-F5344CB8AC3E}">
        <p14:creationId xmlns:p14="http://schemas.microsoft.com/office/powerpoint/2010/main" val="2453071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D596275-ADFF-4290-BA0E-B55ED90F472C}" type="datetimeFigureOut">
              <a:rPr lang="cs-CZ" smtClean="0"/>
              <a:t>11.04.2018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7C84DAE-6949-4128-AECF-833F70D153E1}" type="slidenum">
              <a:rPr lang="cs-CZ" smtClean="0"/>
              <a:t>‹#›</a:t>
            </a:fld>
            <a:endParaRPr lang="cs-CZ"/>
          </a:p>
        </p:txBody>
      </p:sp>
    </p:spTree>
    <p:extLst>
      <p:ext uri="{BB962C8B-B14F-4D97-AF65-F5344CB8AC3E}">
        <p14:creationId xmlns:p14="http://schemas.microsoft.com/office/powerpoint/2010/main" val="1549114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D596275-ADFF-4290-BA0E-B55ED90F472C}" type="datetimeFigureOut">
              <a:rPr lang="cs-CZ" smtClean="0"/>
              <a:t>11.04.2018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7C84DAE-6949-4128-AECF-833F70D153E1}" type="slidenum">
              <a:rPr lang="cs-CZ" smtClean="0"/>
              <a:t>‹#›</a:t>
            </a:fld>
            <a:endParaRPr lang="cs-CZ"/>
          </a:p>
        </p:txBody>
      </p:sp>
    </p:spTree>
    <p:extLst>
      <p:ext uri="{BB962C8B-B14F-4D97-AF65-F5344CB8AC3E}">
        <p14:creationId xmlns:p14="http://schemas.microsoft.com/office/powerpoint/2010/main" val="176594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D596275-ADFF-4290-BA0E-B55ED90F472C}" type="datetimeFigureOut">
              <a:rPr lang="cs-CZ" smtClean="0"/>
              <a:t>11.04.2018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C84DAE-6949-4128-AECF-833F70D153E1}" type="slidenum">
              <a:rPr lang="cs-CZ" smtClean="0"/>
              <a:t>‹#›</a:t>
            </a:fld>
            <a:endParaRPr lang="cs-CZ"/>
          </a:p>
        </p:txBody>
      </p:sp>
    </p:spTree>
    <p:extLst>
      <p:ext uri="{BB962C8B-B14F-4D97-AF65-F5344CB8AC3E}">
        <p14:creationId xmlns:p14="http://schemas.microsoft.com/office/powerpoint/2010/main" val="4097476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D596275-ADFF-4290-BA0E-B55ED90F472C}" type="datetimeFigureOut">
              <a:rPr lang="cs-CZ" smtClean="0"/>
              <a:t>11.04.2018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C84DAE-6949-4128-AECF-833F70D153E1}" type="slidenum">
              <a:rPr lang="cs-CZ" smtClean="0"/>
              <a:t>‹#›</a:t>
            </a:fld>
            <a:endParaRPr lang="cs-CZ"/>
          </a:p>
        </p:txBody>
      </p:sp>
    </p:spTree>
    <p:extLst>
      <p:ext uri="{BB962C8B-B14F-4D97-AF65-F5344CB8AC3E}">
        <p14:creationId xmlns:p14="http://schemas.microsoft.com/office/powerpoint/2010/main" val="3811922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96275-ADFF-4290-BA0E-B55ED90F472C}" type="datetimeFigureOut">
              <a:rPr lang="cs-CZ" smtClean="0"/>
              <a:t>11.04.2018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84DAE-6949-4128-AECF-833F70D153E1}" type="slidenum">
              <a:rPr lang="cs-CZ" smtClean="0"/>
              <a:t>‹#›</a:t>
            </a:fld>
            <a:endParaRPr lang="cs-CZ"/>
          </a:p>
        </p:txBody>
      </p:sp>
    </p:spTree>
    <p:extLst>
      <p:ext uri="{BB962C8B-B14F-4D97-AF65-F5344CB8AC3E}">
        <p14:creationId xmlns:p14="http://schemas.microsoft.com/office/powerpoint/2010/main" val="3349115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u="sng" dirty="0"/>
              <a:t>Zvnějšnění – zpředmětnění – </a:t>
            </a:r>
            <a:r>
              <a:rPr lang="cs-CZ" b="1" u="sng" dirty="0" smtClean="0"/>
              <a:t>odcizení</a:t>
            </a:r>
            <a:endParaRPr lang="cs-CZ" dirty="0"/>
          </a:p>
        </p:txBody>
      </p:sp>
      <p:sp>
        <p:nvSpPr>
          <p:cNvPr id="3" name="Podnadpis 2"/>
          <p:cNvSpPr>
            <a:spLocks noGrp="1"/>
          </p:cNvSpPr>
          <p:nvPr>
            <p:ph type="subTitle" idx="1"/>
          </p:nvPr>
        </p:nvSpPr>
        <p:spPr/>
        <p:txBody>
          <a:bodyPr/>
          <a:lstStyle/>
          <a:p>
            <a:r>
              <a:rPr lang="cs-CZ" dirty="0" smtClean="0"/>
              <a:t>Ondřej Švec</a:t>
            </a:r>
          </a:p>
          <a:p>
            <a:r>
              <a:rPr lang="cs-CZ" dirty="0" smtClean="0"/>
              <a:t>21. 3. 2018</a:t>
            </a:r>
            <a:endParaRPr lang="cs-CZ" dirty="0"/>
          </a:p>
        </p:txBody>
      </p:sp>
    </p:spTree>
    <p:extLst>
      <p:ext uri="{BB962C8B-B14F-4D97-AF65-F5344CB8AC3E}">
        <p14:creationId xmlns:p14="http://schemas.microsoft.com/office/powerpoint/2010/main" val="3219399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Esencialismus?  </a:t>
            </a:r>
            <a:endParaRPr lang="cs-CZ" dirty="0"/>
          </a:p>
        </p:txBody>
      </p:sp>
      <p:sp>
        <p:nvSpPr>
          <p:cNvPr id="3" name="Zástupný symbol pro obsah 2"/>
          <p:cNvSpPr>
            <a:spLocks noGrp="1"/>
          </p:cNvSpPr>
          <p:nvPr>
            <p:ph idx="1"/>
          </p:nvPr>
        </p:nvSpPr>
        <p:spPr/>
        <p:txBody>
          <a:bodyPr/>
          <a:lstStyle/>
          <a:p>
            <a:r>
              <a:rPr lang="cs-CZ" dirty="0"/>
              <a:t>Mluví-li Marx o odcizení vůči lidské podstatě (</a:t>
            </a:r>
            <a:r>
              <a:rPr lang="cs-CZ" i="1" dirty="0"/>
              <a:t>Odcizená práce, </a:t>
            </a:r>
            <a:r>
              <a:rPr lang="cs-CZ" dirty="0"/>
              <a:t>str. 86), nepředpokládá tím, že člověku je vlastní nějaká nadčasová esence, kterou by mu právě jeho práce měla umožnit realizovat? </a:t>
            </a:r>
          </a:p>
          <a:p>
            <a:r>
              <a:rPr lang="cs-CZ" dirty="0" smtClean="0"/>
              <a:t>Je-li </a:t>
            </a:r>
            <a:r>
              <a:rPr lang="cs-CZ" dirty="0"/>
              <a:t>člověku odcizena jeho podstata, pak to </a:t>
            </a:r>
            <a:r>
              <a:rPr lang="cs-CZ" dirty="0" smtClean="0"/>
              <a:t>implikuje, </a:t>
            </a:r>
            <a:r>
              <a:rPr lang="cs-CZ" dirty="0"/>
              <a:t>že něco jako lidskou podstatu lze definovat. </a:t>
            </a:r>
            <a:endParaRPr lang="cs-CZ" dirty="0" smtClean="0"/>
          </a:p>
          <a:p>
            <a:pPr marL="0" indent="0">
              <a:buNone/>
            </a:pPr>
            <a:endParaRPr lang="cs-CZ" dirty="0"/>
          </a:p>
        </p:txBody>
      </p:sp>
    </p:spTree>
    <p:extLst>
      <p:ext uri="{BB962C8B-B14F-4D97-AF65-F5344CB8AC3E}">
        <p14:creationId xmlns:p14="http://schemas.microsoft.com/office/powerpoint/2010/main" val="230560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Teze o Feuerbachovi</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1. teze</a:t>
            </a:r>
          </a:p>
          <a:p>
            <a:r>
              <a:rPr lang="cs-CZ" dirty="0" smtClean="0"/>
              <a:t>„Hlavním </a:t>
            </a:r>
            <a:r>
              <a:rPr lang="cs-CZ" dirty="0"/>
              <a:t>nedostatkem veškerého dosavadního materialismu - včetně </a:t>
            </a:r>
            <a:r>
              <a:rPr lang="cs-CZ" dirty="0" err="1"/>
              <a:t>feuerbachovského</a:t>
            </a:r>
            <a:r>
              <a:rPr lang="cs-CZ" dirty="0"/>
              <a:t> - je, že předmět, skutečnost, smyslovost se pojímá jen ve formě</a:t>
            </a:r>
            <a:r>
              <a:rPr lang="cs-CZ" i="1" dirty="0"/>
              <a:t> objektů</a:t>
            </a:r>
            <a:r>
              <a:rPr lang="cs-CZ" dirty="0"/>
              <a:t> čili</a:t>
            </a:r>
            <a:r>
              <a:rPr lang="cs-CZ" i="1" dirty="0"/>
              <a:t> nazírání, </a:t>
            </a:r>
            <a:r>
              <a:rPr lang="cs-CZ" dirty="0"/>
              <a:t>nikoli však jako</a:t>
            </a:r>
            <a:r>
              <a:rPr lang="cs-CZ" i="1" dirty="0"/>
              <a:t> lidská smyslová činnost, praxe,</a:t>
            </a:r>
            <a:r>
              <a:rPr lang="cs-CZ" dirty="0"/>
              <a:t> nikoli subjektivně. Proto se stalo, že</a:t>
            </a:r>
            <a:r>
              <a:rPr lang="cs-CZ" i="1" dirty="0"/>
              <a:t> činnou</a:t>
            </a:r>
            <a:r>
              <a:rPr lang="cs-CZ" dirty="0"/>
              <a:t> stránku, v protikladu k materialismu, rozvíjel idealismus - ale jen abstraktně, protože idealismus samozřejmě nezná skutečnou, smyslovou činnost jako takovou. Feuerbach chce mít smyslové objekty skutečně odlišné od myšlenkových objektu; ale lidskou činnost samu nepojímá jako </a:t>
            </a:r>
            <a:r>
              <a:rPr lang="cs-CZ" i="1" dirty="0"/>
              <a:t>p</a:t>
            </a:r>
            <a:r>
              <a:rPr lang="cs-CZ" dirty="0"/>
              <a:t>ř</a:t>
            </a:r>
            <a:r>
              <a:rPr lang="cs-CZ" i="1" dirty="0"/>
              <a:t>edmětnou</a:t>
            </a:r>
            <a:r>
              <a:rPr lang="cs-CZ" dirty="0"/>
              <a:t> činnost. Pokládá proto v “podstatě </a:t>
            </a:r>
            <a:r>
              <a:rPr lang="cs-CZ" dirty="0" smtClean="0"/>
              <a:t>křesťanství” </a:t>
            </a:r>
            <a:r>
              <a:rPr lang="cs-CZ" dirty="0"/>
              <a:t>za vpravdě lidský jedině teoretický postoj, kdežto praxi pojímá a fixuje jen v její špinavě </a:t>
            </a:r>
            <a:r>
              <a:rPr lang="cs-CZ" dirty="0" err="1"/>
              <a:t>čachrářské</a:t>
            </a:r>
            <a:r>
              <a:rPr lang="cs-CZ" dirty="0"/>
              <a:t> jevové formě. Nechápe proto význam “revoluční”, “prakticko-kritické” činnosti</a:t>
            </a:r>
            <a:r>
              <a:rPr lang="cs-CZ" dirty="0" smtClean="0"/>
              <a:t>.“</a:t>
            </a:r>
            <a:endParaRPr lang="cs-CZ" dirty="0"/>
          </a:p>
          <a:p>
            <a:endParaRPr lang="cs-CZ" dirty="0"/>
          </a:p>
          <a:p>
            <a:endParaRPr lang="cs-CZ" dirty="0"/>
          </a:p>
        </p:txBody>
      </p:sp>
    </p:spTree>
    <p:extLst>
      <p:ext uri="{BB962C8B-B14F-4D97-AF65-F5344CB8AC3E}">
        <p14:creationId xmlns:p14="http://schemas.microsoft.com/office/powerpoint/2010/main" val="3146015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Teze o </a:t>
            </a:r>
            <a:r>
              <a:rPr lang="cs-CZ" dirty="0" smtClean="0"/>
              <a:t>Feuerbachovi</a:t>
            </a:r>
            <a:endParaRPr lang="cs-CZ" dirty="0"/>
          </a:p>
        </p:txBody>
      </p:sp>
      <p:sp>
        <p:nvSpPr>
          <p:cNvPr id="3" name="Zástupný symbol pro obsah 2"/>
          <p:cNvSpPr>
            <a:spLocks noGrp="1"/>
          </p:cNvSpPr>
          <p:nvPr>
            <p:ph idx="1"/>
          </p:nvPr>
        </p:nvSpPr>
        <p:spPr/>
        <p:txBody>
          <a:bodyPr/>
          <a:lstStyle/>
          <a:p>
            <a:pPr marL="0" indent="0">
              <a:buNone/>
            </a:pPr>
            <a:r>
              <a:rPr lang="cs-CZ" dirty="0" smtClean="0"/>
              <a:t>2. teze:</a:t>
            </a:r>
          </a:p>
          <a:p>
            <a:r>
              <a:rPr lang="cs-CZ" dirty="0" smtClean="0"/>
              <a:t>„</a:t>
            </a:r>
            <a:r>
              <a:rPr lang="cs-CZ" dirty="0"/>
              <a:t>Otázka, zda je lidskému myšlení vlastní předmětná pravdivost, není otázkou teorie, je to</a:t>
            </a:r>
            <a:r>
              <a:rPr lang="cs-CZ" i="1" dirty="0"/>
              <a:t> praktická</a:t>
            </a:r>
            <a:r>
              <a:rPr lang="cs-CZ" dirty="0"/>
              <a:t> otázka. Člověk musí pravdivost, tj. skutečnost a moc, pozemskost [</a:t>
            </a:r>
            <a:r>
              <a:rPr lang="cs-CZ" dirty="0" err="1"/>
              <a:t>Diesseitigkeit</a:t>
            </a:r>
            <a:r>
              <a:rPr lang="cs-CZ" dirty="0"/>
              <a:t>] svého myšlení prokázat v praxi (...)“</a:t>
            </a:r>
          </a:p>
          <a:p>
            <a:endParaRPr lang="cs-CZ" dirty="0"/>
          </a:p>
        </p:txBody>
      </p:sp>
    </p:spTree>
    <p:extLst>
      <p:ext uri="{BB962C8B-B14F-4D97-AF65-F5344CB8AC3E}">
        <p14:creationId xmlns:p14="http://schemas.microsoft.com/office/powerpoint/2010/main" val="3507492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Teze o Feuerbachovi</a:t>
            </a:r>
            <a:endParaRPr lang="cs-CZ" dirty="0"/>
          </a:p>
        </p:txBody>
      </p:sp>
      <p:sp>
        <p:nvSpPr>
          <p:cNvPr id="3" name="Zástupný symbol pro obsah 2"/>
          <p:cNvSpPr>
            <a:spLocks noGrp="1"/>
          </p:cNvSpPr>
          <p:nvPr>
            <p:ph idx="1"/>
          </p:nvPr>
        </p:nvSpPr>
        <p:spPr/>
        <p:txBody>
          <a:bodyPr/>
          <a:lstStyle/>
          <a:p>
            <a:pPr marL="0" indent="0">
              <a:buNone/>
            </a:pPr>
            <a:r>
              <a:rPr lang="cs-CZ" dirty="0" smtClean="0"/>
              <a:t>3. teze</a:t>
            </a:r>
            <a:endParaRPr lang="cs-CZ" dirty="0"/>
          </a:p>
          <a:p>
            <a:r>
              <a:rPr lang="cs-CZ" dirty="0" smtClean="0"/>
              <a:t>„Materialistické </a:t>
            </a:r>
            <a:r>
              <a:rPr lang="cs-CZ" dirty="0"/>
              <a:t>učení, že lidé jsou produkty okolností a výchovy, že tedy změnění lidé jsou produkty jiných okolností a změněné výchovy, zapomíná, že okolnosti mění právě lidé, a že sám vychovatel musí být </a:t>
            </a:r>
            <a:r>
              <a:rPr lang="cs-CZ" dirty="0" smtClean="0"/>
              <a:t>vychován</a:t>
            </a:r>
            <a:r>
              <a:rPr lang="en-US" dirty="0" smtClean="0"/>
              <a:t> </a:t>
            </a:r>
            <a:r>
              <a:rPr lang="fr-FR" dirty="0" smtClean="0"/>
              <a:t>(…) </a:t>
            </a:r>
            <a:r>
              <a:rPr lang="cs-CZ" b="1" dirty="0" smtClean="0"/>
              <a:t>To</a:t>
            </a:r>
            <a:r>
              <a:rPr lang="cs-CZ" b="1" dirty="0"/>
              <a:t>, že měnění okolností a lidská činnost spadají vjedno, lze pojímat a racionálně pochopit jen jako</a:t>
            </a:r>
            <a:r>
              <a:rPr lang="cs-CZ" b="1" i="1" dirty="0"/>
              <a:t> revoluční praxi</a:t>
            </a:r>
            <a:r>
              <a:rPr lang="cs-CZ" b="1" dirty="0" smtClean="0"/>
              <a:t>.“</a:t>
            </a:r>
            <a:endParaRPr lang="cs-CZ" b="1" dirty="0"/>
          </a:p>
          <a:p>
            <a:endParaRPr lang="cs-CZ" dirty="0"/>
          </a:p>
        </p:txBody>
      </p:sp>
    </p:spTree>
    <p:extLst>
      <p:ext uri="{BB962C8B-B14F-4D97-AF65-F5344CB8AC3E}">
        <p14:creationId xmlns:p14="http://schemas.microsoft.com/office/powerpoint/2010/main" val="2450750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Teze o Feuerbachovi</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6. teze: </a:t>
            </a:r>
          </a:p>
          <a:p>
            <a:r>
              <a:rPr lang="cs-CZ" dirty="0"/>
              <a:t>„</a:t>
            </a:r>
            <a:r>
              <a:rPr lang="cs-CZ" b="1" dirty="0"/>
              <a:t>Feuerbach převádí náboženskou podstatu na</a:t>
            </a:r>
            <a:r>
              <a:rPr lang="cs-CZ" b="1" i="1" dirty="0"/>
              <a:t> lidskou</a:t>
            </a:r>
            <a:r>
              <a:rPr lang="cs-CZ" b="1" dirty="0"/>
              <a:t> podstatu. Ale lidská podstata není nějaké abstraktum vlastní jednotlivému individuu. Ve své skutečnosti je to souhrn společenských </a:t>
            </a:r>
            <a:r>
              <a:rPr lang="cs-CZ" b="1" dirty="0" smtClean="0"/>
              <a:t>vztahů</a:t>
            </a:r>
            <a:r>
              <a:rPr lang="cs-CZ" dirty="0" smtClean="0"/>
              <a:t>.</a:t>
            </a:r>
            <a:r>
              <a:rPr lang="fr-FR" dirty="0" smtClean="0"/>
              <a:t> </a:t>
            </a:r>
            <a:r>
              <a:rPr lang="cs-CZ" dirty="0" smtClean="0"/>
              <a:t>Feuerbach</a:t>
            </a:r>
            <a:r>
              <a:rPr lang="cs-CZ" dirty="0"/>
              <a:t>, který se nepouští do kritiky této skutečné podstaty, je proto nucen:</a:t>
            </a:r>
          </a:p>
          <a:p>
            <a:pPr marL="0" indent="0">
              <a:buNone/>
            </a:pPr>
            <a:r>
              <a:rPr lang="fr-FR" dirty="0" smtClean="0"/>
              <a:t>	</a:t>
            </a:r>
            <a:r>
              <a:rPr lang="cs-CZ" dirty="0" smtClean="0"/>
              <a:t>1</a:t>
            </a:r>
            <a:r>
              <a:rPr lang="cs-CZ" dirty="0"/>
              <a:t>) abstrahovat od dějinného průběhu, fixovat náboženské cítění </a:t>
            </a:r>
            <a:r>
              <a:rPr lang="fr-FR" dirty="0" smtClean="0"/>
              <a:t>	</a:t>
            </a:r>
            <a:r>
              <a:rPr lang="cs-CZ" dirty="0" smtClean="0"/>
              <a:t>o </a:t>
            </a:r>
            <a:r>
              <a:rPr lang="cs-CZ" dirty="0"/>
              <a:t>sobě a předpokládat abstraktní -</a:t>
            </a:r>
            <a:r>
              <a:rPr lang="cs-CZ" i="1" dirty="0"/>
              <a:t> izolované -</a:t>
            </a:r>
            <a:r>
              <a:rPr lang="cs-CZ" dirty="0"/>
              <a:t> lidské individuum;</a:t>
            </a:r>
          </a:p>
          <a:p>
            <a:pPr marL="0" indent="0">
              <a:buNone/>
            </a:pPr>
            <a:r>
              <a:rPr lang="fr-FR" dirty="0" smtClean="0"/>
              <a:t>	</a:t>
            </a:r>
            <a:r>
              <a:rPr lang="cs-CZ" dirty="0" smtClean="0"/>
              <a:t>2</a:t>
            </a:r>
            <a:r>
              <a:rPr lang="cs-CZ" dirty="0"/>
              <a:t>) proto u něho může být lidská podstata pojímána jen jako </a:t>
            </a:r>
            <a:r>
              <a:rPr lang="fr-FR" dirty="0" smtClean="0"/>
              <a:t>	</a:t>
            </a:r>
            <a:r>
              <a:rPr lang="cs-CZ" dirty="0" smtClean="0"/>
              <a:t>“</a:t>
            </a:r>
            <a:r>
              <a:rPr lang="cs-CZ" dirty="0"/>
              <a:t>rod”, jako vnitřní, němá obecnost, spojující četná individua </a:t>
            </a:r>
            <a:r>
              <a:rPr lang="fr-FR" dirty="0" smtClean="0"/>
              <a:t>	</a:t>
            </a:r>
            <a:r>
              <a:rPr lang="cs-CZ" dirty="0" smtClean="0"/>
              <a:t>jen</a:t>
            </a:r>
            <a:r>
              <a:rPr lang="cs-CZ" dirty="0"/>
              <a:t> </a:t>
            </a:r>
            <a:r>
              <a:rPr lang="cs-CZ" i="1" dirty="0"/>
              <a:t>p</a:t>
            </a:r>
            <a:r>
              <a:rPr lang="cs-CZ" dirty="0"/>
              <a:t>ř</a:t>
            </a:r>
            <a:r>
              <a:rPr lang="cs-CZ" i="1" dirty="0"/>
              <a:t>irozeně</a:t>
            </a:r>
            <a:r>
              <a:rPr lang="cs-CZ" dirty="0"/>
              <a:t>.“</a:t>
            </a:r>
          </a:p>
          <a:p>
            <a:endParaRPr lang="cs-CZ" dirty="0"/>
          </a:p>
        </p:txBody>
      </p:sp>
    </p:spTree>
    <p:extLst>
      <p:ext uri="{BB962C8B-B14F-4D97-AF65-F5344CB8AC3E}">
        <p14:creationId xmlns:p14="http://schemas.microsoft.com/office/powerpoint/2010/main" val="1658598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Teze o Feuerbachovi</a:t>
            </a:r>
          </a:p>
        </p:txBody>
      </p:sp>
      <p:sp>
        <p:nvSpPr>
          <p:cNvPr id="5" name="TextovéPole 4"/>
          <p:cNvSpPr txBox="1"/>
          <p:nvPr/>
        </p:nvSpPr>
        <p:spPr>
          <a:xfrm>
            <a:off x="916578" y="1690688"/>
            <a:ext cx="10119360" cy="2462213"/>
          </a:xfrm>
          <a:prstGeom prst="rect">
            <a:avLst/>
          </a:prstGeom>
          <a:noFill/>
        </p:spPr>
        <p:txBody>
          <a:bodyPr wrap="square" rtlCol="0">
            <a:spAutoFit/>
          </a:bodyPr>
          <a:lstStyle/>
          <a:p>
            <a:r>
              <a:rPr lang="cs-CZ" sz="2200" dirty="0" smtClean="0"/>
              <a:t>11. Teze: </a:t>
            </a:r>
          </a:p>
          <a:p>
            <a:endParaRPr lang="cs-CZ" sz="2200" dirty="0"/>
          </a:p>
          <a:p>
            <a:r>
              <a:rPr lang="cs-CZ" sz="2200" dirty="0" smtClean="0"/>
              <a:t>„Filosofové </a:t>
            </a:r>
            <a:r>
              <a:rPr lang="cs-CZ" sz="2200" dirty="0"/>
              <a:t>svět jen různě </a:t>
            </a:r>
            <a:r>
              <a:rPr lang="cs-CZ" sz="2200" i="1" dirty="0"/>
              <a:t>vykládali</a:t>
            </a:r>
            <a:r>
              <a:rPr lang="cs-CZ" sz="2200" dirty="0"/>
              <a:t>, jde však o to jej </a:t>
            </a:r>
            <a:r>
              <a:rPr lang="cs-CZ" sz="2200" i="1" dirty="0"/>
              <a:t>změnit</a:t>
            </a:r>
            <a:r>
              <a:rPr lang="cs-CZ" sz="2200" dirty="0" smtClean="0"/>
              <a:t>.“</a:t>
            </a:r>
          </a:p>
          <a:p>
            <a:endParaRPr lang="de-DE" sz="2200" dirty="0" smtClean="0"/>
          </a:p>
          <a:p>
            <a:r>
              <a:rPr lang="de-DE" sz="2200" dirty="0" smtClean="0"/>
              <a:t>„</a:t>
            </a:r>
            <a:r>
              <a:rPr lang="de-DE" sz="2200" dirty="0"/>
              <a:t>Die Philosophen haben die Welt nur verschieden </a:t>
            </a:r>
            <a:r>
              <a:rPr lang="de-DE" sz="2200" i="1" dirty="0"/>
              <a:t>interpretiert</a:t>
            </a:r>
            <a:r>
              <a:rPr lang="de-DE" sz="2200" dirty="0"/>
              <a:t>, es </a:t>
            </a:r>
            <a:r>
              <a:rPr lang="de-DE" sz="2200" dirty="0" err="1"/>
              <a:t>kömmt</a:t>
            </a:r>
            <a:r>
              <a:rPr lang="de-DE" sz="2200" dirty="0"/>
              <a:t> drauf an sie zu </a:t>
            </a:r>
            <a:r>
              <a:rPr lang="de-DE" sz="2200" i="1" dirty="0"/>
              <a:t>verändern“</a:t>
            </a:r>
            <a:endParaRPr lang="cs-CZ" sz="2200" i="1" dirty="0"/>
          </a:p>
          <a:p>
            <a:endParaRPr lang="cs-CZ" sz="2200" dirty="0" smtClean="0"/>
          </a:p>
        </p:txBody>
      </p:sp>
      <p:sp>
        <p:nvSpPr>
          <p:cNvPr id="7" name="Rectangle 1"/>
          <p:cNvSpPr>
            <a:spLocks noChangeArrowheads="1"/>
          </p:cNvSpPr>
          <p:nvPr/>
        </p:nvSpPr>
        <p:spPr bwMode="auto">
          <a:xfrm>
            <a:off x="838200" y="38179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Arial" panose="020B0604020202020204" pitchFamily="34" charset="0"/>
              </a:rPr>
              <a:t/>
            </a:r>
            <a:br>
              <a:rPr kumimoji="0" lang="cs-CZ" altLang="cs-CZ" sz="1800" b="0" i="0" u="none" strike="noStrike" cap="none" normalizeH="0" baseline="0" smtClean="0">
                <a:ln>
                  <a:noFill/>
                </a:ln>
                <a:solidFill>
                  <a:schemeClr val="tx1"/>
                </a:solidFill>
                <a:effectLst/>
                <a:latin typeface="Arial" panose="020B0604020202020204" pitchFamily="34" charset="0"/>
              </a:rPr>
            </a:b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1543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lstStyle/>
          <a:p>
            <a:r>
              <a:rPr lang="cs-CZ" dirty="0"/>
              <a:t>Není „svobodná práce </a:t>
            </a:r>
            <a:r>
              <a:rPr lang="cs-CZ" dirty="0" err="1"/>
              <a:t>oxymoron</a:t>
            </a:r>
            <a:r>
              <a:rPr lang="cs-CZ" dirty="0"/>
              <a:t>“? </a:t>
            </a:r>
            <a:r>
              <a:rPr lang="cs-CZ" dirty="0" smtClean="0"/>
              <a:t>(tj. není </a:t>
            </a:r>
            <a:r>
              <a:rPr lang="cs-CZ" dirty="0"/>
              <a:t>práce vždy svazující, nesvobodná</a:t>
            </a:r>
            <a:r>
              <a:rPr lang="cs-CZ" dirty="0" smtClean="0"/>
              <a:t>?)</a:t>
            </a:r>
          </a:p>
          <a:p>
            <a:r>
              <a:rPr lang="cs-CZ" dirty="0" smtClean="0"/>
              <a:t>Viz Patočkova analýza 2. pohybu lidské existence jako „</a:t>
            </a:r>
            <a:r>
              <a:rPr lang="cs-CZ" dirty="0" err="1" smtClean="0"/>
              <a:t>sebeprodlužování</a:t>
            </a:r>
            <a:r>
              <a:rPr lang="cs-CZ" dirty="0" smtClean="0"/>
              <a:t> za cenu </a:t>
            </a:r>
            <a:r>
              <a:rPr lang="cs-CZ" dirty="0" err="1" smtClean="0"/>
              <a:t>sebeztráty</a:t>
            </a:r>
            <a:r>
              <a:rPr lang="cs-CZ" dirty="0" smtClean="0"/>
              <a:t>“</a:t>
            </a:r>
          </a:p>
          <a:p>
            <a:endParaRPr lang="cs-CZ" dirty="0"/>
          </a:p>
          <a:p>
            <a:r>
              <a:rPr lang="cs-CZ" dirty="0"/>
              <a:t>Proč bychom měli </a:t>
            </a:r>
            <a:r>
              <a:rPr lang="cs-CZ" dirty="0" smtClean="0"/>
              <a:t>sebe-utváření a důstojnost</a:t>
            </a:r>
            <a:r>
              <a:rPr lang="cs-CZ" dirty="0"/>
              <a:t>, již přikládáme své osobě, hledat právě a především v práci? </a:t>
            </a:r>
          </a:p>
          <a:p>
            <a:pPr lvl="1"/>
            <a:r>
              <a:rPr lang="cs-CZ" dirty="0" smtClean="0"/>
              <a:t>A nikoli například v politickém jednání, v němž se spíše než v práci ukazuje, </a:t>
            </a:r>
            <a:r>
              <a:rPr lang="cs-CZ" i="1" dirty="0" smtClean="0"/>
              <a:t>kým </a:t>
            </a:r>
            <a:r>
              <a:rPr lang="cs-CZ" dirty="0" smtClean="0"/>
              <a:t>jsme (H. </a:t>
            </a:r>
            <a:r>
              <a:rPr lang="cs-CZ" dirty="0" err="1" smtClean="0"/>
              <a:t>Arendt</a:t>
            </a:r>
            <a:r>
              <a:rPr lang="cs-CZ" dirty="0" smtClean="0"/>
              <a:t>).</a:t>
            </a:r>
            <a:endParaRPr lang="cs-CZ" dirty="0"/>
          </a:p>
          <a:p>
            <a:endParaRPr lang="cs-CZ" dirty="0"/>
          </a:p>
        </p:txBody>
      </p:sp>
    </p:spTree>
    <p:extLst>
      <p:ext uri="{BB962C8B-B14F-4D97-AF65-F5344CB8AC3E}">
        <p14:creationId xmlns:p14="http://schemas.microsoft.com/office/powerpoint/2010/main" val="931469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Filosofický význam práce</a:t>
            </a:r>
            <a:endParaRPr lang="cs-CZ" dirty="0"/>
          </a:p>
        </p:txBody>
      </p:sp>
      <p:sp>
        <p:nvSpPr>
          <p:cNvPr id="3" name="Zástupný symbol pro obsah 2"/>
          <p:cNvSpPr>
            <a:spLocks noGrp="1"/>
          </p:cNvSpPr>
          <p:nvPr>
            <p:ph idx="1"/>
          </p:nvPr>
        </p:nvSpPr>
        <p:spPr/>
        <p:txBody>
          <a:bodyPr/>
          <a:lstStyle/>
          <a:p>
            <a:pPr marL="0" indent="0">
              <a:buNone/>
            </a:pPr>
            <a:r>
              <a:rPr lang="cs-CZ" dirty="0" err="1"/>
              <a:t>Hegel</a:t>
            </a:r>
            <a:r>
              <a:rPr lang="cs-CZ" dirty="0"/>
              <a:t> jako první přičítá práci </a:t>
            </a:r>
            <a:r>
              <a:rPr lang="cs-CZ" dirty="0" smtClean="0"/>
              <a:t>význam: </a:t>
            </a:r>
          </a:p>
          <a:p>
            <a:pPr marL="0" indent="0">
              <a:buNone/>
            </a:pPr>
            <a:r>
              <a:rPr lang="cs-CZ" dirty="0" smtClean="0"/>
              <a:t>1</a:t>
            </a:r>
            <a:r>
              <a:rPr lang="cs-CZ" dirty="0"/>
              <a:t>) hybného momentu sebe-vědomí, když uznává, že člověk si sebe sama uvědomuje v tom, </a:t>
            </a:r>
            <a:r>
              <a:rPr lang="cs-CZ" dirty="0" smtClean="0"/>
              <a:t>co účelně přetváří</a:t>
            </a:r>
            <a:r>
              <a:rPr lang="cs-CZ" dirty="0"/>
              <a:t> </a:t>
            </a:r>
            <a:r>
              <a:rPr lang="cs-CZ" dirty="0" smtClean="0"/>
              <a:t>(a překonává tak svou prvotní determinovanost přírodou) </a:t>
            </a:r>
            <a:endParaRPr lang="cs-CZ" dirty="0"/>
          </a:p>
          <a:p>
            <a:pPr marL="0" indent="0">
              <a:buNone/>
            </a:pPr>
            <a:r>
              <a:rPr lang="cs-CZ" dirty="0"/>
              <a:t>2) prvořadého historického činitele: </a:t>
            </a:r>
            <a:r>
              <a:rPr lang="cs-CZ" dirty="0" smtClean="0"/>
              <a:t>práce jako </a:t>
            </a:r>
            <a:r>
              <a:rPr lang="cs-CZ" dirty="0"/>
              <a:t>základ lidské emancipace</a:t>
            </a:r>
          </a:p>
        </p:txBody>
      </p:sp>
    </p:spTree>
    <p:extLst>
      <p:ext uri="{BB962C8B-B14F-4D97-AF65-F5344CB8AC3E}">
        <p14:creationId xmlns:p14="http://schemas.microsoft.com/office/powerpoint/2010/main" val="4201279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 dialektiky pána a raba</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Pán </a:t>
            </a:r>
            <a:r>
              <a:rPr lang="cs-CZ" dirty="0"/>
              <a:t>je povznesen a ponechává si konzum:</a:t>
            </a:r>
          </a:p>
          <a:p>
            <a:pPr marL="0" indent="0">
              <a:buNone/>
            </a:pPr>
            <a:r>
              <a:rPr lang="cs-CZ" dirty="0"/>
              <a:t>Rab je:	</a:t>
            </a:r>
            <a:endParaRPr lang="cs-CZ" dirty="0" smtClean="0"/>
          </a:p>
          <a:p>
            <a:r>
              <a:rPr lang="cs-CZ" dirty="0" smtClean="0"/>
              <a:t>účelným </a:t>
            </a:r>
            <a:r>
              <a:rPr lang="cs-CZ" dirty="0"/>
              <a:t>přetvářením. 	</a:t>
            </a:r>
          </a:p>
          <a:p>
            <a:r>
              <a:rPr lang="cs-CZ" dirty="0" smtClean="0"/>
              <a:t>uvědoměním </a:t>
            </a:r>
            <a:r>
              <a:rPr lang="cs-CZ" dirty="0"/>
              <a:t>sebe sama</a:t>
            </a:r>
          </a:p>
          <a:p>
            <a:r>
              <a:rPr lang="cs-CZ" dirty="0" smtClean="0"/>
              <a:t>nositelem emancipace - </a:t>
            </a:r>
            <a:r>
              <a:rPr lang="cs-CZ" dirty="0"/>
              <a:t>„zadržená žádost“, „tlumená žádostivost“</a:t>
            </a:r>
          </a:p>
          <a:p>
            <a:pPr marL="0" indent="0">
              <a:buNone/>
            </a:pPr>
            <a:endParaRPr lang="cs-CZ" sz="2200" dirty="0" smtClean="0"/>
          </a:p>
          <a:p>
            <a:pPr marL="0" indent="0">
              <a:buNone/>
            </a:pPr>
            <a:r>
              <a:rPr lang="cs-CZ" dirty="0" smtClean="0"/>
              <a:t>Práce </a:t>
            </a:r>
            <a:r>
              <a:rPr lang="cs-CZ" dirty="0"/>
              <a:t>učí kázni, disciplíně, je ve vlastním slova smyslu </a:t>
            </a:r>
            <a:r>
              <a:rPr lang="cs-CZ" i="1" dirty="0" err="1" smtClean="0"/>
              <a:t>Bildung</a:t>
            </a:r>
            <a:r>
              <a:rPr lang="cs-CZ" dirty="0" smtClean="0"/>
              <a:t> (formování</a:t>
            </a:r>
            <a:r>
              <a:rPr lang="cs-CZ" dirty="0"/>
              <a:t>, výchova, </a:t>
            </a:r>
            <a:r>
              <a:rPr lang="cs-CZ" dirty="0" smtClean="0"/>
              <a:t>utváření) </a:t>
            </a:r>
          </a:p>
          <a:p>
            <a:pPr marL="0" indent="0">
              <a:buNone/>
            </a:pPr>
            <a:r>
              <a:rPr lang="cs-CZ" dirty="0" smtClean="0"/>
              <a:t>Zatímco </a:t>
            </a:r>
            <a:r>
              <a:rPr lang="cs-CZ" dirty="0"/>
              <a:t>pán, bez této disciplíny, je charakterizován </a:t>
            </a:r>
            <a:r>
              <a:rPr lang="cs-CZ" dirty="0" err="1"/>
              <a:t>Hegelem</a:t>
            </a:r>
            <a:r>
              <a:rPr lang="cs-CZ" dirty="0"/>
              <a:t> </a:t>
            </a:r>
            <a:r>
              <a:rPr lang="cs-CZ" dirty="0" smtClean="0"/>
              <a:t>jako </a:t>
            </a:r>
            <a:r>
              <a:rPr lang="cs-CZ" dirty="0"/>
              <a:t>„darebná libovůle“ </a:t>
            </a:r>
          </a:p>
          <a:p>
            <a:endParaRPr lang="cs-CZ" dirty="0"/>
          </a:p>
        </p:txBody>
      </p:sp>
    </p:spTree>
    <p:extLst>
      <p:ext uri="{BB962C8B-B14F-4D97-AF65-F5344CB8AC3E}">
        <p14:creationId xmlns:p14="http://schemas.microsoft.com/office/powerpoint/2010/main" val="639255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Práce jako zprostředkující člen mezi nitrem a vnějškem</a:t>
            </a:r>
            <a:endParaRPr lang="cs-CZ" dirty="0"/>
          </a:p>
        </p:txBody>
      </p:sp>
      <p:sp>
        <p:nvSpPr>
          <p:cNvPr id="3" name="Zástupný symbol pro obsah 2"/>
          <p:cNvSpPr>
            <a:spLocks noGrp="1"/>
          </p:cNvSpPr>
          <p:nvPr>
            <p:ph idx="1"/>
          </p:nvPr>
        </p:nvSpPr>
        <p:spPr>
          <a:xfrm>
            <a:off x="838200" y="1825624"/>
            <a:ext cx="10515600" cy="4906101"/>
          </a:xfrm>
        </p:spPr>
        <p:txBody>
          <a:bodyPr>
            <a:normAutofit/>
          </a:bodyPr>
          <a:lstStyle/>
          <a:p>
            <a:r>
              <a:rPr lang="cs-CZ" dirty="0"/>
              <a:t>Práce vsunuje mezi potřebu a uspokojení střední člen. </a:t>
            </a:r>
          </a:p>
          <a:p>
            <a:r>
              <a:rPr lang="cs-CZ" dirty="0" smtClean="0"/>
              <a:t>Otrok </a:t>
            </a:r>
            <a:r>
              <a:rPr lang="cs-CZ" dirty="0"/>
              <a:t>„překonává (…) svou příchylnost k přirozenému jsoucnu a odstraňuje je prací“ </a:t>
            </a:r>
          </a:p>
          <a:p>
            <a:r>
              <a:rPr lang="cs-CZ" dirty="0" smtClean="0"/>
              <a:t>Práce </a:t>
            </a:r>
            <a:r>
              <a:rPr lang="cs-CZ" dirty="0"/>
              <a:t>znamená zadržení animální žádostivosti, vsunutí mezi tuto žádostivost a její </a:t>
            </a:r>
            <a:r>
              <a:rPr lang="cs-CZ" dirty="0" smtClean="0"/>
              <a:t>uspokojení zprostředkujícího článku. </a:t>
            </a:r>
          </a:p>
          <a:p>
            <a:endParaRPr lang="cs-CZ" dirty="0"/>
          </a:p>
        </p:txBody>
      </p:sp>
    </p:spTree>
    <p:extLst>
      <p:ext uri="{BB962C8B-B14F-4D97-AF65-F5344CB8AC3E}">
        <p14:creationId xmlns:p14="http://schemas.microsoft.com/office/powerpoint/2010/main" val="1830778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Kladné Marxovo hodnocení </a:t>
            </a:r>
            <a:r>
              <a:rPr lang="cs-CZ" dirty="0" err="1"/>
              <a:t>Hegela</a:t>
            </a:r>
            <a:r>
              <a:rPr lang="cs-CZ" dirty="0" smtClean="0"/>
              <a:t>:</a:t>
            </a:r>
            <a:endParaRPr lang="cs-CZ" dirty="0"/>
          </a:p>
        </p:txBody>
      </p:sp>
      <p:sp>
        <p:nvSpPr>
          <p:cNvPr id="3" name="Zástupný symbol pro obsah 2"/>
          <p:cNvSpPr>
            <a:spLocks noGrp="1"/>
          </p:cNvSpPr>
          <p:nvPr>
            <p:ph idx="1"/>
          </p:nvPr>
        </p:nvSpPr>
        <p:spPr/>
        <p:txBody>
          <a:bodyPr>
            <a:normAutofit lnSpcReduction="10000"/>
          </a:bodyPr>
          <a:lstStyle/>
          <a:p>
            <a:r>
              <a:rPr lang="cs-CZ" dirty="0"/>
              <a:t> „na Hegelově Fenomenologii</a:t>
            </a:r>
            <a:r>
              <a:rPr lang="sk-SK" dirty="0"/>
              <a:t> je </a:t>
            </a:r>
            <a:r>
              <a:rPr lang="sk-SK" dirty="0" err="1"/>
              <a:t>tedy</a:t>
            </a:r>
            <a:r>
              <a:rPr lang="sk-SK" dirty="0"/>
              <a:t> </a:t>
            </a:r>
            <a:r>
              <a:rPr lang="sk-SK" dirty="0" err="1"/>
              <a:t>velké</a:t>
            </a:r>
            <a:r>
              <a:rPr lang="sk-SK" dirty="0"/>
              <a:t> </a:t>
            </a:r>
            <a:r>
              <a:rPr lang="cs-CZ" dirty="0"/>
              <a:t>(...)</a:t>
            </a:r>
            <a:r>
              <a:rPr lang="sk-SK" dirty="0"/>
              <a:t> to, že </a:t>
            </a:r>
            <a:r>
              <a:rPr lang="sk-SK" dirty="0" err="1"/>
              <a:t>Hegel</a:t>
            </a:r>
            <a:r>
              <a:rPr lang="sk-SK" dirty="0"/>
              <a:t> </a:t>
            </a:r>
            <a:r>
              <a:rPr lang="sk-SK" dirty="0" err="1"/>
              <a:t>pojímá</a:t>
            </a:r>
            <a:r>
              <a:rPr lang="sk-SK" dirty="0"/>
              <a:t> </a:t>
            </a:r>
            <a:r>
              <a:rPr lang="sk-SK" dirty="0" err="1"/>
              <a:t>vytváření</a:t>
            </a:r>
            <a:r>
              <a:rPr lang="sk-SK" dirty="0"/>
              <a:t> </a:t>
            </a:r>
            <a:r>
              <a:rPr lang="sk-SK" dirty="0" err="1"/>
              <a:t>člověka</a:t>
            </a:r>
            <a:r>
              <a:rPr lang="sk-SK" dirty="0"/>
              <a:t> sebou samým </a:t>
            </a:r>
            <a:r>
              <a:rPr lang="sk-SK" dirty="0" err="1"/>
              <a:t>jako</a:t>
            </a:r>
            <a:r>
              <a:rPr lang="sk-SK" dirty="0"/>
              <a:t> proces, </a:t>
            </a:r>
            <a:r>
              <a:rPr lang="sk-SK" dirty="0" err="1"/>
              <a:t>zpředmětňování</a:t>
            </a:r>
            <a:r>
              <a:rPr lang="sk-SK" dirty="0"/>
              <a:t> </a:t>
            </a:r>
            <a:r>
              <a:rPr lang="sk-SK" dirty="0" err="1"/>
              <a:t>jako</a:t>
            </a:r>
            <a:r>
              <a:rPr lang="sk-SK" dirty="0"/>
              <a:t> </a:t>
            </a:r>
            <a:r>
              <a:rPr lang="sk-SK" dirty="0" err="1"/>
              <a:t>odpředmětnění</a:t>
            </a:r>
            <a:r>
              <a:rPr lang="sk-SK" dirty="0"/>
              <a:t>, </a:t>
            </a:r>
            <a:r>
              <a:rPr lang="sk-SK" dirty="0" err="1"/>
              <a:t>jako</a:t>
            </a:r>
            <a:r>
              <a:rPr lang="sk-SK" dirty="0"/>
              <a:t> zvnějšnění a </a:t>
            </a:r>
            <a:r>
              <a:rPr lang="sk-SK" dirty="0" err="1"/>
              <a:t>jako</a:t>
            </a:r>
            <a:r>
              <a:rPr lang="sk-SK" dirty="0"/>
              <a:t> zrušení tohoto zvnějšnění; že </a:t>
            </a:r>
            <a:r>
              <a:rPr lang="sk-SK" dirty="0" err="1"/>
              <a:t>tedy</a:t>
            </a:r>
            <a:r>
              <a:rPr lang="sk-SK" dirty="0"/>
              <a:t> postihuje podstatu práce a že </a:t>
            </a:r>
            <a:r>
              <a:rPr lang="sk-SK" dirty="0" err="1"/>
              <a:t>předmětného</a:t>
            </a:r>
            <a:r>
              <a:rPr lang="sk-SK" dirty="0"/>
              <a:t> </a:t>
            </a:r>
            <a:r>
              <a:rPr lang="sk-SK" dirty="0" err="1"/>
              <a:t>člověka</a:t>
            </a:r>
            <a:r>
              <a:rPr lang="sk-SK" dirty="0"/>
              <a:t>, </a:t>
            </a:r>
            <a:r>
              <a:rPr lang="sk-SK" dirty="0" err="1"/>
              <a:t>opravdového</a:t>
            </a:r>
            <a:r>
              <a:rPr lang="sk-SK" dirty="0"/>
              <a:t>, </a:t>
            </a:r>
            <a:r>
              <a:rPr lang="sk-SK" dirty="0" err="1"/>
              <a:t>protože</a:t>
            </a:r>
            <a:r>
              <a:rPr lang="sk-SK" dirty="0"/>
              <a:t> </a:t>
            </a:r>
            <a:r>
              <a:rPr lang="sk-SK" dirty="0" err="1"/>
              <a:t>skutečného</a:t>
            </a:r>
            <a:r>
              <a:rPr lang="sk-SK" dirty="0"/>
              <a:t> </a:t>
            </a:r>
            <a:r>
              <a:rPr lang="sk-SK" dirty="0" err="1"/>
              <a:t>člověka</a:t>
            </a:r>
            <a:r>
              <a:rPr lang="sk-SK" dirty="0"/>
              <a:t> chápe </a:t>
            </a:r>
            <a:r>
              <a:rPr lang="sk-SK" dirty="0" err="1"/>
              <a:t>jako</a:t>
            </a:r>
            <a:r>
              <a:rPr lang="sk-SK" dirty="0"/>
              <a:t> </a:t>
            </a:r>
            <a:r>
              <a:rPr lang="sk-SK" dirty="0" err="1"/>
              <a:t>výsledek</a:t>
            </a:r>
            <a:r>
              <a:rPr lang="sk-SK" dirty="0"/>
              <a:t> jeho vlastní práce</a:t>
            </a:r>
            <a:r>
              <a:rPr lang="cs-CZ" dirty="0"/>
              <a:t>.“ (Marx, </a:t>
            </a:r>
            <a:r>
              <a:rPr lang="cs-CZ" i="1" dirty="0"/>
              <a:t>Kritika Hegelovy dialektiky a filosofie vůbec</a:t>
            </a:r>
            <a:r>
              <a:rPr lang="cs-CZ" dirty="0"/>
              <a:t>, in:</a:t>
            </a:r>
            <a:r>
              <a:rPr lang="cs-CZ" i="1" dirty="0"/>
              <a:t> </a:t>
            </a:r>
            <a:r>
              <a:rPr lang="pl-PL" i="1" dirty="0"/>
              <a:t>Ekonomicko-filosofické rukopisy z roku 1844</a:t>
            </a:r>
            <a:r>
              <a:rPr lang="pl-PL" dirty="0"/>
              <a:t>, </a:t>
            </a:r>
            <a:r>
              <a:rPr lang="cs-CZ" dirty="0"/>
              <a:t> s. 137)</a:t>
            </a:r>
          </a:p>
          <a:p>
            <a:r>
              <a:rPr lang="cs-CZ" dirty="0"/>
              <a:t>„</a:t>
            </a:r>
            <a:r>
              <a:rPr lang="cs-CZ" dirty="0" err="1"/>
              <a:t>Hegel</a:t>
            </a:r>
            <a:r>
              <a:rPr lang="cs-CZ" dirty="0"/>
              <a:t> tedy tím, že chápe práci jako </a:t>
            </a:r>
            <a:r>
              <a:rPr lang="cs-CZ" i="1" dirty="0"/>
              <a:t>akt </a:t>
            </a:r>
            <a:r>
              <a:rPr lang="cs-CZ" i="1" dirty="0" err="1"/>
              <a:t>sebevytváření</a:t>
            </a:r>
            <a:r>
              <a:rPr lang="cs-CZ" i="1" dirty="0"/>
              <a:t> </a:t>
            </a:r>
            <a:r>
              <a:rPr lang="cs-CZ" dirty="0"/>
              <a:t>člověka, jako vztah k sobě jakožto cizí bytosti, a činné sebeuplatnění jakožto nějaké cizí bytosti chápe jakožto vznikající </a:t>
            </a:r>
            <a:r>
              <a:rPr lang="cs-CZ" i="1" dirty="0"/>
              <a:t>rodové vědomí </a:t>
            </a:r>
            <a:r>
              <a:rPr lang="cs-CZ" dirty="0"/>
              <a:t>a </a:t>
            </a:r>
            <a:r>
              <a:rPr lang="cs-CZ" i="1" dirty="0"/>
              <a:t>rodový život.</a:t>
            </a:r>
            <a:r>
              <a:rPr lang="cs-CZ" dirty="0"/>
              <a:t>“  (Marx, </a:t>
            </a:r>
            <a:r>
              <a:rPr lang="cs-CZ" i="1" dirty="0"/>
              <a:t>Kritika Hegelovy dialektiky a filosofie vůbec)</a:t>
            </a:r>
            <a:endParaRPr lang="cs-CZ" dirty="0"/>
          </a:p>
          <a:p>
            <a:endParaRPr lang="cs-CZ" dirty="0"/>
          </a:p>
        </p:txBody>
      </p:sp>
    </p:spTree>
    <p:extLst>
      <p:ext uri="{BB962C8B-B14F-4D97-AF65-F5344CB8AC3E}">
        <p14:creationId xmlns:p14="http://schemas.microsoft.com/office/powerpoint/2010/main" val="2400589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Kritika </a:t>
            </a:r>
            <a:r>
              <a:rPr lang="cs-CZ" dirty="0" err="1"/>
              <a:t>Hegela</a:t>
            </a:r>
            <a:r>
              <a:rPr lang="cs-CZ" dirty="0"/>
              <a:t> v </a:t>
            </a:r>
            <a:r>
              <a:rPr lang="cs-CZ" i="1" dirty="0"/>
              <a:t>Rukopisech</a:t>
            </a:r>
            <a:r>
              <a:rPr lang="cs-CZ" dirty="0"/>
              <a:t> (1844</a:t>
            </a:r>
            <a:r>
              <a:rPr lang="cs-CZ" dirty="0" smtClean="0"/>
              <a:t>)</a:t>
            </a:r>
            <a:endParaRPr lang="cs-CZ" dirty="0"/>
          </a:p>
        </p:txBody>
      </p:sp>
      <p:sp>
        <p:nvSpPr>
          <p:cNvPr id="3" name="Zástupný symbol pro obsah 2"/>
          <p:cNvSpPr>
            <a:spLocks noGrp="1"/>
          </p:cNvSpPr>
          <p:nvPr>
            <p:ph idx="1"/>
          </p:nvPr>
        </p:nvSpPr>
        <p:spPr/>
        <p:txBody>
          <a:bodyPr/>
          <a:lstStyle/>
          <a:p>
            <a:r>
              <a:rPr lang="cs-CZ" dirty="0"/>
              <a:t>„Ne to, že se lidská bytost </a:t>
            </a:r>
            <a:r>
              <a:rPr lang="cs-CZ" i="1" dirty="0"/>
              <a:t>zpředmětňuje nelidsky</a:t>
            </a:r>
            <a:r>
              <a:rPr lang="cs-CZ" dirty="0"/>
              <a:t>, v protikladu k sobě samé, nýbrž to, že se </a:t>
            </a:r>
            <a:r>
              <a:rPr lang="cs-CZ" i="1" dirty="0"/>
              <a:t>zpředmětňuje na rozdíl </a:t>
            </a:r>
            <a:r>
              <a:rPr lang="cs-CZ" dirty="0"/>
              <a:t>a </a:t>
            </a:r>
            <a:r>
              <a:rPr lang="cs-CZ" i="1" dirty="0"/>
              <a:t>v protikladu </a:t>
            </a:r>
            <a:r>
              <a:rPr lang="cs-CZ" dirty="0"/>
              <a:t>k abstraktnímu myšlení, platí za podstatu odcizení, která je dána a kterou je třeba zrušit.“ </a:t>
            </a:r>
            <a:r>
              <a:rPr lang="cs-CZ" dirty="0" smtClean="0"/>
              <a:t> </a:t>
            </a:r>
          </a:p>
          <a:p>
            <a:pPr marL="0" indent="0">
              <a:buNone/>
            </a:pPr>
            <a:r>
              <a:rPr lang="cs-CZ" dirty="0"/>
              <a:t>	</a:t>
            </a:r>
            <a:r>
              <a:rPr lang="cs-CZ" dirty="0" smtClean="0"/>
              <a:t>	(</a:t>
            </a:r>
            <a:r>
              <a:rPr lang="cs-CZ" i="1" dirty="0" smtClean="0"/>
              <a:t>Kritika Hegelovy dialektiky a filosofie vůbec, </a:t>
            </a:r>
            <a:r>
              <a:rPr lang="cs-CZ" dirty="0"/>
              <a:t>str. </a:t>
            </a:r>
            <a:r>
              <a:rPr lang="cs-CZ" dirty="0" smtClean="0"/>
              <a:t>116)</a:t>
            </a:r>
            <a:endParaRPr lang="cs-CZ" dirty="0"/>
          </a:p>
          <a:p>
            <a:endParaRPr lang="cs-CZ" dirty="0"/>
          </a:p>
        </p:txBody>
      </p:sp>
    </p:spTree>
    <p:extLst>
      <p:ext uri="{BB962C8B-B14F-4D97-AF65-F5344CB8AC3E}">
        <p14:creationId xmlns:p14="http://schemas.microsoft.com/office/powerpoint/2010/main" val="2946621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Kritika </a:t>
            </a:r>
            <a:r>
              <a:rPr lang="cs-CZ" dirty="0" err="1" smtClean="0"/>
              <a:t>Hegela</a:t>
            </a:r>
            <a:r>
              <a:rPr lang="cs-CZ" dirty="0" smtClean="0"/>
              <a:t> v </a:t>
            </a:r>
            <a:r>
              <a:rPr lang="cs-CZ" i="1" dirty="0" smtClean="0"/>
              <a:t>Rukopisech</a:t>
            </a:r>
            <a:r>
              <a:rPr lang="cs-CZ" dirty="0" smtClean="0"/>
              <a:t> (1844)</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„To, že člověk je </a:t>
            </a:r>
            <a:r>
              <a:rPr lang="cs-CZ" i="1" dirty="0"/>
              <a:t>tělesná</a:t>
            </a:r>
            <a:r>
              <a:rPr lang="cs-CZ" dirty="0"/>
              <a:t> bytost, obdařená přirozenými silami, bytost živá, skutečná, smyslová, předmětná, znamená, že předmětem jeho bytosti, jeho životního projevu jsou </a:t>
            </a:r>
            <a:r>
              <a:rPr lang="cs-CZ" i="1" dirty="0"/>
              <a:t>skutečné, smyslové předměty</a:t>
            </a:r>
            <a:r>
              <a:rPr lang="cs-CZ" dirty="0"/>
              <a:t>, čili že pouze na skutečných, smyslových předmětech může </a:t>
            </a:r>
            <a:r>
              <a:rPr lang="cs-CZ" i="1" dirty="0"/>
              <a:t>projevit</a:t>
            </a:r>
            <a:r>
              <a:rPr lang="cs-CZ" dirty="0"/>
              <a:t> svůj život. </a:t>
            </a:r>
            <a:r>
              <a:rPr lang="cs-CZ" i="1" dirty="0"/>
              <a:t>Být</a:t>
            </a:r>
            <a:r>
              <a:rPr lang="cs-CZ" dirty="0"/>
              <a:t> předmětný, přirozený, smyslový a mít zároveň předmět, přírodu, smysl mimo sebe anebo být sám předmětem, přírodou, smyslem pro něco třetího, je totožné. (...) </a:t>
            </a:r>
            <a:r>
              <a:rPr lang="cs-CZ" dirty="0" smtClean="0"/>
              <a:t>Bytost</a:t>
            </a:r>
            <a:r>
              <a:rPr lang="cs-CZ" dirty="0"/>
              <a:t>, která nemá svou přirozenost mimo sebe, není bytost přirozená, nepodílí se na podstatě přírody. Bytost, která nemá žádný předmět mimo sebe, není předmětná bytost. ... Nepředmětná bytost je něco nejsoucího, obludného [</a:t>
            </a:r>
            <a:r>
              <a:rPr lang="cs-CZ" dirty="0" err="1"/>
              <a:t>Unwesen</a:t>
            </a:r>
            <a:r>
              <a:rPr lang="cs-CZ" dirty="0"/>
              <a:t>].“ </a:t>
            </a:r>
            <a:endParaRPr lang="cs-CZ" dirty="0" smtClean="0"/>
          </a:p>
          <a:p>
            <a:r>
              <a:rPr lang="cs-CZ" dirty="0" smtClean="0"/>
              <a:t>„</a:t>
            </a:r>
            <a:r>
              <a:rPr lang="cs-CZ" i="1" dirty="0" err="1"/>
              <a:t>Ein</a:t>
            </a:r>
            <a:r>
              <a:rPr lang="cs-CZ" i="1" dirty="0"/>
              <a:t> </a:t>
            </a:r>
            <a:r>
              <a:rPr lang="cs-CZ" i="1" dirty="0" err="1"/>
              <a:t>ungegenständliches</a:t>
            </a:r>
            <a:r>
              <a:rPr lang="cs-CZ" i="1" dirty="0"/>
              <a:t> </a:t>
            </a:r>
            <a:r>
              <a:rPr lang="cs-CZ" i="1" dirty="0" err="1"/>
              <a:t>Wesen</a:t>
            </a:r>
            <a:r>
              <a:rPr lang="cs-CZ" i="1" dirty="0"/>
              <a:t> </a:t>
            </a:r>
            <a:r>
              <a:rPr lang="cs-CZ" i="1" dirty="0" err="1"/>
              <a:t>ist</a:t>
            </a:r>
            <a:r>
              <a:rPr lang="cs-CZ" i="1" dirty="0"/>
              <a:t> </a:t>
            </a:r>
            <a:r>
              <a:rPr lang="cs-CZ" i="1" dirty="0" err="1"/>
              <a:t>ein</a:t>
            </a:r>
            <a:r>
              <a:rPr lang="cs-CZ" i="1" dirty="0"/>
              <a:t> </a:t>
            </a:r>
            <a:r>
              <a:rPr lang="cs-CZ" i="1" dirty="0" err="1"/>
              <a:t>Unwesen</a:t>
            </a:r>
            <a:r>
              <a:rPr lang="cs-CZ" dirty="0"/>
              <a:t>“</a:t>
            </a:r>
          </a:p>
          <a:p>
            <a:pPr marL="0" indent="0">
              <a:buNone/>
            </a:pPr>
            <a:r>
              <a:rPr lang="cs-CZ" dirty="0" smtClean="0"/>
              <a:t>			(</a:t>
            </a:r>
            <a:r>
              <a:rPr lang="cs-CZ" i="1" dirty="0"/>
              <a:t>Kritika Hegelovy dialektiky a filosofie vůbec, </a:t>
            </a:r>
            <a:r>
              <a:rPr lang="cs-CZ" dirty="0"/>
              <a:t>str. 120n.)</a:t>
            </a:r>
          </a:p>
          <a:p>
            <a:endParaRPr lang="cs-CZ" dirty="0"/>
          </a:p>
        </p:txBody>
      </p:sp>
    </p:spTree>
    <p:extLst>
      <p:ext uri="{BB962C8B-B14F-4D97-AF65-F5344CB8AC3E}">
        <p14:creationId xmlns:p14="http://schemas.microsoft.com/office/powerpoint/2010/main" val="2801686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Emancipace politická a emancipace člověka</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u="sng" dirty="0" smtClean="0"/>
              <a:t>Politická </a:t>
            </a:r>
            <a:r>
              <a:rPr lang="cs-CZ" u="sng" dirty="0"/>
              <a:t>emancipace</a:t>
            </a:r>
          </a:p>
          <a:p>
            <a:r>
              <a:rPr lang="cs-CZ" dirty="0"/>
              <a:t>státu od náboženství, od </a:t>
            </a:r>
            <a:r>
              <a:rPr lang="cs-CZ" dirty="0" smtClean="0"/>
              <a:t>soukr</a:t>
            </a:r>
            <a:r>
              <a:rPr lang="cs-CZ" dirty="0" smtClean="0"/>
              <a:t>omého</a:t>
            </a:r>
            <a:r>
              <a:rPr lang="cs-CZ" dirty="0" smtClean="0"/>
              <a:t> </a:t>
            </a:r>
            <a:r>
              <a:rPr lang="cs-CZ" dirty="0"/>
              <a:t>vlastnictví</a:t>
            </a:r>
          </a:p>
          <a:p>
            <a:r>
              <a:rPr lang="cs-CZ" dirty="0" smtClean="0"/>
              <a:t>rozdělení </a:t>
            </a:r>
            <a:r>
              <a:rPr lang="cs-CZ" dirty="0"/>
              <a:t>člověka na soukromou osobu (věřící, majetnou) a občana</a:t>
            </a:r>
          </a:p>
          <a:p>
            <a:r>
              <a:rPr lang="cs-CZ" dirty="0"/>
              <a:t>„Politická emancipace je redukcí člověka … na člena občanské společnosti, na </a:t>
            </a:r>
            <a:r>
              <a:rPr lang="cs-CZ" i="1" dirty="0"/>
              <a:t>egoistické nezávislé</a:t>
            </a:r>
            <a:r>
              <a:rPr lang="cs-CZ" dirty="0"/>
              <a:t> individuum“ (</a:t>
            </a:r>
            <a:r>
              <a:rPr lang="cs-CZ" i="1" dirty="0" err="1"/>
              <a:t>Zur</a:t>
            </a:r>
            <a:r>
              <a:rPr lang="cs-CZ" i="1" dirty="0"/>
              <a:t> </a:t>
            </a:r>
            <a:r>
              <a:rPr lang="cs-CZ" i="1" dirty="0" err="1"/>
              <a:t>Judenfrage</a:t>
            </a:r>
            <a:r>
              <a:rPr lang="cs-CZ" i="1" dirty="0"/>
              <a:t>, </a:t>
            </a:r>
            <a:r>
              <a:rPr lang="cs-CZ" dirty="0"/>
              <a:t>in: Marx/Engels, </a:t>
            </a:r>
            <a:r>
              <a:rPr lang="cs-CZ" i="1" dirty="0" err="1"/>
              <a:t>Studienausgabe</a:t>
            </a:r>
            <a:r>
              <a:rPr lang="cs-CZ" i="1" dirty="0"/>
              <a:t> </a:t>
            </a:r>
            <a:r>
              <a:rPr lang="cs-CZ" dirty="0"/>
              <a:t>I, </a:t>
            </a:r>
            <a:r>
              <a:rPr lang="cs-CZ" dirty="0" err="1"/>
              <a:t>Berlin</a:t>
            </a:r>
            <a:r>
              <a:rPr lang="cs-CZ" dirty="0"/>
              <a:t> 2004, str. 58)</a:t>
            </a:r>
          </a:p>
          <a:p>
            <a:pPr marL="0" indent="0">
              <a:buNone/>
            </a:pPr>
            <a:r>
              <a:rPr lang="cs-CZ" dirty="0"/>
              <a:t> </a:t>
            </a:r>
          </a:p>
          <a:p>
            <a:pPr marL="0" indent="0">
              <a:buNone/>
            </a:pPr>
            <a:r>
              <a:rPr lang="cs-CZ" u="sng" dirty="0"/>
              <a:t>Emancipace člověka</a:t>
            </a:r>
          </a:p>
          <a:p>
            <a:r>
              <a:rPr lang="cs-CZ" dirty="0" smtClean="0"/>
              <a:t>osvobodí </a:t>
            </a:r>
            <a:r>
              <a:rPr lang="cs-CZ" dirty="0"/>
              <a:t>člověka od náboženství a soukromého vlastnictví</a:t>
            </a:r>
          </a:p>
          <a:p>
            <a:r>
              <a:rPr lang="cs-CZ" dirty="0"/>
              <a:t>„Až skutečný individuální člověk do sebe pojme abstraktního občana státu a jakožto individuální člověk se ve svém empirickém životě, ve své individuální práci, ve svých individuálních vztazích stane </a:t>
            </a:r>
            <a:r>
              <a:rPr lang="cs-CZ" i="1" dirty="0"/>
              <a:t>rodovou bytostí</a:t>
            </a:r>
            <a:r>
              <a:rPr lang="cs-CZ" dirty="0"/>
              <a:t>, až člověk pozná své „</a:t>
            </a:r>
            <a:r>
              <a:rPr lang="cs-CZ" dirty="0" err="1"/>
              <a:t>forces</a:t>
            </a:r>
            <a:r>
              <a:rPr lang="cs-CZ" dirty="0"/>
              <a:t> </a:t>
            </a:r>
            <a:r>
              <a:rPr lang="cs-CZ" dirty="0" err="1"/>
              <a:t>propres</a:t>
            </a:r>
            <a:r>
              <a:rPr lang="cs-CZ" dirty="0"/>
              <a:t>“ jako </a:t>
            </a:r>
            <a:r>
              <a:rPr lang="cs-CZ" i="1" dirty="0"/>
              <a:t>společenské</a:t>
            </a:r>
            <a:r>
              <a:rPr lang="cs-CZ" dirty="0"/>
              <a:t> síly a uspořádá je... teprve tehdy bude lidská emancipace provedena.“ (</a:t>
            </a:r>
            <a:r>
              <a:rPr lang="cs-CZ" dirty="0" err="1"/>
              <a:t>tamt</a:t>
            </a:r>
            <a:r>
              <a:rPr lang="cs-CZ" dirty="0"/>
              <a:t>., str. 59).</a:t>
            </a:r>
          </a:p>
          <a:p>
            <a:endParaRPr lang="cs-CZ" dirty="0"/>
          </a:p>
        </p:txBody>
      </p:sp>
    </p:spTree>
    <p:extLst>
      <p:ext uri="{BB962C8B-B14F-4D97-AF65-F5344CB8AC3E}">
        <p14:creationId xmlns:p14="http://schemas.microsoft.com/office/powerpoint/2010/main" val="419582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Hegelovo nedostatečné rozlišení mezi zpředmětněním a odcizením</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err="1" smtClean="0"/>
              <a:t>Hegel</a:t>
            </a:r>
            <a:r>
              <a:rPr lang="cs-CZ" dirty="0" smtClean="0"/>
              <a:t> </a:t>
            </a:r>
            <a:r>
              <a:rPr lang="cs-CZ" dirty="0"/>
              <a:t>příliš lehkomyslně ztotožňuje </a:t>
            </a:r>
          </a:p>
          <a:p>
            <a:r>
              <a:rPr lang="cs-CZ" i="1" dirty="0" err="1"/>
              <a:t>Vergegenständlichung</a:t>
            </a:r>
            <a:r>
              <a:rPr lang="cs-CZ" i="1" dirty="0"/>
              <a:t> – </a:t>
            </a:r>
            <a:r>
              <a:rPr lang="cs-CZ" i="1" dirty="0" smtClean="0"/>
              <a:t>zpředmětnění</a:t>
            </a:r>
            <a:endParaRPr lang="cs-CZ" dirty="0"/>
          </a:p>
          <a:p>
            <a:r>
              <a:rPr lang="de-DE" i="1" dirty="0"/>
              <a:t>Entfremdung </a:t>
            </a:r>
            <a:r>
              <a:rPr lang="de-DE" i="1" dirty="0" smtClean="0"/>
              <a:t>– </a:t>
            </a:r>
            <a:r>
              <a:rPr lang="de-DE" i="1" dirty="0" err="1" smtClean="0"/>
              <a:t>odcizení</a:t>
            </a:r>
            <a:r>
              <a:rPr lang="cs-CZ" dirty="0" smtClean="0"/>
              <a:t> (případně </a:t>
            </a:r>
            <a:r>
              <a:rPr lang="cs-CZ" i="1" dirty="0" err="1" smtClean="0"/>
              <a:t>Entäusserung</a:t>
            </a:r>
            <a:r>
              <a:rPr lang="cs-CZ" i="1" dirty="0" smtClean="0"/>
              <a:t>) </a:t>
            </a:r>
          </a:p>
          <a:p>
            <a:endParaRPr lang="cs-CZ" i="1" dirty="0" smtClean="0"/>
          </a:p>
          <a:p>
            <a:pPr marL="0" indent="0">
              <a:buNone/>
            </a:pPr>
            <a:r>
              <a:rPr lang="cs-CZ" dirty="0" smtClean="0"/>
              <a:t>Marx</a:t>
            </a:r>
            <a:r>
              <a:rPr lang="cs-CZ" dirty="0"/>
              <a:t>: Odcizení není jen jednou z aktivit, které duch vykonává, ale je vázáno na konkrétní historické a ekonomické podmínky. </a:t>
            </a:r>
            <a:endParaRPr lang="cs-CZ" dirty="0" smtClean="0"/>
          </a:p>
          <a:p>
            <a:pPr marL="0" indent="0">
              <a:buNone/>
            </a:pPr>
            <a:endParaRPr lang="cs-CZ" dirty="0"/>
          </a:p>
          <a:p>
            <a:pPr marL="0" indent="0">
              <a:buNone/>
            </a:pPr>
            <a:r>
              <a:rPr lang="cs-CZ" u="sng" dirty="0"/>
              <a:t>Další analýzy </a:t>
            </a:r>
            <a:r>
              <a:rPr lang="cs-CZ" u="sng" dirty="0" smtClean="0"/>
              <a:t>odcizení v termínech „zvěcnění“: </a:t>
            </a:r>
          </a:p>
          <a:p>
            <a:pPr marL="0" indent="0">
              <a:buNone/>
            </a:pPr>
            <a:r>
              <a:rPr lang="cs-CZ" dirty="0" smtClean="0"/>
              <a:t>„</a:t>
            </a:r>
            <a:r>
              <a:rPr lang="cs-CZ" i="1" dirty="0" err="1"/>
              <a:t>Versachlichung</a:t>
            </a:r>
            <a:r>
              <a:rPr lang="cs-CZ" dirty="0"/>
              <a:t>“ </a:t>
            </a:r>
            <a:r>
              <a:rPr lang="cs-CZ" dirty="0" smtClean="0"/>
              <a:t>(</a:t>
            </a:r>
            <a:r>
              <a:rPr lang="cs-CZ" dirty="0"/>
              <a:t>G. </a:t>
            </a:r>
            <a:r>
              <a:rPr lang="cs-CZ" dirty="0" err="1"/>
              <a:t>Lukács</a:t>
            </a:r>
            <a:r>
              <a:rPr lang="cs-CZ" dirty="0"/>
              <a:t>) </a:t>
            </a:r>
            <a:endParaRPr lang="cs-CZ" dirty="0" smtClean="0"/>
          </a:p>
          <a:p>
            <a:pPr marL="0" indent="0">
              <a:buNone/>
            </a:pPr>
            <a:r>
              <a:rPr lang="cs-CZ" dirty="0" smtClean="0"/>
              <a:t>„</a:t>
            </a:r>
            <a:r>
              <a:rPr lang="cs-CZ" dirty="0" err="1" smtClean="0"/>
              <a:t>chosification</a:t>
            </a:r>
            <a:r>
              <a:rPr lang="cs-CZ" dirty="0" smtClean="0"/>
              <a:t>“ </a:t>
            </a:r>
            <a:r>
              <a:rPr lang="cs-CZ" dirty="0"/>
              <a:t>(J-P. Sartre</a:t>
            </a:r>
            <a:r>
              <a:rPr lang="cs-CZ" dirty="0" smtClean="0"/>
              <a:t>)</a:t>
            </a:r>
            <a:endParaRPr lang="cs-CZ" dirty="0"/>
          </a:p>
        </p:txBody>
      </p:sp>
    </p:spTree>
    <p:extLst>
      <p:ext uri="{BB962C8B-B14F-4D97-AF65-F5344CB8AC3E}">
        <p14:creationId xmlns:p14="http://schemas.microsoft.com/office/powerpoint/2010/main" val="263517490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613</Words>
  <Application>Microsoft Office PowerPoint</Application>
  <PresentationFormat>Širokoúhlá obrazovka</PresentationFormat>
  <Paragraphs>79</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Calibri Light</vt:lpstr>
      <vt:lpstr>Motiv Office</vt:lpstr>
      <vt:lpstr>Zvnějšnění – zpředmětnění – odcizení</vt:lpstr>
      <vt:lpstr>Filosofický význam práce</vt:lpstr>
      <vt:lpstr>Závěr dialektiky pána a raba</vt:lpstr>
      <vt:lpstr>Práce jako zprostředkující člen mezi nitrem a vnějškem</vt:lpstr>
      <vt:lpstr>Kladné Marxovo hodnocení Hegela:</vt:lpstr>
      <vt:lpstr>Kritika Hegela v Rukopisech (1844)</vt:lpstr>
      <vt:lpstr>Kritika Hegela v Rukopisech (1844)</vt:lpstr>
      <vt:lpstr>Emancipace politická a emancipace člověka</vt:lpstr>
      <vt:lpstr>Hegelovo nedostatečné rozlišení mezi zpředmětněním a odcizením</vt:lpstr>
      <vt:lpstr>Esencialismus?  </vt:lpstr>
      <vt:lpstr>Teze o Feuerbachovi</vt:lpstr>
      <vt:lpstr>Teze o Feuerbachovi</vt:lpstr>
      <vt:lpstr>Teze o Feuerbachovi</vt:lpstr>
      <vt:lpstr>Teze o Feuerbachovi</vt:lpstr>
      <vt:lpstr>Teze o Feuerbachovi</vt:lpstr>
      <vt:lpstr>Otázky</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Zvnějšnění – zpředmětnění – odcizení</dc:title>
  <dc:creator>Ondrej Svec</dc:creator>
  <cp:lastModifiedBy>Ondrej Svec</cp:lastModifiedBy>
  <cp:revision>10</cp:revision>
  <dcterms:created xsi:type="dcterms:W3CDTF">2018-03-21T10:52:17Z</dcterms:created>
  <dcterms:modified xsi:type="dcterms:W3CDTF">2018-04-11T10:04:16Z</dcterms:modified>
</cp:coreProperties>
</file>