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59" r:id="rId4"/>
    <p:sldId id="260" r:id="rId5"/>
    <p:sldId id="270" r:id="rId6"/>
    <p:sldId id="258" r:id="rId7"/>
    <p:sldId id="261" r:id="rId8"/>
    <p:sldId id="262" r:id="rId9"/>
    <p:sldId id="263" r:id="rId10"/>
    <p:sldId id="264" r:id="rId11"/>
    <p:sldId id="266" r:id="rId12"/>
    <p:sldId id="267" r:id="rId13"/>
    <p:sldId id="268" r:id="rId14"/>
    <p:sldId id="269" r:id="rId15"/>
    <p:sldId id="272" r:id="rId16"/>
    <p:sldId id="275" r:id="rId17"/>
    <p:sldId id="276" r:id="rId18"/>
    <p:sldId id="273" r:id="rId19"/>
    <p:sldId id="280" r:id="rId20"/>
    <p:sldId id="279" r:id="rId21"/>
    <p:sldId id="281" r:id="rId22"/>
    <p:sldId id="282" r:id="rId23"/>
    <p:sldId id="283" r:id="rId24"/>
    <p:sldId id="284" r:id="rId25"/>
  </p:sldIdLst>
  <p:sldSz cx="12192000" cy="6858000"/>
  <p:notesSz cx="6950075" cy="92360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116" d="100"/>
          <a:sy n="116" d="100"/>
        </p:scale>
        <p:origin x="10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cs-CZ"/>
          </a:p>
        </p:txBody>
      </p:sp>
      <p:sp>
        <p:nvSpPr>
          <p:cNvPr id="3" name="Zástupný symbol pro datum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CBF04880-8FD3-4218-BBD8-CDD307E40B47}" type="datetimeFigureOut">
              <a:rPr lang="cs-CZ" smtClean="0"/>
              <a:t>10.4.2018</a:t>
            </a:fld>
            <a:endParaRPr lang="cs-CZ"/>
          </a:p>
        </p:txBody>
      </p:sp>
      <p:sp>
        <p:nvSpPr>
          <p:cNvPr id="4" name="Zástupný symbol pro zápatí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74F5848B-64C5-4954-AE49-9CCA81CC698A}" type="slidenum">
              <a:rPr lang="cs-CZ" smtClean="0"/>
              <a:t>‹#›</a:t>
            </a:fld>
            <a:endParaRPr lang="cs-CZ"/>
          </a:p>
        </p:txBody>
      </p:sp>
    </p:spTree>
    <p:extLst>
      <p:ext uri="{BB962C8B-B14F-4D97-AF65-F5344CB8AC3E}">
        <p14:creationId xmlns:p14="http://schemas.microsoft.com/office/powerpoint/2010/main" val="9489471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68073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1355174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1431766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397977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284265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5947EB8-7DC0-4B8C-B7D3-EFA3D691DE2C}" type="datetimeFigureOut">
              <a:rPr lang="cs-CZ" smtClean="0"/>
              <a:t>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373609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5947EB8-7DC0-4B8C-B7D3-EFA3D691DE2C}" type="datetimeFigureOut">
              <a:rPr lang="cs-CZ" smtClean="0"/>
              <a:t>10.4.2018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3562212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5947EB8-7DC0-4B8C-B7D3-EFA3D691DE2C}" type="datetimeFigureOut">
              <a:rPr lang="cs-CZ" smtClean="0"/>
              <a:t>10.4.2018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228925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5947EB8-7DC0-4B8C-B7D3-EFA3D691DE2C}" type="datetimeFigureOut">
              <a:rPr lang="cs-CZ" smtClean="0"/>
              <a:t>10.4.2018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86043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5947EB8-7DC0-4B8C-B7D3-EFA3D691DE2C}" type="datetimeFigureOut">
              <a:rPr lang="cs-CZ" smtClean="0"/>
              <a:t>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398696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5947EB8-7DC0-4B8C-B7D3-EFA3D691DE2C}" type="datetimeFigureOut">
              <a:rPr lang="cs-CZ" smtClean="0"/>
              <a:t>10.4.2018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88F9F1-7DA0-489D-AC48-3C122BC98107}" type="slidenum">
              <a:rPr lang="cs-CZ" smtClean="0"/>
              <a:t>‹#›</a:t>
            </a:fld>
            <a:endParaRPr lang="cs-CZ"/>
          </a:p>
        </p:txBody>
      </p:sp>
    </p:spTree>
    <p:extLst>
      <p:ext uri="{BB962C8B-B14F-4D97-AF65-F5344CB8AC3E}">
        <p14:creationId xmlns:p14="http://schemas.microsoft.com/office/powerpoint/2010/main" val="80797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47EB8-7DC0-4B8C-B7D3-EFA3D691DE2C}" type="datetimeFigureOut">
              <a:rPr lang="cs-CZ" smtClean="0"/>
              <a:t>10.4.2018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8F9F1-7DA0-489D-AC48-3C122BC98107}" type="slidenum">
              <a:rPr lang="cs-CZ" smtClean="0"/>
              <a:t>‹#›</a:t>
            </a:fld>
            <a:endParaRPr lang="cs-CZ"/>
          </a:p>
        </p:txBody>
      </p:sp>
    </p:spTree>
    <p:extLst>
      <p:ext uri="{BB962C8B-B14F-4D97-AF65-F5344CB8AC3E}">
        <p14:creationId xmlns:p14="http://schemas.microsoft.com/office/powerpoint/2010/main" val="501982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latin typeface="Times New Roman" panose="02020603050405020304" pitchFamily="18" charset="0"/>
                <a:cs typeface="Times New Roman" panose="02020603050405020304" pitchFamily="18" charset="0"/>
              </a:rPr>
              <a:t>Náboženské bojové linie</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Filosofie současných náboženských konfliktů</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84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Partikularismus monotheismu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err="1" smtClean="0">
                <a:latin typeface="Times New Roman" panose="02020603050405020304" pitchFamily="18" charset="0"/>
                <a:cs typeface="Times New Roman" panose="02020603050405020304" pitchFamily="18" charset="0"/>
              </a:rPr>
              <a:t>Monotheistická</a:t>
            </a:r>
            <a:r>
              <a:rPr lang="cs-CZ" dirty="0" smtClean="0">
                <a:latin typeface="Times New Roman" panose="02020603050405020304" pitchFamily="18" charset="0"/>
                <a:cs typeface="Times New Roman" panose="02020603050405020304" pitchFamily="18" charset="0"/>
              </a:rPr>
              <a:t> náboženství se vyznačují nárokem na výlučnou pravdivost. Proto byly tak výrazně vystaveny herezím a diferenciaci – nevyhnutelně se dospívá k různým názorům na písmo, což vede k aktům násilí. Na druhou stranu je třeba zdůraznit, že nábožensky motivované akty násilí páchají i Hinduisté a Buddhisté, byť ve výrazně menší míře.</a:t>
            </a:r>
          </a:p>
          <a:p>
            <a:pPr marL="0" indent="0" algn="just">
              <a:buNone/>
            </a:pPr>
            <a:r>
              <a:rPr lang="cs-CZ" dirty="0" smtClean="0">
                <a:latin typeface="Times New Roman" panose="02020603050405020304" pitchFamily="18" charset="0"/>
                <a:cs typeface="Times New Roman" panose="02020603050405020304" pitchFamily="18" charset="0"/>
              </a:rPr>
              <a:t>Za výraz krajního partikularismu byla tradičně považována katolická doktrína </a:t>
            </a:r>
            <a:r>
              <a:rPr lang="cs-CZ" i="1" dirty="0" smtClean="0">
                <a:latin typeface="Times New Roman" panose="02020603050405020304" pitchFamily="18" charset="0"/>
                <a:cs typeface="Times New Roman" panose="02020603050405020304" pitchFamily="18" charset="0"/>
              </a:rPr>
              <a:t>extra </a:t>
            </a:r>
            <a:r>
              <a:rPr lang="cs-CZ" i="1" dirty="0" err="1" smtClean="0">
                <a:latin typeface="Times New Roman" panose="02020603050405020304" pitchFamily="18" charset="0"/>
                <a:cs typeface="Times New Roman" panose="02020603050405020304" pitchFamily="18" charset="0"/>
              </a:rPr>
              <a:t>ecclesiam</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nulla</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salus</a:t>
            </a:r>
            <a:r>
              <a:rPr lang="cs-CZ" dirty="0" smtClean="0">
                <a:latin typeface="Times New Roman" panose="02020603050405020304" pitchFamily="18" charset="0"/>
                <a:cs typeface="Times New Roman" panose="02020603050405020304" pitchFamily="18" charset="0"/>
              </a:rPr>
              <a:t>: není spásy vně církvi. V roce 1964 byla tato nauka zčásti revidována: pravda může existovat i vně viditelných hradeb katolické církve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i v jiných náboženských tradicích.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7001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Tradiční pokus </a:t>
            </a:r>
            <a:r>
              <a:rPr lang="cs-CZ" dirty="0">
                <a:latin typeface="Times New Roman" panose="02020603050405020304" pitchFamily="18" charset="0"/>
                <a:cs typeface="Times New Roman" panose="02020603050405020304" pitchFamily="18" charset="0"/>
              </a:rPr>
              <a:t>o</a:t>
            </a:r>
            <a:r>
              <a:rPr lang="cs-CZ" dirty="0" smtClean="0">
                <a:latin typeface="Times New Roman" panose="02020603050405020304" pitchFamily="18" charset="0"/>
                <a:cs typeface="Times New Roman" panose="02020603050405020304" pitchFamily="18" charset="0"/>
              </a:rPr>
              <a:t> náboženský pokoj: eliminace plurality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dirty="0" smtClean="0">
                <a:latin typeface="Times New Roman" panose="02020603050405020304" pitchFamily="18" charset="0"/>
                <a:cs typeface="Times New Roman" panose="02020603050405020304" pitchFamily="18" charset="0"/>
              </a:rPr>
              <a:t>Zastánci jsou především Thomas Hobbes (ale i David </a:t>
            </a:r>
            <a:r>
              <a:rPr lang="cs-CZ" dirty="0" err="1" smtClean="0">
                <a:latin typeface="Times New Roman" panose="02020603050405020304" pitchFamily="18" charset="0"/>
                <a:cs typeface="Times New Roman" panose="02020603050405020304" pitchFamily="18" charset="0"/>
              </a:rPr>
              <a:t>Hume</a:t>
            </a:r>
            <a:r>
              <a:rPr lang="cs-CZ" dirty="0" smtClean="0">
                <a:latin typeface="Times New Roman" panose="02020603050405020304" pitchFamily="18" charset="0"/>
                <a:cs typeface="Times New Roman" panose="02020603050405020304" pitchFamily="18" charset="0"/>
              </a:rPr>
              <a:t>): viz Hobbesův </a:t>
            </a:r>
            <a:r>
              <a:rPr lang="cs-CZ" dirty="0" err="1" smtClean="0">
                <a:latin typeface="Times New Roman" panose="02020603050405020304" pitchFamily="18" charset="0"/>
                <a:cs typeface="Times New Roman" panose="02020603050405020304" pitchFamily="18" charset="0"/>
              </a:rPr>
              <a:t>Leviathan</a:t>
            </a:r>
            <a:r>
              <a:rPr lang="cs-CZ" dirty="0" smtClean="0">
                <a:latin typeface="Times New Roman" panose="02020603050405020304" pitchFamily="18" charset="0"/>
                <a:cs typeface="Times New Roman" panose="02020603050405020304" pitchFamily="18" charset="0"/>
              </a:rPr>
              <a:t>, v němž má stát absolutní monopol nad církví.</a:t>
            </a:r>
          </a:p>
          <a:p>
            <a:pPr marL="0" indent="0">
              <a:buNone/>
            </a:pPr>
            <a:r>
              <a:rPr lang="cs-CZ" dirty="0" smtClean="0">
                <a:latin typeface="Times New Roman" panose="02020603050405020304" pitchFamily="18" charset="0"/>
                <a:cs typeface="Times New Roman" panose="02020603050405020304" pitchFamily="18" charset="0"/>
              </a:rPr>
              <a:t>Ve skutečnosti však právě snaha o tuto eliminaci vedla k náboženským válkám. Toto řešení je tedy spíše součástí problémů. </a:t>
            </a:r>
          </a:p>
        </p:txBody>
      </p:sp>
    </p:spTree>
    <p:extLst>
      <p:ext uri="{BB962C8B-B14F-4D97-AF65-F5344CB8AC3E}">
        <p14:creationId xmlns:p14="http://schemas.microsoft.com/office/powerpoint/2010/main" val="425636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Druhá cesta: Posílení plurality</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Recept Adama Smithe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Pokoj dosáhne společnost, která je rozdělena do dvou nebo třeba i do tří set nebo možná i do tisíce malých sekt, z nichž žádná nebude dost velká na to, aby narušila veřejný pokoj a pořádek. Vůdci těchto sekt si uvědomí, že jsou obklíčeni ze všech stran četnými nepřáteli, a tak se budou učit mírnosti a toleranci, kterou většinou postrádáme mezi vůdci velkých sekt. Vůdci jednotlivých malých sekt si ale budou připadat opuštění a budou cítit povinnost respektovat jiné sekty a ústupky, které si vzájemně budou činit budou prospěšné pro všechny a vyústí ve veřejný pokoj.</a:t>
            </a:r>
          </a:p>
          <a:p>
            <a:pPr marL="0" indent="0" algn="just">
              <a:buNone/>
            </a:pPr>
            <a:r>
              <a:rPr lang="cs-CZ" dirty="0" smtClean="0">
                <a:latin typeface="Times New Roman" panose="02020603050405020304" pitchFamily="18" charset="0"/>
                <a:cs typeface="Times New Roman" panose="02020603050405020304" pitchFamily="18" charset="0"/>
              </a:rPr>
              <a:t>Adam Smith, </a:t>
            </a:r>
            <a:r>
              <a:rPr lang="cs-CZ" i="1" dirty="0" err="1" smtClean="0">
                <a:latin typeface="Times New Roman" panose="02020603050405020304" pitchFamily="18" charset="0"/>
                <a:cs typeface="Times New Roman" panose="02020603050405020304" pitchFamily="18" charset="0"/>
              </a:rPr>
              <a:t>An</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Inquiry</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into</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the</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Nature</a:t>
            </a:r>
            <a:r>
              <a:rPr lang="cs-CZ" i="1" dirty="0" smtClean="0">
                <a:latin typeface="Times New Roman" panose="02020603050405020304" pitchFamily="18" charset="0"/>
                <a:cs typeface="Times New Roman" panose="02020603050405020304" pitchFamily="18" charset="0"/>
              </a:rPr>
              <a:t> and </a:t>
            </a:r>
            <a:r>
              <a:rPr lang="cs-CZ" i="1" dirty="0" err="1" smtClean="0">
                <a:latin typeface="Times New Roman" panose="02020603050405020304" pitchFamily="18" charset="0"/>
                <a:cs typeface="Times New Roman" panose="02020603050405020304" pitchFamily="18" charset="0"/>
              </a:rPr>
              <a:t>Causes</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of</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the</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Wealth</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of</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Nations</a:t>
            </a:r>
            <a:r>
              <a:rPr lang="cs-CZ" dirty="0" smtClean="0">
                <a:latin typeface="Times New Roman" panose="02020603050405020304" pitchFamily="18" charset="0"/>
                <a:cs typeface="Times New Roman" panose="02020603050405020304" pitchFamily="18" charset="0"/>
              </a:rPr>
              <a:t>, 1981, 793 n.</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917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Americké občanské náboženství: </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jednota v pluralitě?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Američtí kazatelé, politici i veřejně činí intelektuálové měli od založení Ameriky zájem na tom formulovat pojem Boha, který překračuje náboženské diference, resp. přísně vzato je „</a:t>
            </a:r>
            <a:r>
              <a:rPr lang="cs-CZ" b="1" dirty="0" smtClean="0">
                <a:latin typeface="Times New Roman" panose="02020603050405020304" pitchFamily="18" charset="0"/>
                <a:cs typeface="Times New Roman" panose="02020603050405020304" pitchFamily="18" charset="0"/>
              </a:rPr>
              <a:t>Bohem nikoho</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S</a:t>
            </a:r>
            <a:r>
              <a:rPr lang="cs-CZ" dirty="0" smtClean="0">
                <a:latin typeface="Times New Roman" panose="02020603050405020304" pitchFamily="18" charset="0"/>
                <a:cs typeface="Times New Roman" panose="02020603050405020304" pitchFamily="18" charset="0"/>
              </a:rPr>
              <a:t>lavné je v této souvislosti kázání v roce 1904 v New York City poté, co zemřelo více než tisíc studentů a zaměstnanců střední školy při nehodě lodi. Katolický arcibiskup New Yorku označil Boha za „</a:t>
            </a:r>
            <a:r>
              <a:rPr lang="cs-CZ" b="1" dirty="0" err="1" smtClean="0">
                <a:latin typeface="Times New Roman" panose="02020603050405020304" pitchFamily="18" charset="0"/>
                <a:cs typeface="Times New Roman" panose="02020603050405020304" pitchFamily="18" charset="0"/>
              </a:rPr>
              <a:t>the</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Giver</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of</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all</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Strength</a:t>
            </a:r>
            <a:r>
              <a:rPr lang="cs-CZ" dirty="0" smtClean="0">
                <a:latin typeface="Times New Roman" panose="02020603050405020304" pitchFamily="18" charset="0"/>
                <a:cs typeface="Times New Roman" panose="02020603050405020304" pitchFamily="18" charset="0"/>
              </a:rPr>
              <a:t>“, tj. není zde žádný odkaz na Krista. Bohoslužby se účastnili různé denominace a různí náboženští představitelé, včetně rabínů. </a:t>
            </a:r>
          </a:p>
          <a:p>
            <a:pPr marL="0" indent="0" algn="just">
              <a:buNone/>
            </a:pPr>
            <a:r>
              <a:rPr lang="cs-CZ" dirty="0" smtClean="0">
                <a:latin typeface="Times New Roman" panose="02020603050405020304" pitchFamily="18" charset="0"/>
                <a:cs typeface="Times New Roman" panose="02020603050405020304" pitchFamily="18" charset="0"/>
              </a:rPr>
              <a:t>Americká patriotická píseň </a:t>
            </a:r>
            <a:r>
              <a:rPr lang="cs-CZ" b="1" dirty="0" err="1" smtClean="0">
                <a:latin typeface="Times New Roman" panose="02020603050405020304" pitchFamily="18" charset="0"/>
                <a:cs typeface="Times New Roman" panose="02020603050405020304" pitchFamily="18" charset="0"/>
              </a:rPr>
              <a:t>God</a:t>
            </a:r>
            <a:r>
              <a:rPr lang="cs-CZ" b="1" dirty="0" smtClean="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B</a:t>
            </a:r>
            <a:r>
              <a:rPr lang="cs-CZ" b="1" dirty="0" err="1" smtClean="0">
                <a:latin typeface="Times New Roman" panose="02020603050405020304" pitchFamily="18" charset="0"/>
                <a:cs typeface="Times New Roman" panose="02020603050405020304" pitchFamily="18" charset="0"/>
              </a:rPr>
              <a:t>less</a:t>
            </a:r>
            <a:r>
              <a:rPr lang="cs-CZ" b="1" dirty="0" smtClean="0">
                <a:latin typeface="Times New Roman" panose="02020603050405020304" pitchFamily="18" charset="0"/>
                <a:cs typeface="Times New Roman" panose="02020603050405020304" pitchFamily="18" charset="0"/>
              </a:rPr>
              <a:t> America, </a:t>
            </a:r>
            <a:r>
              <a:rPr lang="cs-CZ" dirty="0" smtClean="0">
                <a:latin typeface="Times New Roman" panose="02020603050405020304" pitchFamily="18" charset="0"/>
                <a:cs typeface="Times New Roman" panose="02020603050405020304" pitchFamily="18" charset="0"/>
              </a:rPr>
              <a:t>která je zároveň modlitbou</a:t>
            </a:r>
            <a:r>
              <a:rPr lang="cs-CZ" b="1"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je napsána </a:t>
            </a:r>
            <a:r>
              <a:rPr lang="cs-CZ" dirty="0" err="1" smtClean="0">
                <a:latin typeface="Times New Roman" panose="02020603050405020304" pitchFamily="18" charset="0"/>
                <a:cs typeface="Times New Roman" panose="02020603050405020304" pitchFamily="18" charset="0"/>
              </a:rPr>
              <a:t>Irvingem</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Berlinem</a:t>
            </a:r>
            <a:r>
              <a:rPr lang="cs-CZ" dirty="0" smtClean="0">
                <a:latin typeface="Times New Roman" panose="02020603050405020304" pitchFamily="18" charset="0"/>
                <a:cs typeface="Times New Roman" panose="02020603050405020304" pitchFamily="18" charset="0"/>
              </a:rPr>
              <a:t>, který je Žid ženatý s katoličkou.</a:t>
            </a:r>
          </a:p>
        </p:txBody>
      </p:sp>
    </p:spTree>
    <p:extLst>
      <p:ext uri="{BB962C8B-B14F-4D97-AF65-F5344CB8AC3E}">
        <p14:creationId xmlns:p14="http://schemas.microsoft.com/office/powerpoint/2010/main" val="269028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Rodney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Stark</a:t>
            </a:r>
            <a:r>
              <a:rPr lang="cs-CZ" dirty="0" smtClean="0">
                <a:latin typeface="Times New Roman" panose="02020603050405020304" pitchFamily="18" charset="0"/>
                <a:cs typeface="Times New Roman" panose="02020603050405020304" pitchFamily="18" charset="0"/>
              </a:rPr>
              <a:t> o občanském náboženství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„Občanskost převažuje mezi americkými náboženstvími. Ale lze ji exportovat? Nemyslím si to. Důvodem je fakt, že aforismus, podle kterého je politika lokální, je pravdivý především na mezinárodní úrovni. Stejně jako Američané neimportovali náboženskou občanskost a toleranci, ale rozvinula se zde napříč roky metodou pokus a omyl, jiné státy patrně budou muset jít stejnou cestou. </a:t>
            </a:r>
          </a:p>
          <a:p>
            <a:pPr marL="0" indent="0" algn="just">
              <a:buNone/>
            </a:pPr>
            <a:r>
              <a:rPr lang="cs-CZ" dirty="0" smtClean="0">
                <a:latin typeface="Times New Roman" panose="02020603050405020304" pitchFamily="18" charset="0"/>
                <a:cs typeface="Times New Roman" panose="02020603050405020304" pitchFamily="18" charset="0"/>
              </a:rPr>
              <a:t>Ale přesto zde máme americký příklad, která </a:t>
            </a:r>
            <a:r>
              <a:rPr lang="cs-CZ" b="1" dirty="0" smtClean="0">
                <a:latin typeface="Times New Roman" panose="02020603050405020304" pitchFamily="18" charset="0"/>
                <a:cs typeface="Times New Roman" panose="02020603050405020304" pitchFamily="18" charset="0"/>
              </a:rPr>
              <a:t>odporuje tvrzení, že konec náboženské nenávisti není možný</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err="1" smtClean="0">
                <a:latin typeface="Times New Roman" panose="02020603050405020304" pitchFamily="18" charset="0"/>
                <a:cs typeface="Times New Roman" panose="02020603050405020304" pitchFamily="18" charset="0"/>
              </a:rPr>
              <a:t>Rodney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Stark</a:t>
            </a:r>
            <a:r>
              <a:rPr lang="cs-CZ" dirty="0" smtClean="0">
                <a:latin typeface="Times New Roman" panose="02020603050405020304" pitchFamily="18" charset="0"/>
                <a:cs typeface="Times New Roman" panose="02020603050405020304" pitchFamily="18" charset="0"/>
              </a:rPr>
              <a:t> – Katie E. </a:t>
            </a:r>
            <a:r>
              <a:rPr lang="cs-CZ" dirty="0" err="1" smtClean="0">
                <a:latin typeface="Times New Roman" panose="02020603050405020304" pitchFamily="18" charset="0"/>
                <a:cs typeface="Times New Roman" panose="02020603050405020304" pitchFamily="18" charset="0"/>
              </a:rPr>
              <a:t>Corcoran</a:t>
            </a:r>
            <a:r>
              <a:rPr lang="cs-CZ"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Religious</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Hostility</a:t>
            </a:r>
            <a:r>
              <a:rPr lang="cs-CZ" i="1" dirty="0" smtClean="0">
                <a:latin typeface="Times New Roman" panose="02020603050405020304" pitchFamily="18" charset="0"/>
                <a:cs typeface="Times New Roman" panose="02020603050405020304" pitchFamily="18" charset="0"/>
              </a:rPr>
              <a:t>. A </a:t>
            </a:r>
            <a:r>
              <a:rPr lang="cs-CZ" i="1" dirty="0" err="1" smtClean="0">
                <a:latin typeface="Times New Roman" panose="02020603050405020304" pitchFamily="18" charset="0"/>
                <a:cs typeface="Times New Roman" panose="02020603050405020304" pitchFamily="18" charset="0"/>
              </a:rPr>
              <a:t>Global</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Assessment</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of</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Hatred</a:t>
            </a:r>
            <a:r>
              <a:rPr lang="cs-CZ" i="1" dirty="0" smtClean="0">
                <a:latin typeface="Times New Roman" panose="02020603050405020304" pitchFamily="18" charset="0"/>
                <a:cs typeface="Times New Roman" panose="02020603050405020304" pitchFamily="18" charset="0"/>
              </a:rPr>
              <a:t> and </a:t>
            </a:r>
            <a:r>
              <a:rPr lang="cs-CZ" i="1" dirty="0" err="1" smtClean="0">
                <a:latin typeface="Times New Roman" panose="02020603050405020304" pitchFamily="18" charset="0"/>
                <a:cs typeface="Times New Roman" panose="02020603050405020304" pitchFamily="18" charset="0"/>
              </a:rPr>
              <a:t>Terror</a:t>
            </a:r>
            <a:r>
              <a:rPr lang="cs-CZ" dirty="0" smtClean="0">
                <a:latin typeface="Times New Roman" panose="02020603050405020304" pitchFamily="18" charset="0"/>
                <a:cs typeface="Times New Roman" panose="02020603050405020304" pitchFamily="18" charset="0"/>
              </a:rPr>
              <a:t>, 2014, str. 130.</a:t>
            </a:r>
          </a:p>
        </p:txBody>
      </p:sp>
    </p:spTree>
    <p:extLst>
      <p:ext uri="{BB962C8B-B14F-4D97-AF65-F5344CB8AC3E}">
        <p14:creationId xmlns:p14="http://schemas.microsoft.com/office/powerpoint/2010/main" val="1392631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Jan </a:t>
            </a:r>
            <a:r>
              <a:rPr lang="cs-CZ" dirty="0" err="1" smtClean="0">
                <a:latin typeface="Times New Roman" panose="02020603050405020304" pitchFamily="18" charset="0"/>
                <a:cs typeface="Times New Roman" panose="02020603050405020304" pitchFamily="18" charset="0"/>
              </a:rPr>
              <a:t>Assmann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mojžíšovské</a:t>
            </a:r>
            <a:r>
              <a:rPr lang="cs-CZ" dirty="0" smtClean="0">
                <a:latin typeface="Times New Roman" panose="02020603050405020304" pitchFamily="18" charset="0"/>
                <a:cs typeface="Times New Roman" panose="02020603050405020304" pitchFamily="18" charset="0"/>
              </a:rPr>
              <a:t> rozlišení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sz="half"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Narozen 1938, německý religionista a egyptolog. Zabývá se vznikem monotheismu a teorií kulturní paměti.</a:t>
            </a:r>
          </a:p>
          <a:p>
            <a:pPr marL="0" indent="0" algn="just">
              <a:buNone/>
            </a:pPr>
            <a:r>
              <a:rPr lang="cs-CZ" dirty="0" smtClean="0">
                <a:latin typeface="Times New Roman" panose="02020603050405020304" pitchFamily="18" charset="0"/>
                <a:cs typeface="Times New Roman" panose="02020603050405020304" pitchFamily="18" charset="0"/>
              </a:rPr>
              <a:t>Otevřel bouřlivou diskusi knihou </a:t>
            </a:r>
            <a:r>
              <a:rPr lang="cs-CZ" i="1" dirty="0" smtClean="0">
                <a:latin typeface="Times New Roman" panose="02020603050405020304" pitchFamily="18" charset="0"/>
                <a:cs typeface="Times New Roman" panose="02020603050405020304" pitchFamily="18" charset="0"/>
              </a:rPr>
              <a:t>Egypťan </a:t>
            </a:r>
            <a:r>
              <a:rPr lang="cs-CZ" i="1" dirty="0">
                <a:latin typeface="Times New Roman" panose="02020603050405020304" pitchFamily="18" charset="0"/>
                <a:cs typeface="Times New Roman" panose="02020603050405020304" pitchFamily="18" charset="0"/>
              </a:rPr>
              <a:t>Mojžíš. Rozluštění jedné paměťové </a:t>
            </a:r>
            <a:r>
              <a:rPr lang="cs-CZ" i="1" dirty="0" smtClean="0">
                <a:latin typeface="Times New Roman" panose="02020603050405020304" pitchFamily="18" charset="0"/>
                <a:cs typeface="Times New Roman" panose="02020603050405020304" pitchFamily="18" charset="0"/>
              </a:rPr>
              <a:t>stopy </a:t>
            </a:r>
            <a:r>
              <a:rPr lang="cs-CZ" dirty="0" smtClean="0">
                <a:latin typeface="Times New Roman" panose="02020603050405020304" pitchFamily="18" charset="0"/>
                <a:cs typeface="Times New Roman" panose="02020603050405020304" pitchFamily="18" charset="0"/>
              </a:rPr>
              <a:t>(1998), v níž tvrdil, že to byl </a:t>
            </a:r>
            <a:r>
              <a:rPr lang="cs-CZ" dirty="0">
                <a:latin typeface="Times New Roman" panose="02020603050405020304" pitchFamily="18" charset="0"/>
                <a:cs typeface="Times New Roman" panose="02020603050405020304" pitchFamily="18" charset="0"/>
              </a:rPr>
              <a:t>monotheismus, který vynalezl náboženské rozlišení na pravdu a </a:t>
            </a:r>
            <a:r>
              <a:rPr lang="cs-CZ" dirty="0" smtClean="0">
                <a:latin typeface="Times New Roman" panose="02020603050405020304" pitchFamily="18" charset="0"/>
                <a:cs typeface="Times New Roman" panose="02020603050405020304" pitchFamily="18" charset="0"/>
              </a:rPr>
              <a:t>nepravdu. Diskuse pokračuje dodnes v dalších </a:t>
            </a:r>
            <a:r>
              <a:rPr lang="cs-CZ" dirty="0" err="1" smtClean="0">
                <a:latin typeface="Times New Roman" panose="02020603050405020304" pitchFamily="18" charset="0"/>
                <a:cs typeface="Times New Roman" panose="02020603050405020304" pitchFamily="18" charset="0"/>
              </a:rPr>
              <a:t>Assmannových</a:t>
            </a:r>
            <a:r>
              <a:rPr lang="cs-CZ" dirty="0" smtClean="0">
                <a:latin typeface="Times New Roman" panose="02020603050405020304" pitchFamily="18" charset="0"/>
                <a:cs typeface="Times New Roman" panose="02020603050405020304" pitchFamily="18" charset="0"/>
              </a:rPr>
              <a:t> publikacích</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v knihách jeho kritiků.</a:t>
            </a:r>
            <a:endParaRPr lang="cs-CZ" dirty="0">
              <a:latin typeface="Times New Roman" panose="02020603050405020304" pitchFamily="18" charset="0"/>
              <a:cs typeface="Times New Roman" panose="02020603050405020304" pitchFamily="18" charset="0"/>
            </a:endParaRPr>
          </a:p>
        </p:txBody>
      </p:sp>
      <p:pic>
        <p:nvPicPr>
          <p:cNvPr id="7" name="Zástupný symbol pro obsah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797964" y="1825625"/>
            <a:ext cx="387003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398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Zrod náboženského násilí podle </a:t>
            </a:r>
            <a:r>
              <a:rPr lang="cs-CZ" dirty="0" err="1" smtClean="0">
                <a:latin typeface="Times New Roman" panose="02020603050405020304" pitchFamily="18" charset="0"/>
                <a:cs typeface="Times New Roman" panose="02020603050405020304" pitchFamily="18" charset="0"/>
              </a:rPr>
              <a:t>Assmanna</a:t>
            </a:r>
            <a:r>
              <a:rPr lang="cs-CZ" dirty="0" smtClean="0">
                <a:latin typeface="Times New Roman" panose="02020603050405020304" pitchFamily="18" charset="0"/>
                <a:cs typeface="Times New Roman" panose="02020603050405020304" pitchFamily="18" charset="0"/>
              </a:rPr>
              <a:t>: zlaté tele…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Mojžíš 32,1–5: Když lid viděl, že Mojžíš dlouho nesestupuje z hory, shromáždil se k Áronovi a naléhali na něho: „Vstaň a udělej nám boha, který by šel před námi. Vždyť nevíme, co se stalo s Mojžíšem, s tím člověkem, který nás vyvedl z egyptské země.“ Áron jim řekl: „Strhněte zlaté náušnice z uší svých žen, synů a dcer a přineste je ke mně!“ I strhal si všechen lid z uší zlaté náušnice a přinesli je k Áronovi. On je od nich vzal, připravil formu a odlil z toho sochu býčka. A oni řekli: „To je tvůj bůh, Izraeli, který tě vyvedl z egyptské země.“ Když to Áron viděl, vybudoval před ním oltář. Potom Áron provolal: „Zítra bude Hospodinova slavnost.“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751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…následované náboženským masakrem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Mojžíš 32,27–34: „Toto praví Hospodin, Bůh Izraele: Všichni si připněte k boku meč, projděte táborem tam i zpět od brány k bráně a zabijte každý svého bratra, každý svého přítele, každý svého nejbližšího.“ </a:t>
            </a:r>
            <a:r>
              <a:rPr lang="cs-CZ" dirty="0" err="1">
                <a:latin typeface="Times New Roman" panose="02020603050405020304" pitchFamily="18" charset="0"/>
                <a:cs typeface="Times New Roman" panose="02020603050405020304" pitchFamily="18" charset="0"/>
              </a:rPr>
              <a:t>Léviovci</a:t>
            </a:r>
            <a:r>
              <a:rPr lang="cs-CZ" dirty="0">
                <a:latin typeface="Times New Roman" panose="02020603050405020304" pitchFamily="18" charset="0"/>
                <a:cs typeface="Times New Roman" panose="02020603050405020304" pitchFamily="18" charset="0"/>
              </a:rPr>
              <a:t> vykonali, co jim Mojžíš rozkázal; toho dne padlo z lidu na tři tisíce mužů. Potom Mojžíš řekl: „Ujměte se dnes svého úřadu pro Hospodina každý, kdo povstal proti svému synovi či bratru, aby vám dnes dal požehnání.“ Nazítří pak Mojžíš řekl lidu: „Dopustili jste se velikého hříchu; avšak nyní vystoupím k Hospodinu, snad jej za váš hřích usmířím.“ Mojžíš se tedy vrátil k Hospodinu a řekl: „Ach, tento lid se dopustil velikého hříchu, udělali si zlatého boha. Můžeš jim ten hřích ještě odpustit? Ne-li, vymaž mě ze své knihy, kterou píšeš!“ Ale Hospodin Mojžíšovi odpověděl: „Vymažu ze své knihy toho, kdo proti mně zhřešil. A ty nyní jdi a veď lid, jak jsem ti řekl. Hle, můj posel půjde před tebou. A až přijde den mého trestu, potrestám jejich hřích na nich.“</a:t>
            </a:r>
          </a:p>
          <a:p>
            <a:pPr marL="0" indent="0" algn="just">
              <a:buNone/>
            </a:pPr>
            <a:endParaRPr lang="cs-CZ" dirty="0"/>
          </a:p>
        </p:txBody>
      </p:sp>
    </p:spTree>
    <p:extLst>
      <p:ext uri="{BB962C8B-B14F-4D97-AF65-F5344CB8AC3E}">
        <p14:creationId xmlns:p14="http://schemas.microsoft.com/office/powerpoint/2010/main" val="1104403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Mark </a:t>
            </a:r>
            <a:r>
              <a:rPr lang="cs-CZ" dirty="0" err="1" smtClean="0">
                <a:latin typeface="Times New Roman" panose="02020603050405020304" pitchFamily="18" charset="0"/>
                <a:cs typeface="Times New Roman" panose="02020603050405020304" pitchFamily="18" charset="0"/>
              </a:rPr>
              <a:t>Juergensmeyer</a:t>
            </a:r>
            <a:endParaRPr lang="cs-CZ" dirty="0">
              <a:latin typeface="Times New Roman" panose="02020603050405020304" pitchFamily="18" charset="0"/>
              <a:cs typeface="Times New Roman" panose="02020603050405020304" pitchFamily="18" charset="0"/>
            </a:endParaRPr>
          </a:p>
        </p:txBody>
      </p:sp>
      <p:pic>
        <p:nvPicPr>
          <p:cNvPr id="7" name="Zástupný symbol pro obsah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65384" y="1690687"/>
            <a:ext cx="3500580" cy="4486275"/>
          </a:xfrm>
        </p:spPr>
      </p:pic>
      <p:sp>
        <p:nvSpPr>
          <p:cNvPr id="4" name="Zástupný symbol pro obsah 3"/>
          <p:cNvSpPr>
            <a:spLocks noGrp="1"/>
          </p:cNvSpPr>
          <p:nvPr>
            <p:ph sz="half" idx="2"/>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Narozen 1940 v Illinois. Sociolog zabývající se náboženským násilím. Nejslavnější kniha je </a:t>
            </a:r>
            <a:r>
              <a:rPr lang="cs-CZ" i="1" dirty="0" smtClean="0">
                <a:latin typeface="Times New Roman" panose="02020603050405020304" pitchFamily="18" charset="0"/>
                <a:cs typeface="Times New Roman" panose="02020603050405020304" pitchFamily="18" charset="0"/>
              </a:rPr>
              <a:t>Teror v mysli boží</a:t>
            </a:r>
            <a:r>
              <a:rPr lang="cs-CZ" dirty="0" smtClean="0">
                <a:latin typeface="Times New Roman" panose="02020603050405020304" pitchFamily="18" charset="0"/>
                <a:cs typeface="Times New Roman" panose="02020603050405020304" pitchFamily="18" charset="0"/>
              </a:rPr>
              <a:t>, český překlad 2007.</a:t>
            </a:r>
          </a:p>
          <a:p>
            <a:pPr marL="0" indent="0" algn="just">
              <a:buNone/>
            </a:pPr>
            <a:r>
              <a:rPr lang="cs-CZ" dirty="0" err="1" smtClean="0">
                <a:latin typeface="Times New Roman" panose="02020603050405020304" pitchFamily="18" charset="0"/>
                <a:cs typeface="Times New Roman" panose="02020603050405020304" pitchFamily="18" charset="0"/>
              </a:rPr>
              <a:t>Juergensmeyer</a:t>
            </a:r>
            <a:r>
              <a:rPr lang="cs-CZ" dirty="0" smtClean="0">
                <a:latin typeface="Times New Roman" panose="02020603050405020304" pitchFamily="18" charset="0"/>
                <a:cs typeface="Times New Roman" panose="02020603050405020304" pitchFamily="18" charset="0"/>
              </a:rPr>
              <a:t> má skvělé internetové stránky, kde lze nalézt mnoho článků, videí a informací o náboženském násilí:</a:t>
            </a:r>
          </a:p>
          <a:p>
            <a:pPr marL="0" indent="0" algn="just">
              <a:buNone/>
            </a:pPr>
            <a:r>
              <a:rPr lang="cs-CZ" dirty="0">
                <a:latin typeface="Times New Roman" panose="02020603050405020304" pitchFamily="18" charset="0"/>
                <a:cs typeface="Times New Roman" panose="02020603050405020304" pitchFamily="18" charset="0"/>
              </a:rPr>
              <a:t>http://juergensmeyer.org/ </a:t>
            </a:r>
          </a:p>
        </p:txBody>
      </p:sp>
    </p:spTree>
    <p:extLst>
      <p:ext uri="{BB962C8B-B14F-4D97-AF65-F5344CB8AC3E}">
        <p14:creationId xmlns:p14="http://schemas.microsoft.com/office/powerpoint/2010/main" val="3248221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Legitimita zrozena z kosmické války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err="1">
                <a:latin typeface="Times New Roman" panose="02020603050405020304" pitchFamily="18" charset="0"/>
                <a:cs typeface="Times New Roman" panose="02020603050405020304" pitchFamily="18" charset="0"/>
              </a:rPr>
              <a:t>Movements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use </a:t>
            </a:r>
            <a:r>
              <a:rPr lang="cs-CZ" dirty="0" err="1">
                <a:latin typeface="Times New Roman" panose="02020603050405020304" pitchFamily="18" charset="0"/>
                <a:cs typeface="Times New Roman" panose="02020603050405020304" pitchFamily="18" charset="0"/>
              </a:rPr>
              <a:t>violence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cosmic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because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a:t>
            </a:r>
            <a:r>
              <a:rPr lang="cs-CZ" dirty="0" err="1" smtClean="0">
                <a:latin typeface="Times New Roman" panose="02020603050405020304" pitchFamily="18" charset="0"/>
                <a:cs typeface="Times New Roman" panose="02020603050405020304" pitchFamily="18" charset="0"/>
              </a:rPr>
              <a:t>frame</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reference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justification</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their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Ordinarily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state</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can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morally</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sanction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violence</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defense, </a:t>
            </a:r>
            <a:r>
              <a:rPr lang="cs-CZ" dirty="0" err="1">
                <a:latin typeface="Times New Roman" panose="02020603050405020304" pitchFamily="18" charset="0"/>
                <a:cs typeface="Times New Roman" panose="02020603050405020304" pitchFamily="18" charset="0"/>
              </a:rPr>
              <a:t>policing</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punishment</a:t>
            </a:r>
            <a:r>
              <a:rPr lang="cs-CZ" dirty="0">
                <a:latin typeface="Times New Roman" panose="02020603050405020304" pitchFamily="18" charset="0"/>
                <a:cs typeface="Times New Roman" panose="02020603050405020304" pitchFamily="18" charset="0"/>
              </a:rPr>
              <a:t>—but </a:t>
            </a:r>
            <a:r>
              <a:rPr lang="cs-CZ" dirty="0" err="1">
                <a:latin typeface="Times New Roman" panose="02020603050405020304" pitchFamily="18" charset="0"/>
                <a:cs typeface="Times New Roman" panose="02020603050405020304" pitchFamily="18" charset="0"/>
              </a:rPr>
              <a:t>if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group</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an</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antiauthoritarian</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rebel band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approved</a:t>
            </a:r>
            <a:r>
              <a:rPr lang="cs-CZ" dirty="0">
                <a:latin typeface="Times New Roman" panose="02020603050405020304" pitchFamily="18" charset="0"/>
                <a:cs typeface="Times New Roman" panose="02020603050405020304" pitchFamily="18" charset="0"/>
              </a:rPr>
              <a:t> by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other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ways</a:t>
            </a:r>
            <a:r>
              <a:rPr lang="cs-CZ" dirty="0">
                <a:latin typeface="Times New Roman" panose="02020603050405020304" pitchFamily="18" charset="0"/>
                <a:cs typeface="Times New Roman" panose="02020603050405020304" pitchFamily="18" charset="0"/>
              </a:rPr>
              <a:t> to </a:t>
            </a:r>
            <a:r>
              <a:rPr lang="cs-CZ" dirty="0" err="1" smtClean="0">
                <a:latin typeface="Times New Roman" panose="02020603050405020304" pitchFamily="18" charset="0"/>
                <a:cs typeface="Times New Roman" panose="02020603050405020304" pitchFamily="18" charset="0"/>
              </a:rPr>
              <a:t>find</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moral</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legitimacy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religious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authority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religious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images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cosmic</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warfare</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appropriated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basis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moral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legitimation</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1958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Náboženské konflikty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Samuel </a:t>
            </a:r>
            <a:r>
              <a:rPr lang="cs-CZ" dirty="0" err="1" smtClean="0">
                <a:latin typeface="Times New Roman" panose="02020603050405020304" pitchFamily="18" charset="0"/>
                <a:cs typeface="Times New Roman" panose="02020603050405020304" pitchFamily="18" charset="0"/>
              </a:rPr>
              <a:t>Huntington</a:t>
            </a:r>
            <a:r>
              <a:rPr lang="cs-CZ" dirty="0" smtClean="0">
                <a:latin typeface="Times New Roman" panose="02020603050405020304" pitchFamily="18" charset="0"/>
                <a:cs typeface="Times New Roman" panose="02020603050405020304" pitchFamily="18" charset="0"/>
              </a:rPr>
              <a:t> předpověděl v roce 1992, že </a:t>
            </a:r>
            <a:r>
              <a:rPr lang="cs-CZ" b="1" dirty="0" smtClean="0">
                <a:latin typeface="Times New Roman" panose="02020603050405020304" pitchFamily="18" charset="0"/>
                <a:cs typeface="Times New Roman" panose="02020603050405020304" pitchFamily="18" charset="0"/>
              </a:rPr>
              <a:t>hlavním důvodem </a:t>
            </a:r>
            <a:r>
              <a:rPr lang="cs-CZ" dirty="0" smtClean="0">
                <a:latin typeface="Times New Roman" panose="02020603050405020304" pitchFamily="18" charset="0"/>
                <a:cs typeface="Times New Roman" panose="02020603050405020304" pitchFamily="18" charset="0"/>
              </a:rPr>
              <a:t>pro vedení válek bude ve světě po studené válce právě </a:t>
            </a:r>
            <a:r>
              <a:rPr lang="cs-CZ" b="1" dirty="0" smtClean="0">
                <a:latin typeface="Times New Roman" panose="02020603050405020304" pitchFamily="18" charset="0"/>
                <a:cs typeface="Times New Roman" panose="02020603050405020304" pitchFamily="18" charset="0"/>
              </a:rPr>
              <a:t>náboženství</a:t>
            </a:r>
            <a:r>
              <a:rPr lang="cs-CZ" dirty="0" smtClean="0">
                <a:latin typeface="Times New Roman" panose="02020603050405020304" pitchFamily="18" charset="0"/>
                <a:cs typeface="Times New Roman" panose="02020603050405020304" pitchFamily="18" charset="0"/>
              </a:rPr>
              <a:t>. Tato předpověď se přinejmenším částečně vyplnila, s tím rozdílem, že v minulosti byly války vedeny armádami, zatímco v současnosti převážně „dobrovolníky“ a „žoldáky“. </a:t>
            </a:r>
          </a:p>
          <a:p>
            <a:pPr marL="0" indent="0" algn="just">
              <a:buNone/>
            </a:pPr>
            <a:r>
              <a:rPr lang="cs-CZ" dirty="0" smtClean="0">
                <a:latin typeface="Times New Roman" panose="02020603050405020304" pitchFamily="18" charset="0"/>
                <a:cs typeface="Times New Roman" panose="02020603050405020304" pitchFamily="18" charset="0"/>
              </a:rPr>
              <a:t>Hlavní bojištěm náboženských válek jsou </a:t>
            </a:r>
            <a:r>
              <a:rPr lang="cs-CZ" b="1" dirty="0" smtClean="0">
                <a:latin typeface="Times New Roman" panose="02020603050405020304" pitchFamily="18" charset="0"/>
                <a:cs typeface="Times New Roman" panose="02020603050405020304" pitchFamily="18" charset="0"/>
              </a:rPr>
              <a:t>islámské země</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a:t>
            </a:r>
            <a:r>
              <a:rPr lang="cs-CZ" b="1" dirty="0" smtClean="0">
                <a:latin typeface="Times New Roman" panose="02020603050405020304" pitchFamily="18" charset="0"/>
                <a:cs typeface="Times New Roman" panose="02020603050405020304" pitchFamily="18" charset="0"/>
              </a:rPr>
              <a:t>většina obětí jsou muslimy</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Odhaduje se, že jen za </a:t>
            </a:r>
            <a:r>
              <a:rPr lang="cs-CZ" b="1" dirty="0" smtClean="0">
                <a:latin typeface="Times New Roman" panose="02020603050405020304" pitchFamily="18" charset="0"/>
                <a:cs typeface="Times New Roman" panose="02020603050405020304" pitchFamily="18" charset="0"/>
              </a:rPr>
              <a:t>poslední desetiletí </a:t>
            </a:r>
            <a:r>
              <a:rPr lang="cs-CZ" dirty="0" smtClean="0">
                <a:latin typeface="Times New Roman" panose="02020603050405020304" pitchFamily="18" charset="0"/>
                <a:cs typeface="Times New Roman" panose="02020603050405020304" pitchFamily="18" charset="0"/>
              </a:rPr>
              <a:t>celkový počet mrtvých při explicitně nábožensky motivovaných násilných činech a teroristických útocích </a:t>
            </a:r>
            <a:r>
              <a:rPr lang="cs-CZ" b="1" dirty="0" smtClean="0">
                <a:latin typeface="Times New Roman" panose="02020603050405020304" pitchFamily="18" charset="0"/>
                <a:cs typeface="Times New Roman" panose="02020603050405020304" pitchFamily="18" charset="0"/>
              </a:rPr>
              <a:t>dosáhl 300 tisíc</a:t>
            </a:r>
            <a:r>
              <a:rPr lang="cs-CZ"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869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a:t>
            </a:r>
            <a:r>
              <a:rPr lang="cs-CZ" dirty="0" err="1" smtClean="0">
                <a:latin typeface="Times New Roman" panose="02020603050405020304" pitchFamily="18" charset="0"/>
                <a:cs typeface="Times New Roman" panose="02020603050405020304" pitchFamily="18" charset="0"/>
              </a:rPr>
              <a:t>Performativ</a:t>
            </a:r>
            <a:r>
              <a:rPr lang="cs-CZ" dirty="0" smtClean="0">
                <a:latin typeface="Times New Roman" panose="02020603050405020304" pitchFamily="18" charset="0"/>
                <a:cs typeface="Times New Roman" panose="02020603050405020304" pitchFamily="18" charset="0"/>
              </a:rPr>
              <a:t>“ terorismu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en-AU" dirty="0">
                <a:latin typeface="Times New Roman" panose="02020603050405020304" pitchFamily="18" charset="0"/>
                <a:cs typeface="Times New Roman" panose="02020603050405020304" pitchFamily="18" charset="0"/>
              </a:rPr>
              <a:t>Acts of religious terrorism often do more than put on a display, they also </a:t>
            </a:r>
            <a:r>
              <a:rPr lang="en-AU" b="1" dirty="0" smtClean="0">
                <a:latin typeface="Times New Roman" panose="02020603050405020304" pitchFamily="18" charset="0"/>
                <a:cs typeface="Times New Roman" panose="02020603050405020304" pitchFamily="18" charset="0"/>
              </a:rPr>
              <a:t>perform</a:t>
            </a:r>
            <a:r>
              <a:rPr lang="cs-CZ" b="1" dirty="0">
                <a:latin typeface="Times New Roman" panose="02020603050405020304" pitchFamily="18" charset="0"/>
                <a:cs typeface="Times New Roman" panose="02020603050405020304" pitchFamily="18" charset="0"/>
              </a:rPr>
              <a:t> </a:t>
            </a:r>
            <a:r>
              <a:rPr lang="en-AU" b="1" dirty="0" smtClean="0">
                <a:latin typeface="Times New Roman" panose="02020603050405020304" pitchFamily="18" charset="0"/>
                <a:cs typeface="Times New Roman" panose="02020603050405020304" pitchFamily="18" charset="0"/>
              </a:rPr>
              <a:t>changes </a:t>
            </a:r>
            <a:r>
              <a:rPr lang="en-AU" b="1" dirty="0">
                <a:latin typeface="Times New Roman" panose="02020603050405020304" pitchFamily="18" charset="0"/>
                <a:cs typeface="Times New Roman" panose="02020603050405020304" pitchFamily="18" charset="0"/>
              </a:rPr>
              <a:t>by affecting the viewer and altering the viewers’ perceptions of the world</a:t>
            </a:r>
            <a:r>
              <a:rPr lang="en-AU"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concept </a:t>
            </a:r>
            <a:r>
              <a:rPr lang="en-AU" dirty="0">
                <a:latin typeface="Times New Roman" panose="02020603050405020304" pitchFamily="18" charset="0"/>
                <a:cs typeface="Times New Roman" panose="02020603050405020304" pitchFamily="18" charset="0"/>
              </a:rPr>
              <a:t>of performative acts is an idea developed by language philosophers such as </a:t>
            </a:r>
            <a:r>
              <a:rPr lang="en-AU" b="1" dirty="0">
                <a:latin typeface="Times New Roman" panose="02020603050405020304" pitchFamily="18" charset="0"/>
                <a:cs typeface="Times New Roman" panose="02020603050405020304" pitchFamily="18" charset="0"/>
              </a:rPr>
              <a:t>J. </a:t>
            </a:r>
            <a:r>
              <a:rPr lang="en-AU" b="1" dirty="0" smtClean="0">
                <a:latin typeface="Times New Roman" panose="02020603050405020304" pitchFamily="18" charset="0"/>
                <a:cs typeface="Times New Roman" panose="02020603050405020304" pitchFamily="18" charset="0"/>
              </a:rPr>
              <a:t>L.</a:t>
            </a:r>
            <a:r>
              <a:rPr lang="cs-CZ" b="1" dirty="0">
                <a:latin typeface="Times New Roman" panose="02020603050405020304" pitchFamily="18" charset="0"/>
                <a:cs typeface="Times New Roman" panose="02020603050405020304" pitchFamily="18" charset="0"/>
              </a:rPr>
              <a:t> </a:t>
            </a:r>
            <a:r>
              <a:rPr lang="en-AU" b="1" dirty="0" smtClean="0">
                <a:latin typeface="Times New Roman" panose="02020603050405020304" pitchFamily="18" charset="0"/>
                <a:cs typeface="Times New Roman" panose="02020603050405020304" pitchFamily="18" charset="0"/>
              </a:rPr>
              <a:t>Austin </a:t>
            </a:r>
            <a:r>
              <a:rPr lang="en-AU" dirty="0">
                <a:latin typeface="Times New Roman" panose="02020603050405020304" pitchFamily="18" charset="0"/>
                <a:cs typeface="Times New Roman" panose="02020603050405020304" pitchFamily="18" charset="0"/>
              </a:rPr>
              <a:t>in regard to certain kinds of speech that are able to perform </a:t>
            </a:r>
            <a:r>
              <a:rPr lang="en-AU" b="1" dirty="0">
                <a:latin typeface="Times New Roman" panose="02020603050405020304" pitchFamily="18" charset="0"/>
                <a:cs typeface="Times New Roman" panose="02020603050405020304" pitchFamily="18" charset="0"/>
              </a:rPr>
              <a:t>social functions</a:t>
            </a:r>
            <a:r>
              <a:rPr lang="en-AU"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Their</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very </a:t>
            </a:r>
            <a:r>
              <a:rPr lang="en-AU" dirty="0">
                <a:latin typeface="Times New Roman" panose="02020603050405020304" pitchFamily="18" charset="0"/>
                <a:cs typeface="Times New Roman" panose="02020603050405020304" pitchFamily="18" charset="0"/>
              </a:rPr>
              <a:t>utterance is a </a:t>
            </a:r>
            <a:r>
              <a:rPr lang="en-AU" b="1" dirty="0">
                <a:latin typeface="Times New Roman" panose="02020603050405020304" pitchFamily="18" charset="0"/>
                <a:cs typeface="Times New Roman" panose="02020603050405020304" pitchFamily="18" charset="0"/>
              </a:rPr>
              <a:t>speech act that has a transformative </a:t>
            </a:r>
            <a:r>
              <a:rPr lang="en-AU" b="1" dirty="0" smtClean="0">
                <a:latin typeface="Times New Roman" panose="02020603050405020304" pitchFamily="18" charset="0"/>
                <a:cs typeface="Times New Roman" panose="02020603050405020304" pitchFamily="18" charset="0"/>
              </a:rPr>
              <a:t>impact</a:t>
            </a:r>
            <a:r>
              <a:rPr lang="en-AU" dirty="0" smtClean="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Like </a:t>
            </a:r>
            <a:r>
              <a:rPr lang="en-AU" dirty="0" smtClean="0">
                <a:latin typeface="Times New Roman" panose="02020603050405020304" pitchFamily="18" charset="0"/>
                <a:cs typeface="Times New Roman" panose="02020603050405020304" pitchFamily="18" charset="0"/>
              </a:rPr>
              <a:t>vows</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recited </a:t>
            </a:r>
            <a:r>
              <a:rPr lang="en-AU" dirty="0">
                <a:latin typeface="Times New Roman" panose="02020603050405020304" pitchFamily="18" charset="0"/>
                <a:cs typeface="Times New Roman" panose="02020603050405020304" pitchFamily="18" charset="0"/>
              </a:rPr>
              <a:t>during marriage rites, </a:t>
            </a:r>
            <a:r>
              <a:rPr lang="en-AU" b="1" dirty="0">
                <a:latin typeface="Times New Roman" panose="02020603050405020304" pitchFamily="18" charset="0"/>
                <a:cs typeface="Times New Roman" panose="02020603050405020304" pitchFamily="18" charset="0"/>
              </a:rPr>
              <a:t>certain words not only represent reality but also shape </a:t>
            </a:r>
            <a:r>
              <a:rPr lang="en-AU" b="1" dirty="0" smtClean="0">
                <a:latin typeface="Times New Roman" panose="02020603050405020304" pitchFamily="18" charset="0"/>
                <a:cs typeface="Times New Roman" panose="02020603050405020304" pitchFamily="18" charset="0"/>
              </a:rPr>
              <a:t>it</a:t>
            </a:r>
            <a:r>
              <a:rPr lang="en-AU"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they </a:t>
            </a:r>
            <a:r>
              <a:rPr lang="en-AU" dirty="0">
                <a:latin typeface="Times New Roman" panose="02020603050405020304" pitchFamily="18" charset="0"/>
                <a:cs typeface="Times New Roman" panose="02020603050405020304" pitchFamily="18" charset="0"/>
              </a:rPr>
              <a:t>contain a certain power of their own. The same is true of some nonverbal </a:t>
            </a:r>
            <a:r>
              <a:rPr lang="en-AU" dirty="0" smtClean="0">
                <a:latin typeface="Times New Roman" panose="02020603050405020304" pitchFamily="18" charset="0"/>
                <a:cs typeface="Times New Roman" panose="02020603050405020304" pitchFamily="18" charset="0"/>
              </a:rPr>
              <a:t>symbolic</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actions</a:t>
            </a:r>
            <a:r>
              <a:rPr lang="en-AU" dirty="0">
                <a:latin typeface="Times New Roman" panose="02020603050405020304" pitchFamily="18" charset="0"/>
                <a:cs typeface="Times New Roman" panose="02020603050405020304" pitchFamily="18" charset="0"/>
              </a:rPr>
              <a:t>, such as the gunshot that begins a race, the raising of a white flag to show </a:t>
            </a:r>
            <a:r>
              <a:rPr lang="en-AU" dirty="0" smtClean="0">
                <a:latin typeface="Times New Roman" panose="02020603050405020304" pitchFamily="18" charset="0"/>
                <a:cs typeface="Times New Roman" panose="02020603050405020304" pitchFamily="18" charset="0"/>
              </a:rPr>
              <a:t>defeat,</a:t>
            </a:r>
            <a:r>
              <a:rPr lang="cs-CZ" dirty="0">
                <a:latin typeface="Times New Roman" panose="02020603050405020304" pitchFamily="18" charset="0"/>
                <a:cs typeface="Times New Roman" panose="02020603050405020304" pitchFamily="18" charset="0"/>
              </a:rPr>
              <a:t> </a:t>
            </a:r>
            <a:r>
              <a:rPr lang="en-AU" dirty="0" smtClean="0">
                <a:latin typeface="Times New Roman" panose="02020603050405020304" pitchFamily="18" charset="0"/>
                <a:cs typeface="Times New Roman" panose="02020603050405020304" pitchFamily="18" charset="0"/>
              </a:rPr>
              <a:t>or </a:t>
            </a:r>
            <a:r>
              <a:rPr lang="en-AU" dirty="0">
                <a:latin typeface="Times New Roman" panose="02020603050405020304" pitchFamily="18" charset="0"/>
                <a:cs typeface="Times New Roman" panose="02020603050405020304" pitchFamily="18" charset="0"/>
              </a:rPr>
              <a:t>acts of terrorism</a:t>
            </a:r>
            <a:r>
              <a:rPr lang="en-AU"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Because power is largely a matter of perception, symbolic statements can lead </a:t>
            </a:r>
            <a:r>
              <a:rPr lang="en-US" dirty="0" smtClean="0">
                <a:latin typeface="Times New Roman" panose="02020603050405020304" pitchFamily="18" charset="0"/>
                <a:cs typeface="Times New Roman" panose="02020603050405020304" pitchFamily="18" charset="0"/>
              </a:rPr>
              <a:t>to</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real</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results</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143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Teror jako náboženský rituál?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Public ritual has traditionally been the </a:t>
            </a:r>
            <a:r>
              <a:rPr lang="en-US" dirty="0" smtClean="0">
                <a:latin typeface="Times New Roman" panose="02020603050405020304" pitchFamily="18" charset="0"/>
                <a:cs typeface="Times New Roman" panose="02020603050405020304" pitchFamily="18" charset="0"/>
              </a:rPr>
              <a:t>province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religion, one of the reasons that performance violence comes so naturally to </a:t>
            </a:r>
            <a:r>
              <a:rPr lang="en-US" dirty="0" smtClean="0">
                <a:latin typeface="Times New Roman" panose="02020603050405020304" pitchFamily="18" charset="0"/>
                <a:cs typeface="Times New Roman" panose="02020603050405020304" pitchFamily="18" charset="0"/>
              </a:rPr>
              <a:t>activists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from </a:t>
            </a:r>
            <a:r>
              <a:rPr lang="en-US" dirty="0">
                <a:latin typeface="Times New Roman" panose="02020603050405020304" pitchFamily="18" charset="0"/>
                <a:cs typeface="Times New Roman" panose="02020603050405020304" pitchFamily="18" charset="0"/>
              </a:rPr>
              <a:t>a religious background</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victims of terrorism are targeted not </a:t>
            </a:r>
            <a:r>
              <a:rPr lang="en-US" dirty="0" smtClean="0">
                <a:latin typeface="Times New Roman" panose="02020603050405020304" pitchFamily="18" charset="0"/>
                <a:cs typeface="Times New Roman" panose="02020603050405020304" pitchFamily="18" charset="0"/>
              </a:rPr>
              <a:t>because</a:t>
            </a:r>
            <a:r>
              <a:rPr lang="cs-CZ"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threatening to the perpetrators, he said, but because they are “symbols, </a:t>
            </a:r>
            <a:r>
              <a:rPr lang="en-US" dirty="0" smtClean="0">
                <a:latin typeface="Times New Roman" panose="02020603050405020304" pitchFamily="18" charset="0"/>
                <a:cs typeface="Times New Roman" panose="02020603050405020304" pitchFamily="18" charset="0"/>
              </a:rPr>
              <a:t>tools,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animals </a:t>
            </a:r>
            <a:r>
              <a:rPr lang="en-US" dirty="0">
                <a:latin typeface="Times New Roman" panose="02020603050405020304" pitchFamily="18" charset="0"/>
                <a:cs typeface="Times New Roman" panose="02020603050405020304" pitchFamily="18" charset="0"/>
              </a:rPr>
              <a:t>or corrupt beings” that tie into “a special picture of the world, a </a:t>
            </a:r>
            <a:r>
              <a:rPr lang="en-US" dirty="0" smtClean="0">
                <a:latin typeface="Times New Roman" panose="02020603050405020304" pitchFamily="18" charset="0"/>
                <a:cs typeface="Times New Roman" panose="02020603050405020304" pitchFamily="18" charset="0"/>
              </a:rPr>
              <a:t>specific</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consciousness</a:t>
            </a:r>
            <a:r>
              <a:rPr lang="en-US" dirty="0">
                <a:latin typeface="Times New Roman" panose="02020603050405020304" pitchFamily="18" charset="0"/>
                <a:cs typeface="Times New Roman" panose="02020603050405020304" pitchFamily="18" charset="0"/>
              </a:rPr>
              <a:t>” that the activist possesses (</a:t>
            </a:r>
            <a:r>
              <a:rPr lang="en-US" dirty="0" err="1">
                <a:latin typeface="Times New Roman" panose="02020603050405020304" pitchFamily="18" charset="0"/>
                <a:cs typeface="Times New Roman" panose="02020603050405020304" pitchFamily="18" charset="0"/>
              </a:rPr>
              <a:t>Rapoport</a:t>
            </a:r>
            <a:r>
              <a:rPr lang="en-US" dirty="0">
                <a:latin typeface="Times New Roman" panose="02020603050405020304" pitchFamily="18" charset="0"/>
                <a:cs typeface="Times New Roman" panose="02020603050405020304" pitchFamily="18" charset="0"/>
              </a:rPr>
              <a:t> 1982: xii).</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860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Scénář kosmické války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Insofar as the scenario of cosmic war is a story, it carries a momentum toward </a:t>
            </a:r>
            <a:r>
              <a:rPr lang="en-US" dirty="0" smtClean="0">
                <a:latin typeface="Times New Roman" panose="02020603050405020304" pitchFamily="18" charset="0"/>
                <a:cs typeface="Times New Roman" panose="02020603050405020304" pitchFamily="18" charset="0"/>
              </a:rPr>
              <a:t>its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completion </a:t>
            </a:r>
            <a:r>
              <a:rPr lang="en-US" dirty="0">
                <a:latin typeface="Times New Roman" panose="02020603050405020304" pitchFamily="18" charset="0"/>
                <a:cs typeface="Times New Roman" panose="02020603050405020304" pitchFamily="18" charset="0"/>
              </a:rPr>
              <a:t>and contains the seeds of hope for its outcome. I use the term </a:t>
            </a:r>
            <a:r>
              <a:rPr lang="en-US" i="1" dirty="0">
                <a:latin typeface="Times New Roman" panose="02020603050405020304" pitchFamily="18" charset="0"/>
                <a:cs typeface="Times New Roman" panose="02020603050405020304" pitchFamily="18" charset="0"/>
              </a:rPr>
              <a:t>hope </a:t>
            </a:r>
            <a:r>
              <a:rPr lang="en-US" dirty="0" smtClean="0">
                <a:latin typeface="Times New Roman" panose="02020603050405020304" pitchFamily="18" charset="0"/>
                <a:cs typeface="Times New Roman" panose="02020603050405020304" pitchFamily="18" charset="0"/>
              </a:rPr>
              <a:t>rather</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than </a:t>
            </a:r>
            <a:r>
              <a:rPr lang="en-US" i="1" dirty="0">
                <a:latin typeface="Times New Roman" panose="02020603050405020304" pitchFamily="18" charset="0"/>
                <a:cs typeface="Times New Roman" panose="02020603050405020304" pitchFamily="18" charset="0"/>
              </a:rPr>
              <a:t>fear, </a:t>
            </a:r>
            <a:r>
              <a:rPr lang="en-US" dirty="0">
                <a:latin typeface="Times New Roman" panose="02020603050405020304" pitchFamily="18" charset="0"/>
                <a:cs typeface="Times New Roman" panose="02020603050405020304" pitchFamily="18" charset="0"/>
              </a:rPr>
              <a:t>for no one wants to believe in a story that cannot produce a happy </a:t>
            </a:r>
            <a:r>
              <a:rPr lang="en-US" dirty="0" smtClean="0">
                <a:latin typeface="Times New Roman" panose="02020603050405020304" pitchFamily="18" charset="0"/>
                <a:cs typeface="Times New Roman" panose="02020603050405020304" pitchFamily="18" charset="0"/>
              </a:rPr>
              <a:t>ending.</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Those </a:t>
            </a:r>
            <a:r>
              <a:rPr lang="en-US" dirty="0">
                <a:latin typeface="Times New Roman" panose="02020603050405020304" pitchFamily="18" charset="0"/>
                <a:cs typeface="Times New Roman" panose="02020603050405020304" pitchFamily="18" charset="0"/>
              </a:rPr>
              <a:t>who accept that their life struggles are part of a great struggle, a cosmic </a:t>
            </a:r>
            <a:r>
              <a:rPr lang="en-US" dirty="0" smtClean="0">
                <a:latin typeface="Times New Roman" panose="02020603050405020304" pitchFamily="18" charset="0"/>
                <a:cs typeface="Times New Roman" panose="02020603050405020304" pitchFamily="18" charset="0"/>
              </a:rPr>
              <a:t>war,</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know </a:t>
            </a:r>
            <a:r>
              <a:rPr lang="en-US" dirty="0">
                <a:latin typeface="Times New Roman" panose="02020603050405020304" pitchFamily="18" charset="0"/>
                <a:cs typeface="Times New Roman" panose="02020603050405020304" pitchFamily="18" charset="0"/>
              </a:rPr>
              <a:t>that they are part of a grand tale that will ultimately end triumphantly, though </a:t>
            </a:r>
            <a:r>
              <a:rPr lang="en-US" dirty="0" smtClean="0">
                <a:latin typeface="Times New Roman" panose="02020603050405020304" pitchFamily="18" charset="0"/>
                <a:cs typeface="Times New Roman" panose="02020603050405020304" pitchFamily="18" charset="0"/>
              </a:rPr>
              <a:t>not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necessarily</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easily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quickly</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98965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Don De Lillo: terorista jako umělec?</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normAutofit/>
          </a:bodyPr>
          <a:lstStyle/>
          <a:p>
            <a:pPr marL="0" indent="0" algn="just">
              <a:buNone/>
            </a:pPr>
            <a:r>
              <a:rPr lang="en-US" sz="2000" dirty="0"/>
              <a:t>The novelist Don DeLillo goes so far as to say </a:t>
            </a:r>
            <a:r>
              <a:rPr lang="en-US" sz="2000" dirty="0" smtClean="0"/>
              <a:t>that</a:t>
            </a:r>
            <a:r>
              <a:rPr lang="cs-CZ" sz="2000" dirty="0" smtClean="0"/>
              <a:t> </a:t>
            </a:r>
            <a:r>
              <a:rPr lang="en-US" sz="2000" dirty="0" smtClean="0"/>
              <a:t>“only </a:t>
            </a:r>
            <a:r>
              <a:rPr lang="en-US" sz="2000" dirty="0"/>
              <a:t>the lethal believer, the person who kills and dies for faith,” is taken seriously </a:t>
            </a:r>
            <a:r>
              <a:rPr lang="en-US" sz="2000" dirty="0" smtClean="0"/>
              <a:t>in</a:t>
            </a:r>
            <a:r>
              <a:rPr lang="cs-CZ" sz="2000" dirty="0" smtClean="0"/>
              <a:t> </a:t>
            </a:r>
            <a:r>
              <a:rPr lang="en-US" sz="2000" dirty="0" smtClean="0"/>
              <a:t>modern </a:t>
            </a:r>
            <a:r>
              <a:rPr lang="en-US" sz="2000" dirty="0"/>
              <a:t>society (DeLillo 1991: 157). When those who observe these acts take </a:t>
            </a:r>
            <a:r>
              <a:rPr lang="en-US" sz="2000" dirty="0" smtClean="0"/>
              <a:t>them</a:t>
            </a:r>
            <a:r>
              <a:rPr lang="cs-CZ" sz="2000" dirty="0" smtClean="0"/>
              <a:t> </a:t>
            </a:r>
            <a:r>
              <a:rPr lang="en-US" sz="2000" dirty="0" smtClean="0"/>
              <a:t>seriously—either </a:t>
            </a:r>
            <a:r>
              <a:rPr lang="en-US" sz="2000" dirty="0"/>
              <a:t>to applaud them or to be disgusted and repelled by them—their </a:t>
            </a:r>
            <a:r>
              <a:rPr lang="en-US" sz="2000" dirty="0" smtClean="0"/>
              <a:t>roles</a:t>
            </a:r>
            <a:r>
              <a:rPr lang="cs-CZ" sz="2000" dirty="0" smtClean="0"/>
              <a:t> </a:t>
            </a:r>
            <a:r>
              <a:rPr lang="cs-CZ" sz="2000" dirty="0" err="1" smtClean="0"/>
              <a:t>have</a:t>
            </a:r>
            <a:r>
              <a:rPr lang="cs-CZ" sz="2000" dirty="0" smtClean="0"/>
              <a:t> </a:t>
            </a:r>
            <a:r>
              <a:rPr lang="cs-CZ" sz="2000" dirty="0" err="1"/>
              <a:t>been</a:t>
            </a:r>
            <a:r>
              <a:rPr lang="cs-CZ" sz="2000" dirty="0"/>
              <a:t> </a:t>
            </a:r>
            <a:r>
              <a:rPr lang="cs-CZ" sz="2000" dirty="0" err="1"/>
              <a:t>fulfilled</a:t>
            </a:r>
            <a:r>
              <a:rPr lang="cs-CZ" sz="2000" dirty="0" smtClean="0"/>
              <a:t>.</a:t>
            </a:r>
          </a:p>
          <a:p>
            <a:pPr marL="0" indent="0" algn="just">
              <a:buNone/>
            </a:pPr>
            <a:r>
              <a:rPr lang="en-US" sz="2000" dirty="0"/>
              <a:t>As the novelist Don DeLillo once said, terrorism is “</a:t>
            </a:r>
            <a:r>
              <a:rPr lang="en-US" sz="2000" b="1" dirty="0"/>
              <a:t>the language of </a:t>
            </a:r>
            <a:r>
              <a:rPr lang="en-US" sz="2000" b="1" dirty="0" smtClean="0"/>
              <a:t>being</a:t>
            </a:r>
            <a:r>
              <a:rPr lang="cs-CZ" sz="2000" b="1" dirty="0" smtClean="0"/>
              <a:t> </a:t>
            </a:r>
            <a:r>
              <a:rPr lang="cs-CZ" sz="2000" b="1" dirty="0" err="1" smtClean="0"/>
              <a:t>noticed</a:t>
            </a:r>
            <a:r>
              <a:rPr lang="cs-CZ" sz="2000" dirty="0" smtClean="0"/>
              <a:t>”.</a:t>
            </a:r>
          </a:p>
          <a:p>
            <a:pPr marL="0" indent="0" algn="just">
              <a:buNone/>
            </a:pPr>
            <a:r>
              <a:rPr lang="cs-CZ" sz="2000" dirty="0" err="1"/>
              <a:t>According</a:t>
            </a:r>
            <a:r>
              <a:rPr lang="cs-CZ" sz="2000" dirty="0"/>
              <a:t> </a:t>
            </a:r>
            <a:r>
              <a:rPr lang="cs-CZ" sz="2000" dirty="0" smtClean="0"/>
              <a:t>to </a:t>
            </a:r>
            <a:r>
              <a:rPr lang="en-US" sz="2000" dirty="0" err="1" smtClean="0"/>
              <a:t>Baudrillard</a:t>
            </a:r>
            <a:r>
              <a:rPr lang="en-US" sz="2000" dirty="0"/>
              <a:t>, terrorist acts have emerged “less from passion than from the screen: </a:t>
            </a:r>
            <a:r>
              <a:rPr lang="en-US" sz="2000" dirty="0" smtClean="0"/>
              <a:t>a</a:t>
            </a:r>
            <a:r>
              <a:rPr lang="cs-CZ" sz="2000" dirty="0" smtClean="0"/>
              <a:t> </a:t>
            </a:r>
            <a:r>
              <a:rPr lang="en-US" sz="2000" dirty="0" smtClean="0"/>
              <a:t>violence </a:t>
            </a:r>
            <a:r>
              <a:rPr lang="en-US" sz="2000" dirty="0"/>
              <a:t>in the nature of the </a:t>
            </a:r>
            <a:r>
              <a:rPr lang="en-US" sz="2000" dirty="0" smtClean="0"/>
              <a:t>image</a:t>
            </a:r>
            <a:r>
              <a:rPr lang="cs-CZ" sz="2000" dirty="0" smtClean="0"/>
              <a:t>“.</a:t>
            </a:r>
            <a:endParaRPr lang="cs-CZ" sz="20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6508" y="1825625"/>
            <a:ext cx="4091709" cy="4009159"/>
          </a:xfrm>
          <a:prstGeom prst="rect">
            <a:avLst/>
          </a:prstGeom>
        </p:spPr>
      </p:pic>
    </p:spTree>
    <p:extLst>
      <p:ext uri="{BB962C8B-B14F-4D97-AF65-F5344CB8AC3E}">
        <p14:creationId xmlns:p14="http://schemas.microsoft.com/office/powerpoint/2010/main" val="3175067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Breivik</a:t>
            </a:r>
            <a:r>
              <a:rPr lang="cs-CZ" dirty="0" smtClean="0">
                <a:latin typeface="Times New Roman" panose="02020603050405020304" pitchFamily="18" charset="0"/>
                <a:cs typeface="Times New Roman" panose="02020603050405020304" pitchFamily="18" charset="0"/>
              </a:rPr>
              <a:t> – křesťanský terorista?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en-US" dirty="0">
                <a:latin typeface="Times New Roman" panose="02020603050405020304" pitchFamily="18" charset="0"/>
                <a:cs typeface="Times New Roman" panose="02020603050405020304" pitchFamily="18" charset="0"/>
              </a:rPr>
              <a:t>The manifesto was titled “2083: A European Declaration </a:t>
            </a:r>
            <a:r>
              <a:rPr lang="en-US" dirty="0"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Independence</a:t>
            </a:r>
            <a:r>
              <a:rPr lang="en-US" dirty="0">
                <a:latin typeface="Times New Roman" panose="02020603050405020304" pitchFamily="18" charset="0"/>
                <a:cs typeface="Times New Roman" panose="02020603050405020304" pitchFamily="18" charset="0"/>
              </a:rPr>
              <a:t>.” The dates of the attack and the title of his manifesto were </a:t>
            </a:r>
            <a:r>
              <a:rPr lang="en-US" dirty="0" smtClean="0">
                <a:latin typeface="Times New Roman" panose="02020603050405020304" pitchFamily="18" charset="0"/>
                <a:cs typeface="Times New Roman" panose="02020603050405020304" pitchFamily="18" charset="0"/>
              </a:rPr>
              <a:t>significant</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clues </a:t>
            </a:r>
            <a:r>
              <a:rPr lang="en-US" dirty="0">
                <a:latin typeface="Times New Roman" panose="02020603050405020304" pitchFamily="18" charset="0"/>
                <a:cs typeface="Times New Roman" panose="02020603050405020304" pitchFamily="18" charset="0"/>
              </a:rPr>
              <a:t>to </a:t>
            </a:r>
            <a:r>
              <a:rPr lang="en-US" dirty="0" err="1">
                <a:latin typeface="Times New Roman" panose="02020603050405020304" pitchFamily="18" charset="0"/>
                <a:cs typeface="Times New Roman" panose="02020603050405020304" pitchFamily="18" charset="0"/>
              </a:rPr>
              <a:t>Breivik’s</a:t>
            </a:r>
            <a:r>
              <a:rPr lang="en-US" dirty="0">
                <a:latin typeface="Times New Roman" panose="02020603050405020304" pitchFamily="18" charset="0"/>
                <a:cs typeface="Times New Roman" panose="02020603050405020304" pitchFamily="18" charset="0"/>
              </a:rPr>
              <a:t> ideology.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year 2083 would be the four </a:t>
            </a:r>
            <a:r>
              <a:rPr lang="en-US" dirty="0" smtClean="0">
                <a:latin typeface="Times New Roman" panose="02020603050405020304" pitchFamily="18" charset="0"/>
                <a:cs typeface="Times New Roman" panose="02020603050405020304" pitchFamily="18" charset="0"/>
              </a:rPr>
              <a:t>hundredth</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anniversary </a:t>
            </a:r>
            <a:r>
              <a:rPr lang="en-US" dirty="0">
                <a:latin typeface="Times New Roman" panose="02020603050405020304" pitchFamily="18" charset="0"/>
                <a:cs typeface="Times New Roman" panose="02020603050405020304" pitchFamily="18" charset="0"/>
              </a:rPr>
              <a:t>of the Battle of Vienna, which occurred in the year 1683. On that date, </a:t>
            </a:r>
            <a:r>
              <a:rPr lang="en-US" dirty="0"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armies </a:t>
            </a:r>
            <a:r>
              <a:rPr lang="en-US" dirty="0">
                <a:latin typeface="Times New Roman" panose="02020603050405020304" pitchFamily="18" charset="0"/>
                <a:cs typeface="Times New Roman" panose="02020603050405020304" pitchFamily="18" charset="0"/>
              </a:rPr>
              <a:t>of the Ottoman Empire were defeated in a protracted struggle, thereby </a:t>
            </a:r>
            <a:r>
              <a:rPr lang="en-US" dirty="0" smtClean="0">
                <a:latin typeface="Times New Roman" panose="02020603050405020304" pitchFamily="18" charset="0"/>
                <a:cs typeface="Times New Roman" panose="02020603050405020304" pitchFamily="18" charset="0"/>
              </a:rPr>
              <a:t>insuring</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most of Europe would not become part of the Muslim Empire. In </a:t>
            </a:r>
            <a:r>
              <a:rPr lang="en-US" dirty="0" err="1">
                <a:latin typeface="Times New Roman" panose="02020603050405020304" pitchFamily="18" charset="0"/>
                <a:cs typeface="Times New Roman" panose="02020603050405020304" pitchFamily="18" charset="0"/>
              </a:rPr>
              <a:t>Breivik’s</a:t>
            </a:r>
            <a:r>
              <a:rPr lang="en-US" dirty="0">
                <a:latin typeface="Times New Roman" panose="02020603050405020304" pitchFamily="18" charset="0"/>
                <a:cs typeface="Times New Roman" panose="02020603050405020304" pitchFamily="18" charset="0"/>
              </a:rPr>
              <a:t> mind, </a:t>
            </a:r>
            <a:r>
              <a:rPr lang="en-US" dirty="0" smtClean="0">
                <a:latin typeface="Times New Roman" panose="02020603050405020304" pitchFamily="18" charset="0"/>
                <a:cs typeface="Times New Roman" panose="02020603050405020304" pitchFamily="18" charset="0"/>
              </a:rPr>
              <a:t>he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was </a:t>
            </a:r>
            <a:r>
              <a:rPr lang="en-US" dirty="0">
                <a:latin typeface="Times New Roman" panose="02020603050405020304" pitchFamily="18" charset="0"/>
                <a:cs typeface="Times New Roman" panose="02020603050405020304" pitchFamily="18" charset="0"/>
              </a:rPr>
              <a:t>not a terrorist but a soldier who was part of that great struggle that he </a:t>
            </a:r>
            <a:r>
              <a:rPr lang="en-US" dirty="0" smtClean="0">
                <a:latin typeface="Times New Roman" panose="02020603050405020304" pitchFamily="18" charset="0"/>
                <a:cs typeface="Times New Roman" panose="02020603050405020304" pitchFamily="18" charset="0"/>
              </a:rPr>
              <a:t>saw</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continuing </a:t>
            </a:r>
            <a:r>
              <a:rPr lang="en-US" dirty="0">
                <a:latin typeface="Times New Roman" panose="02020603050405020304" pitchFamily="18" charset="0"/>
                <a:cs typeface="Times New Roman" panose="02020603050405020304" pitchFamily="18" charset="0"/>
              </a:rPr>
              <a:t>into the present day. Behind </a:t>
            </a:r>
            <a:r>
              <a:rPr lang="en-US" dirty="0" err="1">
                <a:latin typeface="Times New Roman" panose="02020603050405020304" pitchFamily="18" charset="0"/>
                <a:cs typeface="Times New Roman" panose="02020603050405020304" pitchFamily="18" charset="0"/>
              </a:rPr>
              <a:t>Breivik’s</a:t>
            </a:r>
            <a:r>
              <a:rPr lang="en-US" dirty="0">
                <a:latin typeface="Times New Roman" panose="02020603050405020304" pitchFamily="18" charset="0"/>
                <a:cs typeface="Times New Roman" panose="02020603050405020304" pitchFamily="18" charset="0"/>
              </a:rPr>
              <a:t> imagined earthly conflict was a </a:t>
            </a:r>
            <a:r>
              <a:rPr lang="en-US" dirty="0" smtClean="0">
                <a:latin typeface="Times New Roman" panose="02020603050405020304" pitchFamily="18" charset="0"/>
                <a:cs typeface="Times New Roman" panose="02020603050405020304" pitchFamily="18" charset="0"/>
              </a:rPr>
              <a:t>cosmic</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war</a:t>
            </a:r>
            <a:r>
              <a:rPr lang="en-US" dirty="0">
                <a:latin typeface="Times New Roman" panose="02020603050405020304" pitchFamily="18" charset="0"/>
                <a:cs typeface="Times New Roman" panose="02020603050405020304" pitchFamily="18" charset="0"/>
              </a:rPr>
              <a:t>, a </a:t>
            </a:r>
            <a:r>
              <a:rPr lang="en-US" b="1" dirty="0">
                <a:latin typeface="Times New Roman" panose="02020603050405020304" pitchFamily="18" charset="0"/>
                <a:cs typeface="Times New Roman" panose="02020603050405020304" pitchFamily="18" charset="0"/>
              </a:rPr>
              <a:t>battle for Christendom</a:t>
            </a:r>
            <a:r>
              <a:rPr lang="en-US" dirty="0">
                <a:latin typeface="Times New Roman" panose="02020603050405020304" pitchFamily="18" charset="0"/>
                <a:cs typeface="Times New Roman" panose="02020603050405020304" pitchFamily="18" charset="0"/>
              </a:rPr>
              <a:t>. As the title of his manifesto indicates, he thought he </a:t>
            </a:r>
            <a:r>
              <a:rPr lang="en-US" dirty="0" smtClean="0">
                <a:latin typeface="Times New Roman" panose="02020603050405020304" pitchFamily="18" charset="0"/>
                <a:cs typeface="Times New Roman" panose="02020603050405020304" pitchFamily="18" charset="0"/>
              </a:rPr>
              <a:t>was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re-creating </a:t>
            </a:r>
            <a:r>
              <a:rPr lang="en-US" dirty="0">
                <a:latin typeface="Times New Roman" panose="02020603050405020304" pitchFamily="18" charset="0"/>
                <a:cs typeface="Times New Roman" panose="02020603050405020304" pitchFamily="18" charset="0"/>
              </a:rPr>
              <a:t>that historical moment when Christianity was defended against the </a:t>
            </a:r>
            <a:r>
              <a:rPr lang="en-US" dirty="0" smtClean="0">
                <a:latin typeface="Times New Roman" panose="02020603050405020304" pitchFamily="18" charset="0"/>
                <a:cs typeface="Times New Roman" panose="02020603050405020304" pitchFamily="18" charset="0"/>
              </a:rPr>
              <a:t>hordes,</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Islam was purged from what he imagined to be the purity of European society.</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5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Náboženské konflikty: Příklad rok 2012</a:t>
            </a:r>
            <a:endParaRPr lang="cs-CZ" dirty="0">
              <a:latin typeface="Times New Roman" panose="02020603050405020304" pitchFamily="18" charset="0"/>
              <a:cs typeface="Times New Roman" panose="02020603050405020304" pitchFamily="18" charset="0"/>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54210296"/>
              </p:ext>
            </p:extLst>
          </p:nvPr>
        </p:nvGraphicFramePr>
        <p:xfrm>
          <a:off x="542636" y="1603952"/>
          <a:ext cx="10515600" cy="4389120"/>
        </p:xfrm>
        <a:graphic>
          <a:graphicData uri="http://schemas.openxmlformats.org/drawingml/2006/table">
            <a:tbl>
              <a:tblPr firstRow="1" bandRow="1">
                <a:tableStyleId>{5C22544A-7EE6-4342-B048-85BDC9FD1C3A}</a:tableStyleId>
              </a:tblPr>
              <a:tblGrid>
                <a:gridCol w="5257800">
                  <a:extLst>
                    <a:ext uri="{9D8B030D-6E8A-4147-A177-3AD203B41FA5}">
                      <a16:colId xmlns="" xmlns:a16="http://schemas.microsoft.com/office/drawing/2014/main" val="1323606076"/>
                    </a:ext>
                  </a:extLst>
                </a:gridCol>
                <a:gridCol w="5257800">
                  <a:extLst>
                    <a:ext uri="{9D8B030D-6E8A-4147-A177-3AD203B41FA5}">
                      <a16:colId xmlns="" xmlns:a16="http://schemas.microsoft.com/office/drawing/2014/main" val="3007823043"/>
                    </a:ext>
                  </a:extLst>
                </a:gridCol>
              </a:tblGrid>
              <a:tr h="295881">
                <a:tc>
                  <a:txBody>
                    <a:bodyPr/>
                    <a:lstStyle/>
                    <a:p>
                      <a:r>
                        <a:rPr lang="cs-CZ" dirty="0" smtClean="0">
                          <a:latin typeface="Times New Roman" panose="02020603050405020304" pitchFamily="18" charset="0"/>
                          <a:cs typeface="Times New Roman" panose="02020603050405020304" pitchFamily="18" charset="0"/>
                        </a:rPr>
                        <a:t>Země</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Počty incidentů</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369415667"/>
                  </a:ext>
                </a:extLst>
              </a:tr>
              <a:tr h="295881">
                <a:tc>
                  <a:txBody>
                    <a:bodyPr/>
                    <a:lstStyle/>
                    <a:p>
                      <a:r>
                        <a:rPr lang="cs-CZ" dirty="0" smtClean="0">
                          <a:latin typeface="Times New Roman" panose="02020603050405020304" pitchFamily="18" charset="0"/>
                          <a:cs typeface="Times New Roman" panose="02020603050405020304" pitchFamily="18" charset="0"/>
                        </a:rPr>
                        <a:t>Pákistán</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267</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911831986"/>
                  </a:ext>
                </a:extLst>
              </a:tr>
              <a:tr h="295881">
                <a:tc>
                  <a:txBody>
                    <a:bodyPr/>
                    <a:lstStyle/>
                    <a:p>
                      <a:r>
                        <a:rPr lang="cs-CZ" dirty="0" smtClean="0">
                          <a:latin typeface="Times New Roman" panose="02020603050405020304" pitchFamily="18" charset="0"/>
                          <a:cs typeface="Times New Roman" panose="02020603050405020304" pitchFamily="18" charset="0"/>
                        </a:rPr>
                        <a:t>Irák</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119</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727162727"/>
                  </a:ext>
                </a:extLst>
              </a:tr>
              <a:tr h="295881">
                <a:tc>
                  <a:txBody>
                    <a:bodyPr/>
                    <a:lstStyle/>
                    <a:p>
                      <a:r>
                        <a:rPr lang="cs-CZ" dirty="0" smtClean="0">
                          <a:latin typeface="Times New Roman" panose="02020603050405020304" pitchFamily="18" charset="0"/>
                          <a:cs typeface="Times New Roman" panose="02020603050405020304" pitchFamily="18" charset="0"/>
                        </a:rPr>
                        <a:t>Nigérie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106</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336147511"/>
                  </a:ext>
                </a:extLst>
              </a:tr>
              <a:tr h="295881">
                <a:tc>
                  <a:txBody>
                    <a:bodyPr/>
                    <a:lstStyle/>
                    <a:p>
                      <a:r>
                        <a:rPr lang="cs-CZ" dirty="0" smtClean="0">
                          <a:latin typeface="Times New Roman" panose="02020603050405020304" pitchFamily="18" charset="0"/>
                          <a:cs typeface="Times New Roman" panose="02020603050405020304" pitchFamily="18" charset="0"/>
                        </a:rPr>
                        <a:t>Thajsko</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52</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980640017"/>
                  </a:ext>
                </a:extLst>
              </a:tr>
              <a:tr h="295881">
                <a:tc>
                  <a:txBody>
                    <a:bodyPr/>
                    <a:lstStyle/>
                    <a:p>
                      <a:r>
                        <a:rPr lang="cs-CZ" dirty="0" smtClean="0">
                          <a:latin typeface="Times New Roman" panose="02020603050405020304" pitchFamily="18" charset="0"/>
                          <a:cs typeface="Times New Roman" panose="02020603050405020304" pitchFamily="18" charset="0"/>
                        </a:rPr>
                        <a:t>Rusko</a:t>
                      </a:r>
                    </a:p>
                  </a:txBody>
                  <a:tcPr/>
                </a:tc>
                <a:tc>
                  <a:txBody>
                    <a:bodyPr/>
                    <a:lstStyle/>
                    <a:p>
                      <a:r>
                        <a:rPr lang="cs-CZ" dirty="0" smtClean="0">
                          <a:latin typeface="Times New Roman" panose="02020603050405020304" pitchFamily="18" charset="0"/>
                          <a:cs typeface="Times New Roman" panose="02020603050405020304" pitchFamily="18" charset="0"/>
                        </a:rPr>
                        <a:t>7</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792030218"/>
                  </a:ext>
                </a:extLst>
              </a:tr>
              <a:tr h="295881">
                <a:tc>
                  <a:txBody>
                    <a:bodyPr/>
                    <a:lstStyle/>
                    <a:p>
                      <a:r>
                        <a:rPr lang="cs-CZ" dirty="0" smtClean="0">
                          <a:latin typeface="Times New Roman" panose="02020603050405020304" pitchFamily="18" charset="0"/>
                          <a:cs typeface="Times New Roman" panose="02020603050405020304" pitchFamily="18" charset="0"/>
                        </a:rPr>
                        <a:t>Izrael</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6</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216542808"/>
                  </a:ext>
                </a:extLst>
              </a:tr>
              <a:tr h="295881">
                <a:tc>
                  <a:txBody>
                    <a:bodyPr/>
                    <a:lstStyle/>
                    <a:p>
                      <a:r>
                        <a:rPr lang="cs-CZ" dirty="0" smtClean="0">
                          <a:latin typeface="Times New Roman" panose="02020603050405020304" pitchFamily="18" charset="0"/>
                          <a:cs typeface="Times New Roman" panose="02020603050405020304" pitchFamily="18" charset="0"/>
                        </a:rPr>
                        <a:t>Německo</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2</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069654877"/>
                  </a:ext>
                </a:extLst>
              </a:tr>
              <a:tr h="295881">
                <a:tc>
                  <a:txBody>
                    <a:bodyPr/>
                    <a:lstStyle/>
                    <a:p>
                      <a:r>
                        <a:rPr lang="cs-CZ" dirty="0" smtClean="0">
                          <a:latin typeface="Times New Roman" panose="02020603050405020304" pitchFamily="18" charset="0"/>
                          <a:cs typeface="Times New Roman" panose="02020603050405020304" pitchFamily="18" charset="0"/>
                        </a:rPr>
                        <a:t>Švédsko</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1</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684146554"/>
                  </a:ext>
                </a:extLst>
              </a:tr>
              <a:tr h="295881">
                <a:tc>
                  <a:txBody>
                    <a:bodyPr/>
                    <a:lstStyle/>
                    <a:p>
                      <a:r>
                        <a:rPr lang="cs-CZ" dirty="0" smtClean="0">
                          <a:latin typeface="Times New Roman" panose="02020603050405020304" pitchFamily="18" charset="0"/>
                          <a:cs typeface="Times New Roman" panose="02020603050405020304" pitchFamily="18" charset="0"/>
                        </a:rPr>
                        <a:t>Spojené státy</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0</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202077280"/>
                  </a:ext>
                </a:extLst>
              </a:tr>
              <a:tr h="295881">
                <a:tc>
                  <a:txBody>
                    <a:bodyPr/>
                    <a:lstStyle/>
                    <a:p>
                      <a:r>
                        <a:rPr lang="cs-CZ" dirty="0" smtClean="0">
                          <a:latin typeface="Times New Roman" panose="02020603050405020304" pitchFamily="18" charset="0"/>
                          <a:cs typeface="Times New Roman" panose="02020603050405020304" pitchFamily="18" charset="0"/>
                        </a:rPr>
                        <a:t>Česká</a:t>
                      </a:r>
                      <a:r>
                        <a:rPr lang="cs-CZ" baseline="0" dirty="0" smtClean="0">
                          <a:latin typeface="Times New Roman" panose="02020603050405020304" pitchFamily="18" charset="0"/>
                          <a:cs typeface="Times New Roman" panose="02020603050405020304" pitchFamily="18" charset="0"/>
                        </a:rPr>
                        <a:t> republika</a:t>
                      </a:r>
                      <a:endParaRPr lang="cs-CZ" dirty="0" smtClean="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0</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983730995"/>
                  </a:ext>
                </a:extLst>
              </a:tr>
              <a:tr h="295881">
                <a:tc>
                  <a:txBody>
                    <a:bodyPr/>
                    <a:lstStyle/>
                    <a:p>
                      <a:r>
                        <a:rPr lang="cs-CZ" dirty="0" smtClean="0">
                          <a:latin typeface="Times New Roman" panose="02020603050405020304" pitchFamily="18" charset="0"/>
                          <a:cs typeface="Times New Roman" panose="02020603050405020304" pitchFamily="18" charset="0"/>
                        </a:rPr>
                        <a:t>Celkový počet incidentů celosvětově</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810</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593809997"/>
                  </a:ext>
                </a:extLst>
              </a:tr>
            </a:tbl>
          </a:graphicData>
        </a:graphic>
      </p:graphicFrame>
    </p:spTree>
    <p:extLst>
      <p:ext uri="{BB962C8B-B14F-4D97-AF65-F5344CB8AC3E}">
        <p14:creationId xmlns:p14="http://schemas.microsoft.com/office/powerpoint/2010/main" val="223645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lstStyle/>
          <a:p>
            <a:pPr algn="ctr"/>
            <a:r>
              <a:rPr lang="cs-CZ" dirty="0" smtClean="0">
                <a:latin typeface="Times New Roman" panose="02020603050405020304" pitchFamily="18" charset="0"/>
                <a:cs typeface="Times New Roman" panose="02020603050405020304" pitchFamily="18" charset="0"/>
              </a:rPr>
              <a:t>Počty obětí podle vyznání: rok 2012</a:t>
            </a:r>
            <a:endParaRPr lang="cs-CZ" dirty="0">
              <a:latin typeface="Times New Roman" panose="02020603050405020304" pitchFamily="18" charset="0"/>
              <a:cs typeface="Times New Roman" panose="02020603050405020304" pitchFamily="18"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044317896"/>
              </p:ext>
            </p:extLst>
          </p:nvPr>
        </p:nvGraphicFramePr>
        <p:xfrm>
          <a:off x="838200" y="1357744"/>
          <a:ext cx="9875982" cy="5487086"/>
        </p:xfrm>
        <a:graphic>
          <a:graphicData uri="http://schemas.openxmlformats.org/drawingml/2006/table">
            <a:tbl>
              <a:tblPr firstRow="1" bandRow="1">
                <a:tableStyleId>{5C22544A-7EE6-4342-B048-85BDC9FD1C3A}</a:tableStyleId>
              </a:tblPr>
              <a:tblGrid>
                <a:gridCol w="1231177">
                  <a:extLst>
                    <a:ext uri="{9D8B030D-6E8A-4147-A177-3AD203B41FA5}">
                      <a16:colId xmlns="" xmlns:a16="http://schemas.microsoft.com/office/drawing/2014/main" val="2376933200"/>
                    </a:ext>
                  </a:extLst>
                </a:gridCol>
                <a:gridCol w="8644805">
                  <a:extLst>
                    <a:ext uri="{9D8B030D-6E8A-4147-A177-3AD203B41FA5}">
                      <a16:colId xmlns="" xmlns:a16="http://schemas.microsoft.com/office/drawing/2014/main" val="3959790664"/>
                    </a:ext>
                  </a:extLst>
                </a:gridCol>
              </a:tblGrid>
              <a:tr h="363179">
                <a:tc>
                  <a:txBody>
                    <a:bodyPr/>
                    <a:lstStyle/>
                    <a:p>
                      <a:r>
                        <a:rPr lang="cs-CZ" dirty="0" smtClean="0">
                          <a:latin typeface="Times New Roman" panose="02020603050405020304" pitchFamily="18" charset="0"/>
                          <a:cs typeface="Times New Roman" panose="02020603050405020304" pitchFamily="18" charset="0"/>
                        </a:rPr>
                        <a:t>Vyznání</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Celkový</a:t>
                      </a:r>
                      <a:r>
                        <a:rPr lang="cs-CZ" baseline="0" dirty="0" smtClean="0">
                          <a:latin typeface="Times New Roman" panose="02020603050405020304" pitchFamily="18" charset="0"/>
                          <a:cs typeface="Times New Roman" panose="02020603050405020304" pitchFamily="18" charset="0"/>
                        </a:rPr>
                        <a:t> počet zavražděných</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951985616"/>
                  </a:ext>
                </a:extLst>
              </a:tr>
              <a:tr h="635563">
                <a:tc>
                  <a:txBody>
                    <a:bodyPr/>
                    <a:lstStyle/>
                    <a:p>
                      <a:r>
                        <a:rPr lang="cs-CZ" dirty="0" smtClean="0">
                          <a:latin typeface="Times New Roman" panose="02020603050405020304" pitchFamily="18" charset="0"/>
                          <a:cs typeface="Times New Roman" panose="02020603050405020304" pitchFamily="18" charset="0"/>
                        </a:rPr>
                        <a:t>Muslimové</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3 774 (většina obětí jde na vrub tzv. sektářskému</a:t>
                      </a:r>
                      <a:r>
                        <a:rPr lang="cs-CZ" baseline="0" dirty="0" smtClean="0">
                          <a:latin typeface="Times New Roman" panose="02020603050405020304" pitchFamily="18" charset="0"/>
                          <a:cs typeface="Times New Roman" panose="02020603050405020304" pitchFamily="18" charset="0"/>
                        </a:rPr>
                        <a:t> násilí v rámci islámu, především boje sunnitů a </a:t>
                      </a:r>
                      <a:r>
                        <a:rPr lang="cs-CZ" baseline="0" dirty="0" err="1" smtClean="0">
                          <a:latin typeface="Times New Roman" panose="02020603050405020304" pitchFamily="18" charset="0"/>
                          <a:cs typeface="Times New Roman" panose="02020603050405020304" pitchFamily="18" charset="0"/>
                        </a:rPr>
                        <a:t>shiitů</a:t>
                      </a:r>
                      <a:r>
                        <a:rPr lang="cs-CZ" baseline="0" dirty="0" smtClean="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1689011272"/>
                  </a:ext>
                </a:extLst>
              </a:tr>
              <a:tr h="731863">
                <a:tc>
                  <a:txBody>
                    <a:bodyPr/>
                    <a:lstStyle/>
                    <a:p>
                      <a:r>
                        <a:rPr lang="cs-CZ" dirty="0" smtClean="0">
                          <a:latin typeface="Times New Roman" panose="02020603050405020304" pitchFamily="18" charset="0"/>
                          <a:cs typeface="Times New Roman" panose="02020603050405020304" pitchFamily="18" charset="0"/>
                        </a:rPr>
                        <a:t>Křesťané</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1 045 (především</a:t>
                      </a:r>
                      <a:r>
                        <a:rPr lang="cs-CZ" baseline="0" dirty="0" smtClean="0">
                          <a:latin typeface="Times New Roman" panose="02020603050405020304" pitchFamily="18" charset="0"/>
                          <a:cs typeface="Times New Roman" panose="02020603050405020304" pitchFamily="18" charset="0"/>
                        </a:rPr>
                        <a:t> oběti v Pákistánu a Nigérii, kde má na svědomí teroristické útoky skupina Boko </a:t>
                      </a:r>
                      <a:r>
                        <a:rPr lang="cs-CZ" baseline="0" dirty="0" err="1" smtClean="0">
                          <a:latin typeface="Times New Roman" panose="02020603050405020304" pitchFamily="18" charset="0"/>
                          <a:cs typeface="Times New Roman" panose="02020603050405020304" pitchFamily="18" charset="0"/>
                        </a:rPr>
                        <a:t>Haram</a:t>
                      </a:r>
                      <a:r>
                        <a:rPr lang="cs-CZ" baseline="0" dirty="0" smtClean="0">
                          <a:latin typeface="Times New Roman" panose="02020603050405020304" pitchFamily="18" charset="0"/>
                          <a:cs typeface="Times New Roman" panose="02020603050405020304" pitchFamily="18" charset="0"/>
                        </a:rPr>
                        <a:t>, která vede soustavný boj proti nigérijským křesťanům)</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664312298"/>
                  </a:ext>
                </a:extLst>
              </a:tr>
              <a:tr h="731863">
                <a:tc>
                  <a:txBody>
                    <a:bodyPr/>
                    <a:lstStyle/>
                    <a:p>
                      <a:r>
                        <a:rPr lang="cs-CZ" dirty="0" smtClean="0">
                          <a:latin typeface="Times New Roman" panose="02020603050405020304" pitchFamily="18" charset="0"/>
                          <a:cs typeface="Times New Roman" panose="02020603050405020304" pitchFamily="18" charset="0"/>
                        </a:rPr>
                        <a:t>Buddhisté</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110 (převážná většina obětí pochází z Thajska, které je z devadesáti procent</a:t>
                      </a:r>
                      <a:r>
                        <a:rPr lang="cs-CZ" baseline="0" dirty="0" smtClean="0">
                          <a:latin typeface="Times New Roman" panose="02020603050405020304" pitchFamily="18" charset="0"/>
                          <a:cs typeface="Times New Roman" panose="02020603050405020304" pitchFamily="18" charset="0"/>
                        </a:rPr>
                        <a:t> buddhistické, ale v několika provinciích žijí větší muslimské komunity)</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55518858"/>
                  </a:ext>
                </a:extLst>
              </a:tr>
              <a:tr h="635563">
                <a:tc>
                  <a:txBody>
                    <a:bodyPr/>
                    <a:lstStyle/>
                    <a:p>
                      <a:r>
                        <a:rPr lang="cs-CZ" dirty="0" smtClean="0">
                          <a:latin typeface="Times New Roman" panose="02020603050405020304" pitchFamily="18" charset="0"/>
                          <a:cs typeface="Times New Roman" panose="02020603050405020304" pitchFamily="18" charset="0"/>
                        </a:rPr>
                        <a:t>Židé</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23 (především</a:t>
                      </a:r>
                      <a:r>
                        <a:rPr lang="cs-CZ" baseline="0" dirty="0" smtClean="0">
                          <a:latin typeface="Times New Roman" panose="02020603050405020304" pitchFamily="18" charset="0"/>
                          <a:cs typeface="Times New Roman" panose="02020603050405020304" pitchFamily="18" charset="0"/>
                        </a:rPr>
                        <a:t> v Izraeli, Iránu, ale i ve Francii, např. 12. 3. 2012 vehnal muslimský terorista rabína a tři děti do židovské školy v Toulouse a zde je postřílel)</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767918448"/>
                  </a:ext>
                </a:extLst>
              </a:tr>
              <a:tr h="1180331">
                <a:tc>
                  <a:txBody>
                    <a:bodyPr/>
                    <a:lstStyle/>
                    <a:p>
                      <a:r>
                        <a:rPr lang="cs-CZ" dirty="0" smtClean="0">
                          <a:latin typeface="Times New Roman" panose="02020603050405020304" pitchFamily="18" charset="0"/>
                          <a:cs typeface="Times New Roman" panose="02020603050405020304" pitchFamily="18" charset="0"/>
                        </a:rPr>
                        <a:t>Hinduisté</a:t>
                      </a:r>
                      <a:r>
                        <a:rPr lang="cs-CZ" baseline="0"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21 (většina</a:t>
                      </a:r>
                      <a:r>
                        <a:rPr lang="cs-CZ" baseline="0" dirty="0" smtClean="0">
                          <a:latin typeface="Times New Roman" panose="02020603050405020304" pitchFamily="18" charset="0"/>
                          <a:cs typeface="Times New Roman" panose="02020603050405020304" pitchFamily="18" charset="0"/>
                        </a:rPr>
                        <a:t> obětí byla z Indie, vraždy mají spíše osobní charakter, ale jsou zároveň jasně nábožensky podbarvené – hinduistický chlapec byl dne 3. 10. 2012 upálen, protože chodil s muslimskou dívkou, hinduistický student je po školním referátu o svém náboženství ubodán ještě na školním území).</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52117497"/>
                  </a:ext>
                </a:extLst>
              </a:tr>
              <a:tr h="1180331">
                <a:tc>
                  <a:txBody>
                    <a:bodyPr/>
                    <a:lstStyle/>
                    <a:p>
                      <a:r>
                        <a:rPr lang="cs-CZ" dirty="0" smtClean="0">
                          <a:latin typeface="Times New Roman" panose="02020603050405020304" pitchFamily="18" charset="0"/>
                          <a:cs typeface="Times New Roman" panose="02020603050405020304" pitchFamily="18" charset="0"/>
                        </a:rPr>
                        <a:t>Sekulární oběti</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53 (většina</a:t>
                      </a:r>
                      <a:r>
                        <a:rPr lang="cs-CZ" baseline="0" dirty="0" smtClean="0">
                          <a:latin typeface="Times New Roman" panose="02020603050405020304" pitchFamily="18" charset="0"/>
                          <a:cs typeface="Times New Roman" panose="02020603050405020304" pitchFamily="18" charset="0"/>
                        </a:rPr>
                        <a:t> případů pochází z Nigérie a Pákistánu: např. švec, který šije nevhodné šaty pro ženy, vybombardování obchodu, v němž se prodávají hudební nosiče s moderní hudbou, vražda lékaře, který očkoval pákistánské děti – vrazi zdůvodňovali svůj čin tím, že lékař děti otravuje a sterilizuje)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466090055"/>
                  </a:ext>
                </a:extLst>
              </a:tr>
            </a:tbl>
          </a:graphicData>
        </a:graphic>
      </p:graphicFrame>
    </p:spTree>
    <p:extLst>
      <p:ext uri="{BB962C8B-B14F-4D97-AF65-F5344CB8AC3E}">
        <p14:creationId xmlns:p14="http://schemas.microsoft.com/office/powerpoint/2010/main" val="85158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Křesťanští teroristé: rok 2012</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V roce 2012 došlo ke třem incidentům, v nichž křesťané popravovali muslimy, všechny tři incidenty se odehrály v Nigérii. </a:t>
            </a:r>
          </a:p>
          <a:p>
            <a:pPr marL="0" indent="0" algn="just">
              <a:buNone/>
            </a:pPr>
            <a:r>
              <a:rPr lang="cs-CZ" dirty="0" smtClean="0">
                <a:latin typeface="Times New Roman" panose="02020603050405020304" pitchFamily="18" charset="0"/>
                <a:cs typeface="Times New Roman" panose="02020603050405020304" pitchFamily="18" charset="0"/>
              </a:rPr>
              <a:t>6. 1. 2012 – šest muslimů zemřelo, sedm bylo zraněno při útoku mladých křesťanů na mešitu a islámskou školu. Incident byl odvetou za vraždu osmi křesťanů z řad teroristů Boko </a:t>
            </a:r>
            <a:r>
              <a:rPr lang="cs-CZ" dirty="0" err="1" smtClean="0">
                <a:latin typeface="Times New Roman" panose="02020603050405020304" pitchFamily="18" charset="0"/>
                <a:cs typeface="Times New Roman" panose="02020603050405020304" pitchFamily="18" charset="0"/>
              </a:rPr>
              <a:t>Haram</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17. 7. 2012 – dvacet muslimů je zavražděno poté, co je bandy mladých křesťanů vytáhnou z auta a ukopou k smrti</a:t>
            </a:r>
          </a:p>
          <a:p>
            <a:pPr marL="0" indent="0" algn="just">
              <a:buNone/>
            </a:pPr>
            <a:r>
              <a:rPr lang="cs-CZ" dirty="0">
                <a:latin typeface="Times New Roman" panose="02020603050405020304" pitchFamily="18" charset="0"/>
                <a:cs typeface="Times New Roman" panose="02020603050405020304" pitchFamily="18" charset="0"/>
              </a:rPr>
              <a:t>18. 11. 2012 – muslim je zastřelen poté, co nezastaví před </a:t>
            </a:r>
            <a:r>
              <a:rPr lang="cs-CZ" dirty="0" smtClean="0">
                <a:latin typeface="Times New Roman" panose="02020603050405020304" pitchFamily="18" charset="0"/>
                <a:cs typeface="Times New Roman" panose="02020603050405020304" pitchFamily="18" charset="0"/>
              </a:rPr>
              <a:t>zátarasy chránící </a:t>
            </a:r>
            <a:r>
              <a:rPr lang="cs-CZ" dirty="0">
                <a:latin typeface="Times New Roman" panose="02020603050405020304" pitchFamily="18" charset="0"/>
                <a:cs typeface="Times New Roman" panose="02020603050405020304" pitchFamily="18" charset="0"/>
              </a:rPr>
              <a:t>křesťanský kostel</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476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Konflikty náboženství a sekulární sféry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Sem spadá především tzv. „</a:t>
            </a:r>
            <a:r>
              <a:rPr lang="cs-CZ" b="1" dirty="0" smtClean="0">
                <a:latin typeface="Times New Roman" panose="02020603050405020304" pitchFamily="18" charset="0"/>
                <a:cs typeface="Times New Roman" panose="02020603050405020304" pitchFamily="18" charset="0"/>
              </a:rPr>
              <a:t>anti-</a:t>
            </a:r>
            <a:r>
              <a:rPr lang="cs-CZ" b="1" dirty="0" err="1" smtClean="0">
                <a:latin typeface="Times New Roman" panose="02020603050405020304" pitchFamily="18" charset="0"/>
                <a:cs typeface="Times New Roman" panose="02020603050405020304" pitchFamily="18" charset="0"/>
              </a:rPr>
              <a:t>abortion</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terrorism</a:t>
            </a:r>
            <a:r>
              <a:rPr lang="cs-CZ" dirty="0" smtClean="0">
                <a:latin typeface="Times New Roman" panose="02020603050405020304" pitchFamily="18" charset="0"/>
                <a:cs typeface="Times New Roman" panose="02020603050405020304" pitchFamily="18" charset="0"/>
              </a:rPr>
              <a:t>“: Ve Spojených státech jsou vedle aktů islámského terorismu nejčastějším násilným aktem s náboženským podtextem </a:t>
            </a:r>
            <a:r>
              <a:rPr lang="cs-CZ" b="1" dirty="0" smtClean="0">
                <a:latin typeface="Times New Roman" panose="02020603050405020304" pitchFamily="18" charset="0"/>
                <a:cs typeface="Times New Roman" panose="02020603050405020304" pitchFamily="18" charset="0"/>
              </a:rPr>
              <a:t>útoky na lékaře provádějící interrupce nebo veřejně podporující právo ženy na interrupci</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Od roku 1990 je evidováno přinejmenším </a:t>
            </a:r>
            <a:r>
              <a:rPr lang="cs-CZ" b="1" dirty="0" smtClean="0">
                <a:latin typeface="Times New Roman" panose="02020603050405020304" pitchFamily="18" charset="0"/>
                <a:cs typeface="Times New Roman" panose="02020603050405020304" pitchFamily="18" charset="0"/>
              </a:rPr>
              <a:t>11 obětí lékařů</a:t>
            </a:r>
            <a:r>
              <a:rPr lang="cs-CZ" dirty="0" smtClean="0">
                <a:latin typeface="Times New Roman" panose="02020603050405020304" pitchFamily="18" charset="0"/>
                <a:cs typeface="Times New Roman" panose="02020603050405020304" pitchFamily="18" charset="0"/>
              </a:rPr>
              <a:t>, resp. pracovníků klinik a desítky zraněných.</a:t>
            </a:r>
          </a:p>
          <a:p>
            <a:pPr marL="0" indent="0" algn="just">
              <a:buNone/>
            </a:pPr>
            <a:r>
              <a:rPr lang="cs-CZ" dirty="0" smtClean="0">
                <a:latin typeface="Times New Roman" panose="02020603050405020304" pitchFamily="18" charset="0"/>
                <a:cs typeface="Times New Roman" panose="02020603050405020304" pitchFamily="18" charset="0"/>
              </a:rPr>
              <a:t>Nejslavnější obětí je </a:t>
            </a:r>
            <a:r>
              <a:rPr lang="cs-CZ" b="1" dirty="0" smtClean="0">
                <a:latin typeface="Times New Roman" panose="02020603050405020304" pitchFamily="18" charset="0"/>
                <a:cs typeface="Times New Roman" panose="02020603050405020304" pitchFamily="18" charset="0"/>
              </a:rPr>
              <a:t>David </a:t>
            </a:r>
            <a:r>
              <a:rPr lang="cs-CZ" b="1" dirty="0" err="1" smtClean="0">
                <a:latin typeface="Times New Roman" panose="02020603050405020304" pitchFamily="18" charset="0"/>
                <a:cs typeface="Times New Roman" panose="02020603050405020304" pitchFamily="18" charset="0"/>
              </a:rPr>
              <a:t>Gunn</a:t>
            </a:r>
            <a:r>
              <a:rPr lang="cs-CZ" dirty="0" smtClean="0">
                <a:latin typeface="Times New Roman" panose="02020603050405020304" pitchFamily="18" charset="0"/>
                <a:cs typeface="Times New Roman" panose="02020603050405020304" pitchFamily="18" charset="0"/>
              </a:rPr>
              <a:t>, kterého zavraždil Michael F. </a:t>
            </a:r>
            <a:r>
              <a:rPr lang="cs-CZ" dirty="0" err="1" smtClean="0">
                <a:latin typeface="Times New Roman" panose="02020603050405020304" pitchFamily="18" charset="0"/>
                <a:cs typeface="Times New Roman" panose="02020603050405020304" pitchFamily="18" charset="0"/>
              </a:rPr>
              <a:t>Griffin</a:t>
            </a:r>
            <a:r>
              <a:rPr lang="cs-CZ" dirty="0" smtClean="0">
                <a:latin typeface="Times New Roman" panose="02020603050405020304" pitchFamily="18" charset="0"/>
                <a:cs typeface="Times New Roman" panose="02020603050405020304" pitchFamily="18" charset="0"/>
              </a:rPr>
              <a:t>, křesťanský fundamentalista. </a:t>
            </a:r>
          </a:p>
          <a:p>
            <a:pPr marL="0" indent="0" algn="just">
              <a:buNone/>
            </a:pPr>
            <a:r>
              <a:rPr lang="cs-CZ" dirty="0" err="1" smtClean="0">
                <a:latin typeface="Times New Roman" panose="02020603050405020304" pitchFamily="18" charset="0"/>
                <a:cs typeface="Times New Roman" panose="02020603050405020304" pitchFamily="18" charset="0"/>
              </a:rPr>
              <a:t>Marilyna</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Mansona</a:t>
            </a:r>
            <a:r>
              <a:rPr lang="cs-CZ" dirty="0" smtClean="0">
                <a:latin typeface="Times New Roman" panose="02020603050405020304" pitchFamily="18" charset="0"/>
                <a:cs typeface="Times New Roman" panose="02020603050405020304" pitchFamily="18" charset="0"/>
              </a:rPr>
              <a:t> tato vražda inspirovala k písni </a:t>
            </a:r>
            <a:r>
              <a:rPr lang="cs-CZ" b="1" dirty="0" err="1" smtClean="0">
                <a:latin typeface="Times New Roman" panose="02020603050405020304" pitchFamily="18" charset="0"/>
                <a:cs typeface="Times New Roman" panose="02020603050405020304" pitchFamily="18" charset="0"/>
              </a:rPr>
              <a:t>Get</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Your</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Gunn</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249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Antisemitismus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Jedna z nejstarších forem náboženské nenávisti. Křesťané po staletí pronásledovali Židy za odmítnutí Ježíše jako mesiáše a za jeho ukřižování. Druhý vatikánský koncil </a:t>
            </a:r>
            <a:r>
              <a:rPr lang="cs-CZ" b="1" dirty="0" smtClean="0">
                <a:latin typeface="Times New Roman" panose="02020603050405020304" pitchFamily="18" charset="0"/>
                <a:cs typeface="Times New Roman" panose="02020603050405020304" pitchFamily="18" charset="0"/>
              </a:rPr>
              <a:t>odsoudil r. 1965 tvrzení, že by Židé mohli za smrt Ježíše</a:t>
            </a:r>
            <a:r>
              <a:rPr lang="cs-CZ" dirty="0" smtClean="0">
                <a:latin typeface="Times New Roman" panose="02020603050405020304" pitchFamily="18" charset="0"/>
                <a:cs typeface="Times New Roman" panose="02020603050405020304" pitchFamily="18" charset="0"/>
              </a:rPr>
              <a:t>. Mezi křesťany postupně zcela utichává antisemitismus, který se však dere do popředí mezi muslimy. Slavná je věta ze současné saudské učebnice pro deváté ročníky: „nejvyšším imperativem je zničení židovského národa“. </a:t>
            </a:r>
          </a:p>
          <a:p>
            <a:pPr marL="0" indent="0" algn="just">
              <a:buNone/>
            </a:pPr>
            <a:r>
              <a:rPr lang="cs-CZ" dirty="0" smtClean="0">
                <a:latin typeface="Times New Roman" panose="02020603050405020304" pitchFamily="18" charset="0"/>
                <a:cs typeface="Times New Roman" panose="02020603050405020304" pitchFamily="18" charset="0"/>
              </a:rPr>
              <a:t>94 procent obyvatel Saudské Arábie vyjadřuje negativní vztah k Židům. V souvislosti s rostoucí muslimskou menšinou narůstá antisemitismus i v Evropě, především opět i v Německu.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47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Nenávist vůči křesťanům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S nenávistí vůči křesťanům se lze nejčastěji setkat mezi muslimskými národy. V roce 2016 platili křesťané za jednu z nejpronásledovanějších, či dokonce za nejpronásledovanější náboženskou skupinu vůbec.</a:t>
            </a:r>
          </a:p>
          <a:p>
            <a:pPr marL="0" indent="0" algn="just">
              <a:buNone/>
            </a:pPr>
            <a:r>
              <a:rPr lang="cs-CZ" dirty="0" smtClean="0">
                <a:latin typeface="Times New Roman" panose="02020603050405020304" pitchFamily="18" charset="0"/>
                <a:cs typeface="Times New Roman" panose="02020603050405020304" pitchFamily="18" charset="0"/>
              </a:rPr>
              <a:t>Podle nejkonzervativnějších odhadů zemřelo v roce 2016 1207 křesťanů při útocích (většina v Nigérii). Ale křesťanská organizace Open </a:t>
            </a:r>
            <a:r>
              <a:rPr lang="cs-CZ" dirty="0" err="1" smtClean="0">
                <a:latin typeface="Times New Roman" panose="02020603050405020304" pitchFamily="18" charset="0"/>
                <a:cs typeface="Times New Roman" panose="02020603050405020304" pitchFamily="18" charset="0"/>
              </a:rPr>
              <a:t>Doors</a:t>
            </a:r>
            <a:r>
              <a:rPr lang="cs-CZ" dirty="0" smtClean="0">
                <a:latin typeface="Times New Roman" panose="02020603050405020304" pitchFamily="18" charset="0"/>
                <a:cs typeface="Times New Roman" panose="02020603050405020304" pitchFamily="18" charset="0"/>
              </a:rPr>
              <a:t> pro perzekuované křesťany uvádí číslo 7 000, což by znamenalo, že by křesťané byli skutečně zdaleka nejpronásledovanější skupinou.</a:t>
            </a:r>
          </a:p>
        </p:txBody>
      </p:sp>
    </p:spTree>
    <p:extLst>
      <p:ext uri="{BB962C8B-B14F-4D97-AF65-F5344CB8AC3E}">
        <p14:creationId xmlns:p14="http://schemas.microsoft.com/office/powerpoint/2010/main" val="2363376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Nenávist vůči muslimům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err="1" smtClean="0">
                <a:latin typeface="Times New Roman" panose="02020603050405020304" pitchFamily="18" charset="0"/>
                <a:cs typeface="Times New Roman" panose="02020603050405020304" pitchFamily="18" charset="0"/>
              </a:rPr>
              <a:t>Protimuslimský</a:t>
            </a:r>
            <a:r>
              <a:rPr lang="cs-CZ" dirty="0" smtClean="0">
                <a:latin typeface="Times New Roman" panose="02020603050405020304" pitchFamily="18" charset="0"/>
                <a:cs typeface="Times New Roman" panose="02020603050405020304" pitchFamily="18" charset="0"/>
              </a:rPr>
              <a:t> afekt je patrný již od období po smrti Muhammada v souvislosti s muslimskou invazí křesťanské Severní Afriky, jižní Itálie a Španělska. V roce 732 muslimská armáda proniká do Francie, ale je poražena u bitvy u </a:t>
            </a:r>
            <a:r>
              <a:rPr lang="cs-CZ" dirty="0" err="1" smtClean="0">
                <a:latin typeface="Times New Roman" panose="02020603050405020304" pitchFamily="18" charset="0"/>
                <a:cs typeface="Times New Roman" panose="02020603050405020304" pitchFamily="18" charset="0"/>
              </a:rPr>
              <a:t>Tours</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(rovněž známá jako bitva u </a:t>
            </a:r>
            <a:r>
              <a:rPr lang="cs-CZ" dirty="0" err="1" smtClean="0">
                <a:latin typeface="Times New Roman" panose="02020603050405020304" pitchFamily="18" charset="0"/>
                <a:cs typeface="Times New Roman" panose="02020603050405020304" pitchFamily="18" charset="0"/>
              </a:rPr>
              <a:t>Poitiers</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Konflikty pokračují během křižáckých výprav. Muslimské národy jsou často vyobrazovány jako zaostalé, kruté a barbarské. </a:t>
            </a:r>
          </a:p>
          <a:p>
            <a:pPr marL="0" indent="0" algn="just">
              <a:buNone/>
            </a:pPr>
            <a:r>
              <a:rPr lang="cs-CZ" dirty="0" smtClean="0">
                <a:latin typeface="Times New Roman" panose="02020603050405020304" pitchFamily="18" charset="0"/>
                <a:cs typeface="Times New Roman" panose="02020603050405020304" pitchFamily="18" charset="0"/>
              </a:rPr>
              <a:t>Především ve spojitosti s muslimskými teroristickými útoky byly tyto pocity výrazně zesíleny</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během posledních několika let.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761257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2298</Words>
  <Application>Microsoft Office PowerPoint</Application>
  <PresentationFormat>Širokoúhlá obrazovka</PresentationFormat>
  <Paragraphs>110</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Calibri Light</vt:lpstr>
      <vt:lpstr>Times New Roman</vt:lpstr>
      <vt:lpstr>Motiv Office</vt:lpstr>
      <vt:lpstr>Náboženské bojové linie</vt:lpstr>
      <vt:lpstr>Náboženské konflikty</vt:lpstr>
      <vt:lpstr>Náboženské konflikty: Příklad rok 2012</vt:lpstr>
      <vt:lpstr>Počty obětí podle vyznání: rok 2012</vt:lpstr>
      <vt:lpstr>Křesťanští teroristé: rok 2012</vt:lpstr>
      <vt:lpstr>Konflikty náboženství a sekulární sféry</vt:lpstr>
      <vt:lpstr>Antisemitismus</vt:lpstr>
      <vt:lpstr>Nenávist vůči křesťanům</vt:lpstr>
      <vt:lpstr>Nenávist vůči muslimům</vt:lpstr>
      <vt:lpstr>Partikularismus monotheismu</vt:lpstr>
      <vt:lpstr>Tradiční pokus o náboženský pokoj: eliminace plurality</vt:lpstr>
      <vt:lpstr>Druhá cesta: Posílení plurality Recept Adama Smithe</vt:lpstr>
      <vt:lpstr>Americké občanské náboženství:  jednota v pluralitě?</vt:lpstr>
      <vt:lpstr>Rodney Stark o občanském náboženství</vt:lpstr>
      <vt:lpstr>Jan Assmann: mojžíšovské rozlišení</vt:lpstr>
      <vt:lpstr>Zrod náboženského násilí podle Assmanna: zlaté tele…</vt:lpstr>
      <vt:lpstr>…následované náboženským masakrem</vt:lpstr>
      <vt:lpstr>Mark Juergensmeyer</vt:lpstr>
      <vt:lpstr>Legitimita zrozena z kosmické války</vt:lpstr>
      <vt:lpstr>„Performativ“ terorismu</vt:lpstr>
      <vt:lpstr>Teror jako náboženský rituál?</vt:lpstr>
      <vt:lpstr>Scénář kosmické války</vt:lpstr>
      <vt:lpstr>Don De Lillo: terorista jako umělec?</vt:lpstr>
      <vt:lpstr>Breivik – křesťanský terorista?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Náboženská bojiště</dc:title>
  <dc:creator>Matějčková, Tereza</dc:creator>
  <cp:lastModifiedBy>Matějčková, Tereza</cp:lastModifiedBy>
  <cp:revision>35</cp:revision>
  <cp:lastPrinted>2018-04-10T13:46:07Z</cp:lastPrinted>
  <dcterms:created xsi:type="dcterms:W3CDTF">2018-04-07T11:15:29Z</dcterms:created>
  <dcterms:modified xsi:type="dcterms:W3CDTF">2018-04-10T15:34:54Z</dcterms:modified>
</cp:coreProperties>
</file>