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6" r:id="rId1"/>
  </p:sldMasterIdLst>
  <p:notesMasterIdLst>
    <p:notesMasterId r:id="rId22"/>
  </p:notesMasterIdLst>
  <p:sldIdLst>
    <p:sldId id="256" r:id="rId2"/>
    <p:sldId id="257" r:id="rId3"/>
    <p:sldId id="258" r:id="rId4"/>
    <p:sldId id="270" r:id="rId5"/>
    <p:sldId id="271" r:id="rId6"/>
    <p:sldId id="259" r:id="rId7"/>
    <p:sldId id="272" r:id="rId8"/>
    <p:sldId id="260" r:id="rId9"/>
    <p:sldId id="264" r:id="rId10"/>
    <p:sldId id="261" r:id="rId11"/>
    <p:sldId id="262" r:id="rId12"/>
    <p:sldId id="263" r:id="rId13"/>
    <p:sldId id="273" r:id="rId14"/>
    <p:sldId id="265" r:id="rId15"/>
    <p:sldId id="266" r:id="rId16"/>
    <p:sldId id="267" r:id="rId17"/>
    <p:sldId id="268" r:id="rId18"/>
    <p:sldId id="269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789"/>
    <a:srgbClr val="660066"/>
    <a:srgbClr val="FF9FBF"/>
    <a:srgbClr val="9966FF"/>
    <a:srgbClr val="E6CDFF"/>
    <a:srgbClr val="C6E6A2"/>
    <a:srgbClr val="FFFFCC"/>
    <a:srgbClr val="FF6699"/>
    <a:srgbClr val="FF33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7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6DFCE-52B4-4294-8869-F2FA44704416}" type="datetimeFigureOut">
              <a:rPr lang="cs-CZ" smtClean="0"/>
              <a:pPr/>
              <a:t>19.3.2018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6E9DA-CC77-4372-AE06-316DF52BA4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6426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9BE5-4DBE-4FD5-9C73-650B1C54F752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1640-CB3B-4922-9825-7DDD3AA6D710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29A0-0E09-4CF4-A9BF-F64226EDBFA8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6417-BBD2-4284-9DFB-E00836DA1579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A926-F69C-4D9A-B803-7820C6D8B543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B355-01F8-4B76-B9A7-A5E916E38A83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87A2-EAED-4572-BC3F-92084835967A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DD5-3FE5-4E59-84B1-52B46D5FD8B5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AE51-EE20-4E11-AEB9-9B07290C046F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85FD-8DCF-4BCE-A67B-5E07E7078B90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4B3B-74CC-4AC8-8B10-DCE447558753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D3A3F-94BE-44D8-AF82-1CC56E01684C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a.kaslova@ped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935AAC-B823-456A-AA93-AFA885B1E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442" y="486888"/>
            <a:ext cx="7528802" cy="4441371"/>
          </a:xfrm>
          <a:ln w="38100">
            <a:solidFill>
              <a:schemeClr val="tx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NADRPŮMĚRNÝ ŽÁK </a:t>
            </a:r>
            <a:br>
              <a:rPr lang="cs-CZ" b="1" dirty="0"/>
            </a:br>
            <a:r>
              <a:rPr lang="cs-CZ" b="1" dirty="0"/>
              <a:t>V </a:t>
            </a:r>
            <a:r>
              <a:rPr lang="cs-CZ" b="1" dirty="0" smtClean="0"/>
              <a:t>MATEMATICE - </a:t>
            </a:r>
            <a:r>
              <a:rPr lang="cs-CZ" sz="3200" b="1" dirty="0" smtClean="0"/>
              <a:t>část I</a:t>
            </a:r>
            <a:br>
              <a:rPr lang="cs-CZ" sz="3200" b="1" dirty="0" smtClean="0"/>
            </a:br>
            <a:r>
              <a:rPr lang="cs-CZ" sz="3200" b="1" dirty="0" smtClean="0"/>
              <a:t>text vychází z výzkumů M. </a:t>
            </a:r>
            <a:r>
              <a:rPr lang="cs-CZ" sz="3200" b="1" dirty="0" err="1" smtClean="0"/>
              <a:t>Kaslové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podrobněji sborníky </a:t>
            </a:r>
            <a:br>
              <a:rPr lang="cs-CZ" sz="3200" b="1" dirty="0" smtClean="0"/>
            </a:br>
            <a:r>
              <a:rPr lang="cs-CZ" sz="3200" b="1" i="1" dirty="0" smtClean="0"/>
              <a:t>Ani jeden matematický talent nazmar 2003-17 </a:t>
            </a:r>
            <a:br>
              <a:rPr lang="cs-CZ" sz="3200" b="1" i="1" dirty="0" smtClean="0"/>
            </a:br>
            <a:r>
              <a:rPr lang="cs-CZ" sz="3200" b="1" dirty="0" smtClean="0"/>
              <a:t>na www JČMF SUMA</a:t>
            </a:r>
            <a:br>
              <a:rPr lang="cs-CZ" sz="3200" b="1" dirty="0" smtClean="0"/>
            </a:br>
            <a:r>
              <a:rPr lang="cs-CZ" sz="3200" b="1" dirty="0" smtClean="0"/>
              <a:t>komentáře k listům na přednášce</a:t>
            </a:r>
            <a:br>
              <a:rPr lang="cs-CZ" sz="3200" b="1" dirty="0" smtClean="0"/>
            </a:br>
            <a:r>
              <a:rPr lang="cs-CZ" sz="3200" b="1" dirty="0" smtClean="0"/>
              <a:t>text podléhá povinnosti citace</a:t>
            </a:r>
            <a:endParaRPr lang="cs-CZ" sz="3200" b="1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126C5285-3AFA-4C67-ACC8-8D9F87A03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516" y="5204892"/>
            <a:ext cx="6620968" cy="138591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hDr. </a:t>
            </a:r>
            <a:r>
              <a:rPr lang="cs-CZ" dirty="0">
                <a:solidFill>
                  <a:schemeClr val="tx1"/>
                </a:solidFill>
              </a:rPr>
              <a:t>Michaela KASLOVÁ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KMDM UK PEDF</a:t>
            </a:r>
          </a:p>
          <a:p>
            <a:pPr algn="ctr"/>
            <a:r>
              <a:rPr lang="cs-CZ" cap="none" dirty="0">
                <a:solidFill>
                  <a:srgbClr val="FFC000"/>
                </a:solidFill>
                <a:hlinkClick r:id="rId2"/>
              </a:rPr>
              <a:t>michaela.kaslova</a:t>
            </a:r>
            <a:r>
              <a:rPr lang="cs-CZ" cap="none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@pedf.cuni.cz</a:t>
            </a:r>
            <a:endParaRPr lang="cs-CZ" cap="none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2E784125-8EBE-4813-B4FF-029E5E28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23F2-800E-459C-A02C-4C036DC781EF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245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0A7924-D45D-4E57-9BCD-F80D1CC9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99" y="417092"/>
            <a:ext cx="6711653" cy="90106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Autorská ÚLOHA A (</a:t>
            </a:r>
            <a:r>
              <a:rPr lang="cs-CZ" b="1" dirty="0" err="1" smtClean="0"/>
              <a:t>mk</a:t>
            </a:r>
            <a:r>
              <a:rPr lang="cs-CZ" b="1" dirty="0" smtClean="0"/>
              <a:t> 1996)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33600A0-EC19-4457-87CA-559736ABE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8" y="1655153"/>
            <a:ext cx="6711653" cy="4935652"/>
          </a:xfrm>
          <a:solidFill>
            <a:schemeClr val="bg1"/>
          </a:solidFill>
        </p:spPr>
        <p:txBody>
          <a:bodyPr/>
          <a:lstStyle/>
          <a:p>
            <a:pPr marL="177800" indent="95250">
              <a:buNone/>
            </a:pPr>
            <a:r>
              <a:rPr lang="cs-CZ" sz="2400" dirty="0"/>
              <a:t>Máte (přirozená) čísla od 1 do </a:t>
            </a:r>
            <a:r>
              <a:rPr lang="cs-CZ" sz="2400" dirty="0" smtClean="0"/>
              <a:t>6 (10).</a:t>
            </a:r>
            <a:endParaRPr lang="cs-CZ" sz="2400" dirty="0"/>
          </a:p>
          <a:p>
            <a:pPr marL="177800" indent="95250">
              <a:buNone/>
            </a:pPr>
            <a:r>
              <a:rPr lang="cs-CZ" sz="2400" u="sng" dirty="0"/>
              <a:t>Umístěte je do mřížky tak, že:</a:t>
            </a:r>
          </a:p>
          <a:p>
            <a:r>
              <a:rPr lang="cs-CZ" sz="2400" dirty="0"/>
              <a:t>v každém poli je jedno číslo,</a:t>
            </a:r>
          </a:p>
          <a:p>
            <a:r>
              <a:rPr lang="cs-CZ" sz="2400" dirty="0"/>
              <a:t>žádné číslo tam není víckrát /nechybí,</a:t>
            </a:r>
          </a:p>
          <a:p>
            <a:r>
              <a:rPr lang="cs-CZ" sz="2400" dirty="0"/>
              <a:t>ve vedlejších polích jsou čísla, která </a:t>
            </a:r>
            <a:r>
              <a:rPr lang="cs-CZ" sz="2400" dirty="0" smtClean="0"/>
              <a:t>v </a:t>
            </a:r>
            <a:r>
              <a:rPr lang="cs-CZ" sz="2400" dirty="0"/>
              <a:t>přirozené řadě nesousedí (která se liší více než o jednu).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cs-CZ" sz="2400" dirty="0"/>
              <a:t>	Najdi všechna řešení</a:t>
            </a:r>
            <a:r>
              <a:rPr lang="cs-CZ" sz="2400" dirty="0" smtClean="0"/>
              <a:t>. (nezávislost na směru čtení)</a:t>
            </a:r>
            <a:endParaRPr lang="cs-CZ" sz="2400" dirty="0"/>
          </a:p>
          <a:p>
            <a:pPr marL="0" indent="0">
              <a:buNone/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1E38AD4D-D78E-4BA1-81CD-228761BB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="" xmlns:a16="http://schemas.microsoft.com/office/drawing/2014/main" id="{2C9B1B7D-2C4A-4AE4-A031-00A920DA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5642839"/>
              </p:ext>
            </p:extLst>
          </p:nvPr>
        </p:nvGraphicFramePr>
        <p:xfrm>
          <a:off x="796829" y="4892634"/>
          <a:ext cx="7145390" cy="1009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539">
                  <a:extLst>
                    <a:ext uri="{9D8B030D-6E8A-4147-A177-3AD203B41FA5}">
                      <a16:colId xmlns="" xmlns:a16="http://schemas.microsoft.com/office/drawing/2014/main" val="2748973599"/>
                    </a:ext>
                  </a:extLst>
                </a:gridCol>
                <a:gridCol w="714539">
                  <a:extLst>
                    <a:ext uri="{9D8B030D-6E8A-4147-A177-3AD203B41FA5}">
                      <a16:colId xmlns="" xmlns:a16="http://schemas.microsoft.com/office/drawing/2014/main" val="985427696"/>
                    </a:ext>
                  </a:extLst>
                </a:gridCol>
                <a:gridCol w="714539">
                  <a:extLst>
                    <a:ext uri="{9D8B030D-6E8A-4147-A177-3AD203B41FA5}">
                      <a16:colId xmlns="" xmlns:a16="http://schemas.microsoft.com/office/drawing/2014/main" val="3107407355"/>
                    </a:ext>
                  </a:extLst>
                </a:gridCol>
                <a:gridCol w="714539">
                  <a:extLst>
                    <a:ext uri="{9D8B030D-6E8A-4147-A177-3AD203B41FA5}">
                      <a16:colId xmlns="" xmlns:a16="http://schemas.microsoft.com/office/drawing/2014/main" val="632500037"/>
                    </a:ext>
                  </a:extLst>
                </a:gridCol>
                <a:gridCol w="714539">
                  <a:extLst>
                    <a:ext uri="{9D8B030D-6E8A-4147-A177-3AD203B41FA5}">
                      <a16:colId xmlns="" xmlns:a16="http://schemas.microsoft.com/office/drawing/2014/main" val="1113583353"/>
                    </a:ext>
                  </a:extLst>
                </a:gridCol>
                <a:gridCol w="714539">
                  <a:extLst>
                    <a:ext uri="{9D8B030D-6E8A-4147-A177-3AD203B41FA5}">
                      <a16:colId xmlns="" xmlns:a16="http://schemas.microsoft.com/office/drawing/2014/main" val="3381878760"/>
                    </a:ext>
                  </a:extLst>
                </a:gridCol>
                <a:gridCol w="714539">
                  <a:extLst>
                    <a:ext uri="{9D8B030D-6E8A-4147-A177-3AD203B41FA5}">
                      <a16:colId xmlns="" xmlns:a16="http://schemas.microsoft.com/office/drawing/2014/main" val="3971591175"/>
                    </a:ext>
                  </a:extLst>
                </a:gridCol>
                <a:gridCol w="714539">
                  <a:extLst>
                    <a:ext uri="{9D8B030D-6E8A-4147-A177-3AD203B41FA5}">
                      <a16:colId xmlns="" xmlns:a16="http://schemas.microsoft.com/office/drawing/2014/main" val="1052033579"/>
                    </a:ext>
                  </a:extLst>
                </a:gridCol>
                <a:gridCol w="714539">
                  <a:extLst>
                    <a:ext uri="{9D8B030D-6E8A-4147-A177-3AD203B41FA5}">
                      <a16:colId xmlns="" xmlns:a16="http://schemas.microsoft.com/office/drawing/2014/main" val="933449259"/>
                    </a:ext>
                  </a:extLst>
                </a:gridCol>
                <a:gridCol w="714539">
                  <a:extLst>
                    <a:ext uri="{9D8B030D-6E8A-4147-A177-3AD203B41FA5}">
                      <a16:colId xmlns="" xmlns:a16="http://schemas.microsoft.com/office/drawing/2014/main" val="3443605388"/>
                    </a:ext>
                  </a:extLst>
                </a:gridCol>
              </a:tblGrid>
              <a:tr h="100940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35646549"/>
                  </a:ext>
                </a:extLst>
              </a:tr>
            </a:tbl>
          </a:graphicData>
        </a:graphic>
      </p:graphicFrame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3EBB-34C9-49C4-9163-52786B6A92B1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308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13AA7B4-1093-4389-B713-9E1663249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00" y="452718"/>
            <a:ext cx="6712390" cy="9841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Autorská ÚLOHA B (</a:t>
            </a:r>
            <a:r>
              <a:rPr lang="cs-CZ" b="1" dirty="0" err="1" smtClean="0"/>
              <a:t>mk</a:t>
            </a:r>
            <a:r>
              <a:rPr lang="cs-CZ" b="1" dirty="0" smtClean="0"/>
              <a:t> 1996)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8608C71-6485-4DE4-BF25-AEB5D2CE6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555668"/>
            <a:ext cx="3903024" cy="50232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Máš čísla od 1 do 10.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Umísti </a:t>
            </a:r>
            <a:r>
              <a:rPr lang="cs-CZ" sz="2400" dirty="0"/>
              <a:t>do tabulky každé z nich právě jednou tak, že:</a:t>
            </a:r>
          </a:p>
          <a:p>
            <a:r>
              <a:rPr lang="cs-CZ" sz="2400" dirty="0"/>
              <a:t>V sousedních polích nesmí bát čísla, která se liší právě o </a:t>
            </a:r>
            <a:r>
              <a:rPr lang="cs-CZ" sz="2400" dirty="0" smtClean="0"/>
              <a:t>jednu.</a:t>
            </a:r>
            <a:endParaRPr lang="cs-CZ" sz="2400" dirty="0"/>
          </a:p>
          <a:p>
            <a:r>
              <a:rPr lang="cs-CZ" sz="2400" dirty="0"/>
              <a:t>V sousedních polích nesmí být čísla, která patří do stejné </a:t>
            </a:r>
            <a:r>
              <a:rPr lang="cs-CZ" sz="2400" dirty="0" smtClean="0"/>
              <a:t>násobilky.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EC54CDA3-6169-4A23-9555-43337972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="" xmlns:a16="http://schemas.microsoft.com/office/drawing/2014/main" id="{CFDBD0CB-381C-4B48-95DD-B673AB49F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3185334"/>
              </p:ext>
            </p:extLst>
          </p:nvPr>
        </p:nvGraphicFramePr>
        <p:xfrm>
          <a:off x="4940135" y="2256312"/>
          <a:ext cx="3906980" cy="327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745">
                  <a:extLst>
                    <a:ext uri="{9D8B030D-6E8A-4147-A177-3AD203B41FA5}">
                      <a16:colId xmlns="" xmlns:a16="http://schemas.microsoft.com/office/drawing/2014/main" val="2119715901"/>
                    </a:ext>
                  </a:extLst>
                </a:gridCol>
                <a:gridCol w="976745">
                  <a:extLst>
                    <a:ext uri="{9D8B030D-6E8A-4147-A177-3AD203B41FA5}">
                      <a16:colId xmlns="" xmlns:a16="http://schemas.microsoft.com/office/drawing/2014/main" val="374904104"/>
                    </a:ext>
                  </a:extLst>
                </a:gridCol>
                <a:gridCol w="976745">
                  <a:extLst>
                    <a:ext uri="{9D8B030D-6E8A-4147-A177-3AD203B41FA5}">
                      <a16:colId xmlns="" xmlns:a16="http://schemas.microsoft.com/office/drawing/2014/main" val="773099637"/>
                    </a:ext>
                  </a:extLst>
                </a:gridCol>
                <a:gridCol w="976745">
                  <a:extLst>
                    <a:ext uri="{9D8B030D-6E8A-4147-A177-3AD203B41FA5}">
                      <a16:colId xmlns="" xmlns:a16="http://schemas.microsoft.com/office/drawing/2014/main" val="2875531408"/>
                    </a:ext>
                  </a:extLst>
                </a:gridCol>
              </a:tblGrid>
              <a:tr h="81754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6561643"/>
                  </a:ext>
                </a:extLst>
              </a:tr>
              <a:tr h="81754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4482901"/>
                  </a:ext>
                </a:extLst>
              </a:tr>
              <a:tr h="81754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7819317"/>
                  </a:ext>
                </a:extLst>
              </a:tr>
              <a:tr h="81754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2543730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="" xmlns:a16="http://schemas.microsoft.com/office/drawing/2014/main" id="{94A0E39F-2420-41DD-BA1C-D0360BA0F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5940547"/>
              </p:ext>
            </p:extLst>
          </p:nvPr>
        </p:nvGraphicFramePr>
        <p:xfrm>
          <a:off x="4916383" y="2256312"/>
          <a:ext cx="1045029" cy="807522"/>
        </p:xfrm>
        <a:graphic>
          <a:graphicData uri="http://schemas.openxmlformats.org/drawingml/2006/table">
            <a:tbl>
              <a:tblPr/>
              <a:tblGrid>
                <a:gridCol w="1045029">
                  <a:extLst>
                    <a:ext uri="{9D8B030D-6E8A-4147-A177-3AD203B41FA5}">
                      <a16:colId xmlns="" xmlns:a16="http://schemas.microsoft.com/office/drawing/2014/main" val="398536197"/>
                    </a:ext>
                  </a:extLst>
                </a:gridCol>
              </a:tblGrid>
              <a:tr h="80752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0801846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="" xmlns:a16="http://schemas.microsoft.com/office/drawing/2014/main" id="{5E5C413F-819F-4D39-96C6-C4FE5B130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7428134"/>
              </p:ext>
            </p:extLst>
          </p:nvPr>
        </p:nvGraphicFramePr>
        <p:xfrm>
          <a:off x="4916383" y="2220878"/>
          <a:ext cx="1027217" cy="842956"/>
        </p:xfrm>
        <a:graphic>
          <a:graphicData uri="http://schemas.openxmlformats.org/drawingml/2006/table">
            <a:tbl>
              <a:tblPr/>
              <a:tblGrid>
                <a:gridCol w="1027217">
                  <a:extLst>
                    <a:ext uri="{9D8B030D-6E8A-4147-A177-3AD203B41FA5}">
                      <a16:colId xmlns="" xmlns:a16="http://schemas.microsoft.com/office/drawing/2014/main" val="3123624712"/>
                    </a:ext>
                  </a:extLst>
                </a:gridCol>
              </a:tblGrid>
              <a:tr h="84295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24965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="" xmlns:a16="http://schemas.microsoft.com/office/drawing/2014/main" id="{2A087AF1-3DFD-45C4-A614-AEB32C51B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3483984"/>
              </p:ext>
            </p:extLst>
          </p:nvPr>
        </p:nvGraphicFramePr>
        <p:xfrm>
          <a:off x="5902036" y="3075518"/>
          <a:ext cx="973776" cy="2450990"/>
        </p:xfrm>
        <a:graphic>
          <a:graphicData uri="http://schemas.openxmlformats.org/drawingml/2006/table">
            <a:tbl>
              <a:tblPr/>
              <a:tblGrid>
                <a:gridCol w="973776">
                  <a:extLst>
                    <a:ext uri="{9D8B030D-6E8A-4147-A177-3AD203B41FA5}">
                      <a16:colId xmlns="" xmlns:a16="http://schemas.microsoft.com/office/drawing/2014/main" val="3660286656"/>
                    </a:ext>
                  </a:extLst>
                </a:gridCol>
              </a:tblGrid>
              <a:tr h="245099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8110860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="" xmlns:a16="http://schemas.microsoft.com/office/drawing/2014/main" id="{A45535BC-28D1-43FD-9922-6CB6B06A4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171317"/>
              </p:ext>
            </p:extLst>
          </p:nvPr>
        </p:nvGraphicFramePr>
        <p:xfrm>
          <a:off x="4940135" y="3859481"/>
          <a:ext cx="2921330" cy="855023"/>
        </p:xfrm>
        <a:graphic>
          <a:graphicData uri="http://schemas.openxmlformats.org/drawingml/2006/table">
            <a:tbl>
              <a:tblPr/>
              <a:tblGrid>
                <a:gridCol w="2921330">
                  <a:extLst>
                    <a:ext uri="{9D8B030D-6E8A-4147-A177-3AD203B41FA5}">
                      <a16:colId xmlns="" xmlns:a16="http://schemas.microsoft.com/office/drawing/2014/main" val="3093956678"/>
                    </a:ext>
                  </a:extLst>
                </a:gridCol>
              </a:tblGrid>
              <a:tr h="85502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1534190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="" xmlns:a16="http://schemas.microsoft.com/office/drawing/2014/main" id="{CACC998E-0178-4FEC-A1E7-B80C176AA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4599732"/>
              </p:ext>
            </p:extLst>
          </p:nvPr>
        </p:nvGraphicFramePr>
        <p:xfrm>
          <a:off x="4940135" y="3063834"/>
          <a:ext cx="950026" cy="831273"/>
        </p:xfrm>
        <a:graphic>
          <a:graphicData uri="http://schemas.openxmlformats.org/drawingml/2006/table">
            <a:tbl>
              <a:tblPr/>
              <a:tblGrid>
                <a:gridCol w="950026">
                  <a:extLst>
                    <a:ext uri="{9D8B030D-6E8A-4147-A177-3AD203B41FA5}">
                      <a16:colId xmlns="" xmlns:a16="http://schemas.microsoft.com/office/drawing/2014/main" val="2006140593"/>
                    </a:ext>
                  </a:extLst>
                </a:gridCol>
              </a:tblGrid>
              <a:tr h="83127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5914208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="" xmlns:a16="http://schemas.microsoft.com/office/drawing/2014/main" id="{DE966D34-EF4D-4E73-894F-ABF54449D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7391718"/>
              </p:ext>
            </p:extLst>
          </p:nvPr>
        </p:nvGraphicFramePr>
        <p:xfrm>
          <a:off x="4940135" y="4738255"/>
          <a:ext cx="938151" cy="771896"/>
        </p:xfrm>
        <a:graphic>
          <a:graphicData uri="http://schemas.openxmlformats.org/drawingml/2006/table">
            <a:tbl>
              <a:tblPr/>
              <a:tblGrid>
                <a:gridCol w="938151">
                  <a:extLst>
                    <a:ext uri="{9D8B030D-6E8A-4147-A177-3AD203B41FA5}">
                      <a16:colId xmlns="" xmlns:a16="http://schemas.microsoft.com/office/drawing/2014/main" val="2150537436"/>
                    </a:ext>
                  </a:extLst>
                </a:gridCol>
              </a:tblGrid>
              <a:tr h="77189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4489024"/>
                  </a:ext>
                </a:extLst>
              </a:tr>
            </a:tbl>
          </a:graphicData>
        </a:graphic>
      </p:graphicFrame>
      <p:graphicFrame>
        <p:nvGraphicFramePr>
          <p:cNvPr id="12" name="Tabulka 11">
            <a:extLst>
              <a:ext uri="{FF2B5EF4-FFF2-40B4-BE49-F238E27FC236}">
                <a16:creationId xmlns="" xmlns:a16="http://schemas.microsoft.com/office/drawing/2014/main" id="{1C87BE83-4CCA-45F1-B5CA-1D9F66A7A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1024151"/>
              </p:ext>
            </p:extLst>
          </p:nvPr>
        </p:nvGraphicFramePr>
        <p:xfrm>
          <a:off x="7873340" y="4738255"/>
          <a:ext cx="1009403" cy="788253"/>
        </p:xfrm>
        <a:graphic>
          <a:graphicData uri="http://schemas.openxmlformats.org/drawingml/2006/table">
            <a:tbl>
              <a:tblPr/>
              <a:tblGrid>
                <a:gridCol w="1009403">
                  <a:extLst>
                    <a:ext uri="{9D8B030D-6E8A-4147-A177-3AD203B41FA5}">
                      <a16:colId xmlns="" xmlns:a16="http://schemas.microsoft.com/office/drawing/2014/main" val="1930142823"/>
                    </a:ext>
                  </a:extLst>
                </a:gridCol>
              </a:tblGrid>
              <a:tr h="78825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5370245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="" xmlns:a16="http://schemas.microsoft.com/office/drawing/2014/main" id="{E4DD3EF9-98DD-4505-A672-7FD2EE50027E}"/>
              </a:ext>
            </a:extLst>
          </p:cNvPr>
          <p:cNvGraphicFramePr>
            <a:graphicFrameLocks noGrp="1"/>
          </p:cNvGraphicFramePr>
          <p:nvPr/>
        </p:nvGraphicFramePr>
        <p:xfrm>
          <a:off x="6887688" y="4726379"/>
          <a:ext cx="973777" cy="807522"/>
        </p:xfrm>
        <a:graphic>
          <a:graphicData uri="http://schemas.openxmlformats.org/drawingml/2006/table">
            <a:tbl>
              <a:tblPr/>
              <a:tblGrid>
                <a:gridCol w="973777">
                  <a:extLst>
                    <a:ext uri="{9D8B030D-6E8A-4147-A177-3AD203B41FA5}">
                      <a16:colId xmlns="" xmlns:a16="http://schemas.microsoft.com/office/drawing/2014/main" val="2073290057"/>
                    </a:ext>
                  </a:extLst>
                </a:gridCol>
              </a:tblGrid>
              <a:tr h="80752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1849474"/>
                  </a:ext>
                </a:extLst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5865222" y="3879669"/>
          <a:ext cx="1031966" cy="836023"/>
        </p:xfrm>
        <a:graphic>
          <a:graphicData uri="http://schemas.openxmlformats.org/drawingml/2006/table">
            <a:tbl>
              <a:tblPr/>
              <a:tblGrid>
                <a:gridCol w="1031966"/>
              </a:tblGrid>
              <a:tr h="83602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0D2B-2C81-4B73-97B9-FA9B516B4D7C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932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1932F88-AB1A-4DF2-A663-1433B5AF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00" y="452718"/>
            <a:ext cx="6711654" cy="92482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cs-CZ" b="1" dirty="0"/>
              <a:t>Autorská ÚLOHA B (</a:t>
            </a:r>
            <a:r>
              <a:rPr lang="cs-CZ" b="1" dirty="0" err="1"/>
              <a:t>mk</a:t>
            </a:r>
            <a:r>
              <a:rPr lang="cs-CZ" b="1" dirty="0"/>
              <a:t>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B044BE9-C457-45AE-839C-BE49E3849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888" y="1390601"/>
            <a:ext cx="6711654" cy="517764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dirty="0"/>
              <a:t>Byli dva kamarádi: </a:t>
            </a:r>
            <a:r>
              <a:rPr lang="cs-CZ" sz="2500" b="1" dirty="0"/>
              <a:t>Standa a Petr.</a:t>
            </a:r>
          </a:p>
          <a:p>
            <a:pPr marL="0" indent="0">
              <a:buNone/>
            </a:pPr>
            <a:r>
              <a:rPr lang="cs-CZ" sz="2500" dirty="0"/>
              <a:t>Každý měl červené a modré kuličky.</a:t>
            </a:r>
          </a:p>
          <a:p>
            <a:pPr marL="0" indent="0">
              <a:buNone/>
            </a:pPr>
            <a:r>
              <a:rPr lang="cs-CZ" sz="2500" b="1" dirty="0"/>
              <a:t>Petr</a:t>
            </a:r>
            <a:r>
              <a:rPr lang="cs-CZ" sz="2500" dirty="0"/>
              <a:t> měl víc kuliček než </a:t>
            </a:r>
            <a:r>
              <a:rPr lang="cs-CZ" sz="2500" b="1" dirty="0"/>
              <a:t>Standa</a:t>
            </a:r>
            <a:r>
              <a:rPr lang="cs-CZ" sz="2500" dirty="0"/>
              <a:t>. </a:t>
            </a:r>
          </a:p>
          <a:p>
            <a:pPr marL="0" indent="0">
              <a:buNone/>
            </a:pPr>
            <a:r>
              <a:rPr lang="cs-CZ" sz="2500" b="1" dirty="0"/>
              <a:t>Petr </a:t>
            </a:r>
            <a:r>
              <a:rPr lang="cs-CZ" sz="2500" dirty="0"/>
              <a:t>měl víc modrých kuliček než červených.</a:t>
            </a:r>
          </a:p>
          <a:p>
            <a:pPr marL="0" indent="0">
              <a:buNone/>
            </a:pPr>
            <a:r>
              <a:rPr lang="cs-CZ" sz="2500" b="1" dirty="0"/>
              <a:t>Standa </a:t>
            </a:r>
            <a:r>
              <a:rPr lang="cs-CZ" sz="2500" dirty="0"/>
              <a:t>měl v víc modrých než červených.</a:t>
            </a:r>
          </a:p>
          <a:p>
            <a:pPr marL="0" indent="0">
              <a:buNone/>
            </a:pPr>
            <a:r>
              <a:rPr lang="cs-CZ" sz="2500" b="1" dirty="0"/>
              <a:t>Petr</a:t>
            </a:r>
            <a:r>
              <a:rPr lang="cs-CZ" sz="2500" dirty="0"/>
              <a:t> měl víc červených než Standa.</a:t>
            </a:r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r>
              <a:rPr lang="cs-CZ" sz="2500" dirty="0"/>
              <a:t>Kolik nejméně měl každý kuliček?</a:t>
            </a:r>
          </a:p>
          <a:p>
            <a:pPr marL="0" indent="0">
              <a:buNone/>
            </a:pPr>
            <a:r>
              <a:rPr lang="cs-CZ" sz="2500" dirty="0"/>
              <a:t>Kdo měl víc modrých kuliček?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4332ACD9-6ADD-4CBA-B3EA-96AC0F8B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66E0-5487-463A-9DE6-97E91C3FE757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683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Autorská úloha </a:t>
            </a:r>
            <a:br>
              <a:rPr lang="cs-CZ" dirty="0" smtClean="0"/>
            </a:br>
            <a:r>
              <a:rPr lang="cs-CZ" dirty="0" smtClean="0"/>
              <a:t>(RP 80. léta, autor neznám)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511143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Máme čísla od 1 po 10 umístit do šachovnicového proužku tak, že každé číslo v bílém poli představuje součet všech čísel v sousedních tmavých polích.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36617" y="4270828"/>
          <a:ext cx="6096000" cy="1398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9922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922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D762-7779-49E2-A9B1-E6A2A6593CDC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F2A4972-FAD3-49DF-A850-25BE4CDD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00" y="452718"/>
            <a:ext cx="6712390" cy="90618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cs-CZ" b="1" dirty="0"/>
              <a:t>Geometrické ÚLOHY - 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505B4EC-DD14-4109-83A1-418E8431F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536701"/>
            <a:ext cx="6711654" cy="47117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dirty="0"/>
              <a:t>ROZKROJ TENTO CELEK TAK, </a:t>
            </a:r>
          </a:p>
          <a:p>
            <a:pPr marL="0" indent="0">
              <a:buNone/>
            </a:pPr>
            <a:r>
              <a:rPr lang="cs-CZ" sz="2400" dirty="0"/>
              <a:t>     ABY ZE VZNIKLÝCH DÍLŮ </a:t>
            </a:r>
          </a:p>
          <a:p>
            <a:pPr marL="0" indent="0">
              <a:buNone/>
            </a:pPr>
            <a:r>
              <a:rPr lang="cs-CZ" sz="2400" dirty="0"/>
              <a:t>     BYLO MOŽN0 SESTAVIT NÁSLEDUJÍCÍ.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Rozděl povrch tak, aby </a:t>
            </a:r>
          </a:p>
          <a:p>
            <a:pPr marL="0" indent="0">
              <a:buNone/>
            </a:pPr>
            <a:r>
              <a:rPr lang="cs-CZ" sz="2400" dirty="0"/>
              <a:t>každá stěna byla vícebarevná </a:t>
            </a:r>
          </a:p>
          <a:p>
            <a:pPr marL="0" indent="0">
              <a:buNone/>
            </a:pPr>
            <a:r>
              <a:rPr lang="cs-CZ" sz="2400" dirty="0"/>
              <a:t>a barva se z každé stěny </a:t>
            </a:r>
          </a:p>
          <a:p>
            <a:pPr marL="0" indent="0">
              <a:buNone/>
            </a:pPr>
            <a:r>
              <a:rPr lang="cs-CZ" sz="2400" dirty="0"/>
              <a:t>„přelévala“ na sousední stěnu.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AB37CCE3-18FC-4E52-86EA-F70E0B91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2063453B-132A-4428-AAD4-BC382FAA9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contrast="3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8312" t="2943" r="13636" b="16018"/>
          <a:stretch/>
        </p:blipFill>
        <p:spPr>
          <a:xfrm>
            <a:off x="5763870" y="3284675"/>
            <a:ext cx="3130517" cy="327758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87D-9EA9-4D64-B798-B17F023307E4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705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4E12899-A52F-4285-9059-48BE2EBB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00" y="452718"/>
            <a:ext cx="6712390" cy="1400530"/>
          </a:xfrm>
          <a:solidFill>
            <a:schemeClr val="bg1"/>
          </a:solidFill>
        </p:spPr>
        <p:txBody>
          <a:bodyPr/>
          <a:lstStyle/>
          <a:p>
            <a:r>
              <a:rPr lang="cs-CZ" b="1" dirty="0"/>
              <a:t>Geometrické ÚLOHY - b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91E1196-4A8F-43C1-AC46-63C95E54E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567544" cy="4208175"/>
          </a:xfrm>
          <a:solidFill>
            <a:schemeClr val="bg1"/>
          </a:solidFill>
        </p:spPr>
        <p:txBody>
          <a:bodyPr/>
          <a:lstStyle/>
          <a:p>
            <a:r>
              <a:rPr lang="cs-CZ" sz="2400" dirty="0"/>
              <a:t>PŘIDEJ/UBER ÚSEČKY  DO/V OBRÁZKU TAK, </a:t>
            </a:r>
          </a:p>
          <a:p>
            <a:pPr marL="0" indent="0">
              <a:buNone/>
            </a:pPr>
            <a:r>
              <a:rPr lang="cs-CZ" sz="2400" dirty="0"/>
              <a:t>    ABY V OBRÁZKU BYLO PRÁVĚ ... TROJÚHLENÍKŮ, </a:t>
            </a:r>
          </a:p>
          <a:p>
            <a:pPr marL="0" indent="0">
              <a:buNone/>
            </a:pPr>
            <a:r>
              <a:rPr lang="cs-CZ" sz="2400" dirty="0"/>
              <a:t>    … ČTVERCŮ a ... OBDÉLNÍKŮ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634B7836-3C2E-4E73-B89E-C6A87893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A587-21B6-4390-9AE3-BFCBE1E7F0F3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9319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26082F-6B80-4D6C-9227-C7E0517F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00" y="452718"/>
            <a:ext cx="7558654" cy="140053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cs-CZ" b="1" dirty="0"/>
              <a:t>Geometrické </a:t>
            </a:r>
            <a:r>
              <a:rPr lang="cs-CZ" b="1" dirty="0" smtClean="0"/>
              <a:t>ÚLOHY c1-3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CE268DA-7769-40D6-AB7C-517BC0CF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57168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/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400" dirty="0" smtClean="0"/>
              <a:t>ZOBECNIT, </a:t>
            </a:r>
            <a:r>
              <a:rPr lang="cs-CZ" sz="2400" dirty="0" smtClean="0"/>
              <a:t>ZMĚNIT ÚHLE POHLEDU </a:t>
            </a:r>
            <a:r>
              <a:rPr lang="cs-CZ" sz="2400" dirty="0" smtClean="0"/>
              <a:t>a </a:t>
            </a:r>
            <a:r>
              <a:rPr lang="cs-CZ" sz="2400" dirty="0"/>
              <a:t>umění vidět: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POČTY </a:t>
            </a:r>
            <a:r>
              <a:rPr lang="cs-CZ" sz="2400" dirty="0"/>
              <a:t>TROJÚHELNÍKŮ V OBRÁZKU</a:t>
            </a:r>
          </a:p>
          <a:p>
            <a:pPr marL="0" indent="0">
              <a:buNone/>
            </a:pPr>
            <a:r>
              <a:rPr lang="cs-CZ" sz="2400" dirty="0" smtClean="0"/>
              <a:t>VZHTAH </a:t>
            </a:r>
            <a:r>
              <a:rPr lang="cs-CZ" sz="2400" dirty="0"/>
              <a:t>MEZI o A </a:t>
            </a:r>
            <a:r>
              <a:rPr lang="cs-CZ" sz="2400" dirty="0" smtClean="0"/>
              <a:t>S</a:t>
            </a:r>
          </a:p>
          <a:p>
            <a:pPr marL="0" indent="0">
              <a:buNone/>
            </a:pPr>
            <a:r>
              <a:rPr lang="cs-CZ" sz="2400" dirty="0" smtClean="0"/>
              <a:t>NEEUKLIDOVSKÁ GEOMETRIE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……………….</a:t>
            </a:r>
            <a:endParaRPr lang="cs-CZ" sz="2400" dirty="0"/>
          </a:p>
          <a:p>
            <a:r>
              <a:rPr lang="cs-CZ" sz="2400" dirty="0"/>
              <a:t>Fraktály</a:t>
            </a:r>
          </a:p>
          <a:p>
            <a:r>
              <a:rPr lang="cs-CZ" sz="2400" dirty="0"/>
              <a:t>Tvar </a:t>
            </a:r>
            <a:r>
              <a:rPr lang="cs-CZ" sz="2400" dirty="0" smtClean="0"/>
              <a:t>aru</a:t>
            </a:r>
          </a:p>
          <a:p>
            <a:r>
              <a:rPr lang="cs-CZ" sz="2400" dirty="0" smtClean="0"/>
              <a:t>Tvar metru krychlového</a:t>
            </a:r>
          </a:p>
          <a:p>
            <a:r>
              <a:rPr lang="cs-CZ" sz="2400" dirty="0" smtClean="0"/>
              <a:t>Čtyřrozměrné objekty</a:t>
            </a:r>
          </a:p>
          <a:p>
            <a:r>
              <a:rPr lang="cs-CZ" sz="2400" dirty="0" smtClean="0"/>
              <a:t>Nekonečno, nekonečně mnoho</a:t>
            </a:r>
          </a:p>
          <a:p>
            <a:r>
              <a:rPr lang="cs-CZ" sz="2400" dirty="0" smtClean="0"/>
              <a:t>Vztah konstrukčních úloh a programování</a:t>
            </a:r>
            <a:endParaRPr lang="cs-CZ" sz="2400" dirty="0"/>
          </a:p>
          <a:p>
            <a:endParaRPr lang="cs-CZ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cs-CZ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70D8E9C6-15E0-42B9-BD22-AA29615B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95312-B6F6-4388-AE9D-CE33699BF54A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6367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F6234E9-BE2D-4B40-B508-D68CD688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00" y="452718"/>
            <a:ext cx="6712390" cy="140053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G a </a:t>
            </a:r>
            <a:r>
              <a:rPr lang="cs-CZ" b="1" dirty="0" err="1"/>
              <a:t>A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b="1" dirty="0"/>
              <a:t>(rovina/prostor a číslo)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DB68B9F-BD16-458A-A06B-E17C1C4C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0686"/>
            <a:ext cx="8229600" cy="3905477"/>
          </a:xfrm>
          <a:solidFill>
            <a:schemeClr val="bg1"/>
          </a:solidFill>
        </p:spPr>
        <p:txBody>
          <a:bodyPr/>
          <a:lstStyle/>
          <a:p>
            <a:pPr marL="0" indent="0"/>
            <a:r>
              <a:rPr lang="cs-CZ" dirty="0" smtClean="0"/>
              <a:t>Střídání nebo koopera</a:t>
            </a:r>
            <a:r>
              <a:rPr lang="cs-CZ" dirty="0" smtClean="0"/>
              <a:t>ce obou hemisfér</a:t>
            </a:r>
          </a:p>
          <a:p>
            <a:pPr marL="0" indent="0"/>
            <a:r>
              <a:rPr lang="cs-CZ" dirty="0" smtClean="0"/>
              <a:t>Kdy, co, proč a jak (Jak ne)</a:t>
            </a:r>
          </a:p>
          <a:p>
            <a:pPr marL="0" indent="0"/>
            <a:r>
              <a:rPr lang="cs-CZ" dirty="0" smtClean="0"/>
              <a:t>Co když ….</a:t>
            </a:r>
          </a:p>
          <a:p>
            <a:pPr marL="0" indent="0"/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CECEE72C-6E15-4B37-B3B8-C99D2C69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60E8-9BAE-489E-8C61-8491DC72AD26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260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37DAF0-5F5A-42C4-B720-AB03EA91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156" y="635598"/>
            <a:ext cx="6791334" cy="140053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cs-CZ" b="1" dirty="0">
                <a:solidFill>
                  <a:srgbClr val="9966FF"/>
                </a:solidFill>
              </a:rPr>
              <a:t>LOGIKA, HRY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73D87B5-36D5-48BB-97D1-585CE92D045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Pro 4-5 let (</a:t>
            </a:r>
            <a:r>
              <a:rPr lang="cs-CZ" dirty="0" err="1" smtClean="0"/>
              <a:t>Kaslová</a:t>
            </a:r>
            <a:r>
              <a:rPr lang="cs-CZ" dirty="0" smtClean="0"/>
              <a:t> 1994</a:t>
            </a:r>
            <a:r>
              <a:rPr lang="cs-CZ" dirty="0" smtClean="0"/>
              <a:t>):</a:t>
            </a:r>
          </a:p>
          <a:p>
            <a:r>
              <a:rPr lang="cs-CZ" dirty="0" smtClean="0"/>
              <a:t>Pro 5 – 7 let</a:t>
            </a:r>
          </a:p>
          <a:p>
            <a:r>
              <a:rPr lang="cs-CZ" dirty="0" smtClean="0"/>
              <a:t>Pro 7 – 9 let</a:t>
            </a:r>
          </a:p>
          <a:p>
            <a:r>
              <a:rPr lang="cs-CZ" dirty="0" smtClean="0"/>
              <a:t>Pro 9 – 12 let</a:t>
            </a:r>
          </a:p>
          <a:p>
            <a:r>
              <a:rPr lang="cs-CZ" dirty="0" smtClean="0"/>
              <a:t>Pro 12 – 14 let</a:t>
            </a:r>
          </a:p>
          <a:p>
            <a:r>
              <a:rPr lang="cs-CZ" dirty="0" smtClean="0"/>
              <a:t>Pro 14 – 17 let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0F0F69DE-C0A9-4AEE-B352-825F3328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7F3DB-1756-4CB7-A694-94E4BE0355A7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34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i ztížení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Outdoorová</a:t>
            </a:r>
            <a:r>
              <a:rPr lang="cs-CZ" dirty="0" smtClean="0"/>
              <a:t> matematika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 </a:t>
            </a:r>
            <a:r>
              <a:rPr lang="cs-CZ" dirty="0" smtClean="0"/>
              <a:t>viz </a:t>
            </a:r>
            <a:r>
              <a:rPr lang="cs-CZ" dirty="0" smtClean="0"/>
              <a:t>prezentace na </a:t>
            </a:r>
            <a:r>
              <a:rPr lang="cs-CZ" dirty="0" err="1" smtClean="0"/>
              <a:t>usb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Propojení na výtvarné umění, tělesnou kulturu, historii, literaturu, hudbu, vývoj techniky, přírodu/přírodovědu, objevy včetně zámořských, práce s modely, 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0A16-6725-4A2A-9DC5-5112D8C41B55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Kaslová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N</a:t>
            </a:r>
            <a:r>
              <a:rPr lang="en-US" dirty="0" err="1" smtClean="0"/>
              <a:t>adan</a:t>
            </a:r>
            <a:r>
              <a:rPr lang="cs-CZ" dirty="0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dítě</a:t>
            </a:r>
            <a:r>
              <a:rPr lang="en-US" dirty="0" smtClean="0"/>
              <a:t>/</a:t>
            </a:r>
            <a:r>
              <a:rPr lang="en-US" dirty="0" err="1" smtClean="0"/>
              <a:t>žák</a:t>
            </a:r>
            <a:r>
              <a:rPr lang="en-US" dirty="0" smtClean="0"/>
              <a:t> v (pre)</a:t>
            </a:r>
            <a:r>
              <a:rPr lang="en-US" dirty="0" err="1" smtClean="0"/>
              <a:t>matematice</a:t>
            </a:r>
            <a:r>
              <a:rPr lang="cs-CZ" dirty="0" smtClean="0"/>
              <a:t> -  č. 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840EB2A-04CE-47E2-9E47-2D761AA6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7"/>
            <a:ext cx="7055380" cy="1990037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Nadprůměrný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Nadaný</a:t>
            </a:r>
            <a:br>
              <a:rPr lang="cs-CZ" b="1" dirty="0"/>
            </a:br>
            <a:r>
              <a:rPr lang="cs-CZ" b="1" dirty="0"/>
              <a:t>Talentovaný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9AC7B4B-11A7-4B45-8CB6-D31ECD174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74" y="2992582"/>
            <a:ext cx="7055380" cy="3255824"/>
          </a:xfrm>
          <a:solidFill>
            <a:schemeClr val="bg1"/>
          </a:solidFill>
        </p:spPr>
        <p:txBody>
          <a:bodyPr/>
          <a:lstStyle/>
          <a:p>
            <a:r>
              <a:rPr lang="cs-CZ" sz="2800" dirty="0"/>
              <a:t>OBECNĚ SHODA nebo ROZDÍL?</a:t>
            </a:r>
          </a:p>
          <a:p>
            <a:r>
              <a:rPr lang="cs-CZ" sz="2800" dirty="0"/>
              <a:t>Obory</a:t>
            </a:r>
            <a:r>
              <a:rPr lang="cs-CZ" sz="2800" dirty="0" smtClean="0"/>
              <a:t>? (umění, přírodní vědy, jazyk, ….)</a:t>
            </a:r>
            <a:endParaRPr lang="cs-CZ" sz="2800" dirty="0"/>
          </a:p>
          <a:p>
            <a:r>
              <a:rPr lang="cs-CZ" sz="2800" dirty="0"/>
              <a:t>TVRVALOST VYMEZENÍ</a:t>
            </a:r>
            <a:r>
              <a:rPr lang="cs-CZ" sz="2800" dirty="0" smtClean="0"/>
              <a:t>?</a:t>
            </a:r>
          </a:p>
          <a:p>
            <a:r>
              <a:rPr lang="cs-CZ" sz="2800" dirty="0" smtClean="0"/>
              <a:t>TRVALOST ZAŘAZENÍ (plató, zdvih,…)</a:t>
            </a:r>
            <a:endParaRPr lang="cs-CZ" sz="2800" dirty="0"/>
          </a:p>
          <a:p>
            <a:r>
              <a:rPr lang="cs-CZ" sz="2800" dirty="0"/>
              <a:t>ODBORNÍCI A </a:t>
            </a:r>
            <a:r>
              <a:rPr lang="cs-CZ" sz="2800" dirty="0" smtClean="0"/>
              <a:t>VEŘEJNOST (liší se hodnocením i procesem identifikace)</a:t>
            </a:r>
          </a:p>
          <a:p>
            <a:pPr>
              <a:buNone/>
            </a:pPr>
            <a:endParaRPr lang="cs-CZ" sz="2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D057DC4E-E35A-40A6-B385-BD81D89D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F956-A699-479A-BFA0-D5DA42E3D55D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161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Doporučení a 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SLEDOVAT TALNET</a:t>
            </a:r>
          </a:p>
          <a:p>
            <a:r>
              <a:rPr lang="cs-CZ" dirty="0" smtClean="0"/>
              <a:t>Porovnat matematické SOUTĚŽE 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  (Pangea, Klokan, </a:t>
            </a:r>
            <a:r>
              <a:rPr lang="cs-CZ" dirty="0" err="1" smtClean="0"/>
              <a:t>Pythagoriáda</a:t>
            </a:r>
            <a:r>
              <a:rPr lang="cs-CZ" dirty="0" smtClean="0"/>
              <a:t>, Olympiáda, …</a:t>
            </a:r>
          </a:p>
          <a:p>
            <a:r>
              <a:rPr lang="cs-CZ" dirty="0" smtClean="0"/>
              <a:t>SBÍRKY NETRADIČNÍCH ÚLOH</a:t>
            </a:r>
          </a:p>
          <a:p>
            <a:r>
              <a:rPr lang="cs-CZ" dirty="0" smtClean="0"/>
              <a:t>SPECIFICKOU LITERATURU VČETNĚ POPULÁRNĚ NAUČNÉ</a:t>
            </a:r>
          </a:p>
          <a:p>
            <a:r>
              <a:rPr lang="cs-CZ" dirty="0" smtClean="0"/>
              <a:t>NUTNÉ: do příští hodiny (část 2) zadat ve škole, kde učíte, jednu z úloh uvedených zde na stranách 10 – 13 do práce se třídou, přinést žákovská okomentovaná řešení.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6417-BBD2-4284-9DFB-E00836DA1579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1C350C0-2335-4E27-BF03-280E14D5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00" y="452718"/>
            <a:ext cx="6712390" cy="140053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cs-CZ" b="1" dirty="0"/>
              <a:t>ZNAKY V PEPSYP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766DE8C-CF97-405E-81B0-D49A5DEE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853249"/>
            <a:ext cx="6711654" cy="4552033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cs-CZ" dirty="0"/>
              <a:t>Rané čtení</a:t>
            </a:r>
          </a:p>
          <a:p>
            <a:r>
              <a:rPr lang="cs-CZ" dirty="0"/>
              <a:t>Vyšší koncentrace</a:t>
            </a:r>
          </a:p>
          <a:p>
            <a:r>
              <a:rPr lang="cs-CZ" dirty="0"/>
              <a:t>Dřívější nástup na číslo</a:t>
            </a:r>
          </a:p>
          <a:p>
            <a:r>
              <a:rPr lang="cs-CZ" dirty="0"/>
              <a:t>Hlubší otázky (Proč, co kdyby apod.)</a:t>
            </a:r>
          </a:p>
          <a:p>
            <a:r>
              <a:rPr lang="cs-CZ" dirty="0"/>
              <a:t>Práce s možností</a:t>
            </a:r>
          </a:p>
          <a:p>
            <a:r>
              <a:rPr lang="cs-CZ" dirty="0"/>
              <a:t>Větvené myšlení</a:t>
            </a:r>
          </a:p>
          <a:p>
            <a:r>
              <a:rPr lang="cs-CZ" dirty="0"/>
              <a:t>Dobrá slovně akustická paměť</a:t>
            </a:r>
          </a:p>
          <a:p>
            <a:r>
              <a:rPr lang="cs-CZ" dirty="0"/>
              <a:t>Dobrá obrazová(vizuální paměť)</a:t>
            </a:r>
          </a:p>
          <a:p>
            <a:r>
              <a:rPr lang="cs-CZ" dirty="0"/>
              <a:t>Vnímání struktury</a:t>
            </a:r>
          </a:p>
          <a:p>
            <a:r>
              <a:rPr lang="cs-CZ" dirty="0"/>
              <a:t>Dřívější nástup analyticko-syntetického myšlení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621E7216-7C7C-41D4-8C07-1258534E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974A-7B07-49A8-96D4-82BEBACA6ADE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680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760380E-85E2-4972-B8F7-BA42C4D2D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00" y="295736"/>
            <a:ext cx="6712390" cy="6107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i="1" dirty="0"/>
              <a:t>CO JE SPOJUJE?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9AAC8A0-40FF-4403-B2DF-DEB4B8159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906441"/>
            <a:ext cx="7567544" cy="567248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i="1" dirty="0"/>
              <a:t>Vědí, co chtějí a co jim vadí</a:t>
            </a:r>
          </a:p>
          <a:p>
            <a:r>
              <a:rPr lang="cs-CZ" sz="2800" i="1" dirty="0"/>
              <a:t>Požadují smysluplnost</a:t>
            </a:r>
          </a:p>
          <a:p>
            <a:r>
              <a:rPr lang="cs-CZ" sz="2800" i="1" dirty="0"/>
              <a:t>Zdůvodnění činnosti jako velcí</a:t>
            </a:r>
          </a:p>
          <a:p>
            <a:r>
              <a:rPr lang="cs-CZ" sz="2800" i="1" dirty="0"/>
              <a:t>Odpuzuje je nereálnost</a:t>
            </a:r>
          </a:p>
          <a:p>
            <a:r>
              <a:rPr lang="cs-CZ" sz="2800" i="1" dirty="0"/>
              <a:t>Řeší vhledem</a:t>
            </a:r>
          </a:p>
          <a:p>
            <a:r>
              <a:rPr lang="cs-CZ" sz="2800" i="1" dirty="0"/>
              <a:t>Mají vyšší požadavky na přesnost, jednoznačnost</a:t>
            </a:r>
          </a:p>
          <a:p>
            <a:r>
              <a:rPr lang="cs-CZ" sz="2800" i="1" dirty="0"/>
              <a:t>Mají tendenci požadovat argumenty, důkaz, zdůvodnění</a:t>
            </a:r>
          </a:p>
          <a:p>
            <a:r>
              <a:rPr lang="cs-CZ" sz="2800" i="1" dirty="0"/>
              <a:t>Kladou důraz na ekonomické postupy</a:t>
            </a:r>
          </a:p>
          <a:p>
            <a:r>
              <a:rPr lang="cs-CZ" sz="2800" i="1" dirty="0"/>
              <a:t>Většina umí manipulovat rodiči od 3 let</a:t>
            </a:r>
          </a:p>
          <a:p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DE6D0E51-F3D2-4E51-B5A6-AEA35E90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25E35D7A-9410-48EF-BC6A-294679540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944" r="21019"/>
          <a:stretch/>
        </p:blipFill>
        <p:spPr>
          <a:xfrm>
            <a:off x="5662155" y="1021502"/>
            <a:ext cx="2247034" cy="244112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2223-273B-4083-93AB-4CA2D987CABE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713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954C69C-6045-4B10-9023-CC7DFB8F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174" y="452718"/>
            <a:ext cx="5746916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8D34CEB-9801-4BC6-8709-E868834D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195944"/>
            <a:ext cx="8122722" cy="6347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400" i="1" dirty="0"/>
              <a:t>Ne vždy jsou soutěživí</a:t>
            </a:r>
          </a:p>
          <a:p>
            <a:r>
              <a:rPr lang="cs-CZ" sz="2400" i="1" dirty="0"/>
              <a:t>Motivace je převážně vnitřní</a:t>
            </a:r>
          </a:p>
          <a:p>
            <a:r>
              <a:rPr lang="cs-CZ" sz="2400" i="1" dirty="0"/>
              <a:t>Nesnášejí formalismy</a:t>
            </a:r>
          </a:p>
          <a:p>
            <a:r>
              <a:rPr lang="cs-CZ" sz="2400" i="1" dirty="0"/>
              <a:t>Efektivně vyhledávají chyby, </a:t>
            </a:r>
            <a:r>
              <a:rPr lang="cs-CZ" sz="1800" i="1" dirty="0"/>
              <a:t>pokud připouštějí jejich výskyt</a:t>
            </a:r>
          </a:p>
          <a:p>
            <a:r>
              <a:rPr lang="cs-CZ" sz="2400" i="1" dirty="0"/>
              <a:t>Vadí jim stereotypie i nefunkčnost podobných úloh</a:t>
            </a:r>
          </a:p>
          <a:p>
            <a:r>
              <a:rPr lang="cs-CZ" sz="2400" i="1" dirty="0"/>
              <a:t>Zpravidla zhoršená jemná motorika, neradi píší</a:t>
            </a:r>
          </a:p>
          <a:p>
            <a:r>
              <a:rPr lang="cs-CZ" sz="2400" i="1" dirty="0"/>
              <a:t>Vyjadřují úsporně až náznakově slovně i graficky</a:t>
            </a:r>
          </a:p>
          <a:p>
            <a:r>
              <a:rPr lang="cs-CZ" sz="2400" i="1" dirty="0"/>
              <a:t>Některé typy komunikačních kódů považují za náročnější oproti ostatním, tak odmítají transformace onoho kódu do požadovaného</a:t>
            </a:r>
          </a:p>
          <a:p>
            <a:r>
              <a:rPr lang="cs-CZ" sz="2400" i="1" dirty="0"/>
              <a:t>Vadí jim slabší odborník</a:t>
            </a:r>
          </a:p>
          <a:p>
            <a:r>
              <a:rPr lang="cs-CZ" sz="2400" i="1" dirty="0"/>
              <a:t>Líbí se jim samostudium z více zdrojů, komparace</a:t>
            </a:r>
          </a:p>
          <a:p>
            <a:r>
              <a:rPr lang="cs-CZ" sz="2400" i="1" dirty="0"/>
              <a:t>Někdy problém věci dokončit </a:t>
            </a:r>
            <a:r>
              <a:rPr lang="cs-CZ" sz="1800" i="1" dirty="0"/>
              <a:t>(divergentnost, </a:t>
            </a:r>
            <a:r>
              <a:rPr lang="cs-CZ" sz="1800" dirty="0" err="1" smtClean="0"/>
              <a:t>podstané</a:t>
            </a:r>
            <a:r>
              <a:rPr lang="cs-CZ" sz="1800" dirty="0" smtClean="0"/>
              <a:t> je pochopení </a:t>
            </a:r>
            <a:r>
              <a:rPr lang="cs-CZ" sz="1800" i="1" dirty="0" smtClean="0"/>
              <a:t>principu)</a:t>
            </a:r>
            <a:endParaRPr lang="cs-CZ" sz="1800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3634239C-B891-4EBD-B1E2-861A2EC3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6B59-D9D9-483C-8DE4-5E563C2C1526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308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F76359B-515A-44F1-B5DC-15DF4C9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00" y="452718"/>
            <a:ext cx="6712390" cy="86544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cs-CZ" b="1" dirty="0"/>
              <a:t>MATEŘSKÁ ŠKOLA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45CDDC1-0B86-4C59-AA77-8FB1C76A4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69" y="1085405"/>
            <a:ext cx="8315565" cy="545077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1000" b="1" u="sng" dirty="0">
              <a:solidFill>
                <a:srgbClr val="92D050"/>
              </a:solidFill>
            </a:endParaRPr>
          </a:p>
          <a:p>
            <a:pPr marL="457200" indent="-457200">
              <a:buNone/>
            </a:pPr>
            <a:r>
              <a:rPr lang="cs-CZ" sz="2400" b="1" dirty="0" smtClean="0"/>
              <a:t>                     </a:t>
            </a:r>
            <a:r>
              <a:rPr lang="cs-CZ" sz="2400" b="1" u="sng" dirty="0" smtClean="0"/>
              <a:t>TYPY </a:t>
            </a:r>
            <a:r>
              <a:rPr lang="cs-CZ" sz="2400" b="1" u="sng" dirty="0"/>
              <a:t>ZÁVĚRŮ PŘI POKUSECH O IDENTIFIKACI:</a:t>
            </a:r>
          </a:p>
          <a:p>
            <a:pPr marL="1436688" indent="357188">
              <a:buFont typeface="+mj-lt"/>
              <a:buAutoNum type="arabicPeriod"/>
            </a:pPr>
            <a:r>
              <a:rPr lang="cs-CZ" dirty="0"/>
              <a:t>EVIDENTNÍ</a:t>
            </a:r>
          </a:p>
          <a:p>
            <a:pPr marL="1436688" indent="357188">
              <a:buFont typeface="+mj-lt"/>
              <a:buAutoNum type="arabicPeriod"/>
            </a:pPr>
            <a:r>
              <a:rPr lang="cs-CZ" dirty="0"/>
              <a:t>NEROZPOZNANÉ</a:t>
            </a:r>
          </a:p>
          <a:p>
            <a:pPr marL="1436688" indent="357188">
              <a:buFont typeface="+mj-lt"/>
              <a:buAutoNum type="arabicPeriod"/>
            </a:pPr>
            <a:r>
              <a:rPr lang="cs-CZ" dirty="0"/>
              <a:t>IDENTIFIKOVÁNO JAKO </a:t>
            </a:r>
            <a:r>
              <a:rPr lang="cs-CZ" dirty="0" smtClean="0"/>
              <a:t>PODPRŮMĚR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sz="1000" dirty="0"/>
          </a:p>
          <a:p>
            <a:pPr marL="2251075" indent="-457200">
              <a:buNone/>
            </a:pPr>
            <a:r>
              <a:rPr lang="cs-CZ" sz="2400" b="1" u="sng" dirty="0" smtClean="0"/>
              <a:t>KDO</a:t>
            </a:r>
            <a:r>
              <a:rPr lang="cs-CZ" sz="2400" b="1" u="sng" dirty="0"/>
              <a:t>:</a:t>
            </a:r>
          </a:p>
          <a:p>
            <a:pPr marL="2308225" indent="-514350">
              <a:buFont typeface="+mj-lt"/>
              <a:buAutoNum type="arabicPeriod"/>
            </a:pPr>
            <a:r>
              <a:rPr lang="cs-CZ" dirty="0"/>
              <a:t>UČITELKA</a:t>
            </a:r>
          </a:p>
          <a:p>
            <a:pPr marL="2308225" indent="-514350">
              <a:buFont typeface="+mj-lt"/>
              <a:buAutoNum type="arabicPeriod"/>
            </a:pPr>
            <a:r>
              <a:rPr lang="cs-CZ" dirty="0"/>
              <a:t>RODIČE</a:t>
            </a:r>
          </a:p>
          <a:p>
            <a:pPr marL="2308225" indent="-514350">
              <a:buFont typeface="+mj-lt"/>
              <a:buAutoNum type="arabicPeriod"/>
            </a:pPr>
            <a:r>
              <a:rPr lang="cs-CZ" dirty="0"/>
              <a:t>PROFESIONÁL</a:t>
            </a:r>
          </a:p>
          <a:p>
            <a:pPr marL="2251075" indent="-457200">
              <a:buClr>
                <a:srgbClr val="FFFF00"/>
              </a:buClr>
              <a:buNone/>
            </a:pPr>
            <a:endParaRPr lang="cs-CZ" sz="1000" dirty="0"/>
          </a:p>
          <a:p>
            <a:pPr marL="2251075" indent="-457200">
              <a:buClr>
                <a:srgbClr val="FFFF00"/>
              </a:buClr>
              <a:buNone/>
            </a:pPr>
            <a:r>
              <a:rPr lang="cs-CZ" sz="2400" b="1" u="sng" dirty="0"/>
              <a:t>KAZUISTIKY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3E25CC5C-0B5D-42B4-A369-5C24DEB7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1A39-7702-4189-BCD9-A3B30AE55FC0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051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6650" y="452718"/>
            <a:ext cx="6573439" cy="1400530"/>
          </a:xfrm>
        </p:spPr>
        <p:txBody>
          <a:bodyPr/>
          <a:lstStyle/>
          <a:p>
            <a:pPr algn="ctr"/>
            <a:r>
              <a:rPr lang="cs-CZ" b="1" dirty="0" smtClean="0"/>
              <a:t>HRY a úspěšnost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699" y="1515291"/>
            <a:ext cx="7846037" cy="473311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2800" dirty="0" smtClean="0"/>
              <a:t>Honička</a:t>
            </a:r>
          </a:p>
          <a:p>
            <a:r>
              <a:rPr lang="cs-CZ" sz="2800" dirty="0" smtClean="0"/>
              <a:t>Vyměň pohni (</a:t>
            </a:r>
            <a:r>
              <a:rPr lang="cs-CZ" sz="2800" dirty="0" err="1" smtClean="0"/>
              <a:t>Kaslová</a:t>
            </a:r>
            <a:r>
              <a:rPr lang="cs-CZ" sz="2800" dirty="0" smtClean="0"/>
              <a:t>, </a:t>
            </a:r>
            <a:r>
              <a:rPr lang="cs-CZ" sz="2800" dirty="0" err="1" smtClean="0"/>
              <a:t>Gassser</a:t>
            </a:r>
            <a:r>
              <a:rPr lang="cs-CZ" sz="2800" dirty="0" smtClean="0"/>
              <a:t>, 1991)</a:t>
            </a:r>
          </a:p>
          <a:p>
            <a:r>
              <a:rPr lang="cs-CZ" sz="2800" dirty="0" smtClean="0"/>
              <a:t>Labyrint</a:t>
            </a:r>
          </a:p>
          <a:p>
            <a:r>
              <a:rPr lang="cs-CZ" sz="2800" dirty="0" smtClean="0"/>
              <a:t>Skládání celku  s překvapením nebo pozitiv- negativ(autor, sledování: </a:t>
            </a:r>
            <a:r>
              <a:rPr lang="cs-CZ" sz="2800" dirty="0" err="1" smtClean="0"/>
              <a:t>Kaslová</a:t>
            </a:r>
            <a:r>
              <a:rPr lang="cs-CZ" sz="2800" dirty="0" smtClean="0"/>
              <a:t> 2003-2010)</a:t>
            </a:r>
          </a:p>
          <a:p>
            <a:r>
              <a:rPr lang="cs-CZ" sz="2800" dirty="0" smtClean="0"/>
              <a:t>Bláznivé pexeso (2005- 2015)</a:t>
            </a:r>
          </a:p>
          <a:p>
            <a:r>
              <a:rPr lang="cs-CZ" sz="2800" dirty="0" smtClean="0"/>
              <a:t>Dělení celku (</a:t>
            </a:r>
            <a:r>
              <a:rPr lang="cs-CZ" sz="2800" dirty="0" err="1" smtClean="0"/>
              <a:t>Kaslová</a:t>
            </a:r>
            <a:r>
              <a:rPr lang="cs-CZ" sz="2800" dirty="0" smtClean="0"/>
              <a:t> 1994-2018)</a:t>
            </a:r>
          </a:p>
          <a:p>
            <a:r>
              <a:rPr lang="cs-CZ" sz="2800" dirty="0" smtClean="0"/>
              <a:t>Řešení, porovnávání v představě</a:t>
            </a:r>
          </a:p>
          <a:p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7442-D4DD-432C-A1EF-C099191B7396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EA7E2A6-641A-432B-930C-2B91E167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00" y="452718"/>
            <a:ext cx="6712390" cy="140053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cs-CZ" b="1" dirty="0"/>
              <a:t>Průzkum mezi rodiči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34A0304-2DC5-4CA3-8AD5-D834C51F4F5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cs-CZ" sz="2800" dirty="0"/>
              <a:t>Genderové rozdíly v argumentech pro nadprůměrnost</a:t>
            </a:r>
          </a:p>
          <a:p>
            <a:r>
              <a:rPr lang="cs-CZ" sz="2800" dirty="0"/>
              <a:t>Odlišné postoje v rámci socio-kulturních vzorců</a:t>
            </a:r>
          </a:p>
          <a:p>
            <a:r>
              <a:rPr lang="cs-CZ" sz="2800" dirty="0"/>
              <a:t>Představy o dalším rozvoji</a:t>
            </a:r>
          </a:p>
          <a:p>
            <a:r>
              <a:rPr lang="cs-CZ" sz="2800" dirty="0"/>
              <a:t>Odlišnosti ve filozofii rodinné výchovy (nároky, požadavky, …)</a:t>
            </a:r>
          </a:p>
          <a:p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66B3E23-BDE5-4E6E-A5DE-A86FC359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C057-0319-4ED6-B15C-0234A65CDF55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2910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4F8A121-4B8E-423B-BC1C-BC45FA53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2718"/>
            <a:ext cx="7044790" cy="140053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M.KASLOVÁ: </a:t>
            </a:r>
            <a:r>
              <a:rPr lang="cs-CZ" b="1" i="1" dirty="0"/>
              <a:t>TYPOLOGIE NADPRŮMĚRNÝCH V 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165924F-C4DA-4019-BDF0-1EE8E7F5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64" y="1968501"/>
            <a:ext cx="7900680" cy="427990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879600" indent="0">
              <a:buClr>
                <a:srgbClr val="FFFFCC"/>
              </a:buClr>
              <a:buNone/>
            </a:pPr>
            <a:endParaRPr lang="cs-CZ" sz="1800" dirty="0">
              <a:solidFill>
                <a:srgbClr val="FFFFCC"/>
              </a:solidFill>
            </a:endParaRPr>
          </a:p>
          <a:p>
            <a:pPr marL="1879600" indent="0">
              <a:buClr>
                <a:srgbClr val="FFFFCC"/>
              </a:buClr>
            </a:pPr>
            <a:r>
              <a:rPr lang="cs-CZ" sz="3200" dirty="0"/>
              <a:t>VĚDEC</a:t>
            </a:r>
          </a:p>
          <a:p>
            <a:pPr marL="1879600" indent="0">
              <a:buClr>
                <a:srgbClr val="FFFFCC"/>
              </a:buClr>
            </a:pPr>
            <a:r>
              <a:rPr lang="cs-CZ" sz="3200" dirty="0"/>
              <a:t>KOLEGA</a:t>
            </a:r>
          </a:p>
          <a:p>
            <a:pPr marL="1879600" indent="0">
              <a:buClr>
                <a:srgbClr val="FFFFCC"/>
              </a:buClr>
            </a:pPr>
            <a:r>
              <a:rPr lang="cs-CZ" sz="3200" dirty="0"/>
              <a:t>HEREC</a:t>
            </a:r>
          </a:p>
          <a:p>
            <a:pPr marL="1879600" indent="0">
              <a:buClr>
                <a:srgbClr val="FFFFCC"/>
              </a:buClr>
            </a:pPr>
            <a:r>
              <a:rPr lang="cs-CZ" sz="3200" dirty="0"/>
              <a:t>ORGANIZÁTOR, VEDOUCÍ</a:t>
            </a:r>
          </a:p>
          <a:p>
            <a:pPr marL="1879600" indent="0">
              <a:buClr>
                <a:srgbClr val="FFFFCC"/>
              </a:buClr>
            </a:pPr>
            <a:r>
              <a:rPr lang="cs-CZ" sz="3200" dirty="0"/>
              <a:t>SAMARITÁN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471E89AB-755C-4BBA-9596-9E85D76F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54AD-C23D-49E9-A9A2-6BC18D14F29C}" type="datetime1">
              <a:rPr lang="cs-CZ" smtClean="0"/>
              <a:t>19.3.2018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Kaslová nadaní dítě/žák v (pre)matematice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29429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</TotalTime>
  <Words>1007</Words>
  <Application>Microsoft Office PowerPoint</Application>
  <PresentationFormat>Předvádění na obrazovce (4:3)</PresentationFormat>
  <Paragraphs>209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NADRPŮMĚRNÝ ŽÁK  V MATEMATICE - část I text vychází z výzkumů M. Kaslové podrobněji sborníky  Ani jeden matematický talent nazmar 2003-17  na www JČMF SUMA komentáře k listům na přednášce text podléhá povinnosti citace</vt:lpstr>
      <vt:lpstr> Nadprůměrný Nadaný Talentovaný </vt:lpstr>
      <vt:lpstr>ZNAKY V PEPSYP</vt:lpstr>
      <vt:lpstr>CO JE SPOJUJE?</vt:lpstr>
      <vt:lpstr>Snímek 5</vt:lpstr>
      <vt:lpstr>MATEŘSKÁ ŠKOLA</vt:lpstr>
      <vt:lpstr>HRY a úspěšnost</vt:lpstr>
      <vt:lpstr>Průzkum mezi rodiči</vt:lpstr>
      <vt:lpstr>M.KASLOVÁ: TYPOLOGIE NADPRŮMĚRNÝCH V M</vt:lpstr>
      <vt:lpstr>Autorská ÚLOHA A (mk 1996)</vt:lpstr>
      <vt:lpstr>Autorská ÚLOHA B (mk 1996)</vt:lpstr>
      <vt:lpstr>Autorská ÚLOHA B (mk)</vt:lpstr>
      <vt:lpstr>Autorská úloha  (RP 80. léta, autor neznám)</vt:lpstr>
      <vt:lpstr>Geometrické ÚLOHY - a</vt:lpstr>
      <vt:lpstr>Geometrické ÚLOHY - b</vt:lpstr>
      <vt:lpstr>Geometrické ÚLOHY c1-3</vt:lpstr>
      <vt:lpstr>G a A  (rovina/prostor a číslo)</vt:lpstr>
      <vt:lpstr>LOGIKA, HRY</vt:lpstr>
      <vt:lpstr>Motivace i ztížení</vt:lpstr>
      <vt:lpstr>Doporučení a úkoly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NADRPŮMĚRNÝ ŽÁK  V MATEMATICE</dc:title>
  <dc:creator>Michaela Kaslová</dc:creator>
  <cp:lastModifiedBy>kaslova michaela</cp:lastModifiedBy>
  <cp:revision>34</cp:revision>
  <dcterms:created xsi:type="dcterms:W3CDTF">2018-03-16T19:31:10Z</dcterms:created>
  <dcterms:modified xsi:type="dcterms:W3CDTF">2018-03-19T13:39:09Z</dcterms:modified>
</cp:coreProperties>
</file>