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D4"/>
    <a:srgbClr val="0054A6"/>
    <a:srgbClr val="64FA00"/>
    <a:srgbClr val="E7E7E8"/>
    <a:srgbClr val="5454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8"/>
            <a:ext cx="2057400" cy="38242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019800" cy="38242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30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30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cs-CZ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283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375" y="4192191"/>
            <a:ext cx="4840288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54A6"/>
                </a:solidFill>
                <a:latin typeface="+mn-lt"/>
              </a:defRPr>
            </a:lvl1pPr>
          </a:lstStyle>
          <a:p>
            <a:r>
              <a:rPr lang="cs-CZ" sz="1100"/>
              <a:t>Název přednášky</a:t>
            </a:r>
          </a:p>
          <a:p>
            <a:r>
              <a:rPr lang="cs-CZ"/>
              <a:t>Jméno a příjmení přednášejícího, titul</a:t>
            </a:r>
          </a:p>
          <a:p>
            <a:endParaRPr lang="cs-CZ"/>
          </a:p>
          <a:p>
            <a:r>
              <a:rPr lang="cs-CZ"/>
              <a:t>Institut postgraduálního vzdělávání ve zdravotnictví</a:t>
            </a:r>
          </a:p>
          <a:p>
            <a:r>
              <a:rPr lang="pt-BR"/>
              <a:t>Ruská 85, 100 05 Praha 10, e-mail: ipvz@ipvz.cz, web: www.ipvz.cz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4A6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3200">
          <a:solidFill>
            <a:srgbClr val="008FD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45456"/>
        </a:buClr>
        <a:buFont typeface="Wingdings" pitchFamily="2" charset="2"/>
        <a:buChar char="§"/>
        <a:defRPr sz="2800">
          <a:solidFill>
            <a:srgbClr val="008FD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400">
          <a:solidFill>
            <a:srgbClr val="008FD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4545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4A6"/>
        </a:buClr>
        <a:buFont typeface="Wingdings" pitchFamily="2" charset="2"/>
        <a:buChar char="§"/>
        <a:defRPr sz="2000">
          <a:solidFill>
            <a:srgbClr val="008FD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82452"/>
            <a:ext cx="9144000" cy="857250"/>
          </a:xfrm>
        </p:spPr>
        <p:txBody>
          <a:bodyPr/>
          <a:lstStyle/>
          <a:p>
            <a:r>
              <a:rPr lang="cs-CZ" sz="6600" dirty="0" smtClean="0"/>
              <a:t>TEST č. </a:t>
            </a:r>
            <a:r>
              <a:rPr lang="cs-CZ" sz="6600" b="1" dirty="0" smtClean="0">
                <a:solidFill>
                  <a:srgbClr val="92D050"/>
                </a:solidFill>
              </a:rPr>
              <a:t>20991001</a:t>
            </a:r>
            <a:endParaRPr lang="cs-CZ" sz="66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427734"/>
            <a:ext cx="9144000" cy="1224136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rgbClr val="0054A6"/>
                </a:solidFill>
              </a:rPr>
              <a:t>Obor: endokrinologie</a:t>
            </a:r>
          </a:p>
          <a:p>
            <a:pPr algn="ctr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71872" y="4101529"/>
            <a:ext cx="4840288" cy="70246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Institut postgraduálního vzdělávání ve zdravotnictví</a:t>
            </a:r>
          </a:p>
          <a:p>
            <a:r>
              <a:rPr lang="pt-BR" dirty="0" smtClean="0"/>
              <a:t>Ruská 85, 100 05 Praha 10, e-mail: ipvz@ipvz.cz, web: www.ipvz.cz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857250"/>
          </a:xfrm>
        </p:spPr>
        <p:txBody>
          <a:bodyPr/>
          <a:lstStyle/>
          <a:p>
            <a:r>
              <a:rPr lang="cs-CZ" sz="4000" b="1" dirty="0" smtClean="0"/>
              <a:t>Informace pro testované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024336"/>
          </a:xfrm>
        </p:spPr>
        <p:txBody>
          <a:bodyPr/>
          <a:lstStyle/>
          <a:p>
            <a:r>
              <a:rPr lang="cs-CZ" sz="1500" dirty="0" smtClean="0"/>
              <a:t>Do kolonek s osobními údaji zadejte požadované údaje.</a:t>
            </a:r>
          </a:p>
          <a:p>
            <a:r>
              <a:rPr lang="cs-CZ" sz="1500" dirty="0" smtClean="0"/>
              <a:t>Poté již </a:t>
            </a:r>
            <a:r>
              <a:rPr lang="cs-CZ" sz="1500" b="1" dirty="0" smtClean="0">
                <a:solidFill>
                  <a:srgbClr val="92D050"/>
                </a:solidFill>
              </a:rPr>
              <a:t>nepoužívejte klávesnici ani počítač nevypínejte</a:t>
            </a:r>
            <a:r>
              <a:rPr lang="cs-CZ" sz="1500" b="1" dirty="0" smtClean="0"/>
              <a:t>.</a:t>
            </a:r>
          </a:p>
          <a:p>
            <a:r>
              <a:rPr lang="cs-CZ" sz="1500" dirty="0" smtClean="0"/>
              <a:t>V testu se pohybujte </a:t>
            </a:r>
            <a:r>
              <a:rPr lang="cs-CZ" sz="1500" b="1" dirty="0" smtClean="0">
                <a:solidFill>
                  <a:srgbClr val="92D050"/>
                </a:solidFill>
              </a:rPr>
              <a:t>POUZE pomocí levého tlačítka myši</a:t>
            </a:r>
            <a:r>
              <a:rPr lang="cs-CZ" sz="1500" dirty="0" smtClean="0"/>
              <a:t>.</a:t>
            </a:r>
          </a:p>
          <a:p>
            <a:r>
              <a:rPr lang="cs-CZ" sz="1500" dirty="0" smtClean="0"/>
              <a:t>Otázky se na obrazovce zobrazují po jedné pouze </a:t>
            </a:r>
            <a:r>
              <a:rPr lang="cs-CZ" sz="1500" b="1" dirty="0" smtClean="0">
                <a:solidFill>
                  <a:srgbClr val="92D050"/>
                </a:solidFill>
              </a:rPr>
              <a:t>ve směru dopředu</a:t>
            </a:r>
            <a:r>
              <a:rPr lang="cs-CZ" sz="1500" dirty="0" smtClean="0"/>
              <a:t>.</a:t>
            </a:r>
          </a:p>
          <a:p>
            <a:r>
              <a:rPr lang="cs-CZ" sz="1500" dirty="0" smtClean="0"/>
              <a:t>K již zodpovězeným i nezodpovězeným otázkám se </a:t>
            </a:r>
            <a:r>
              <a:rPr lang="cs-CZ" sz="1500" b="1" dirty="0" smtClean="0">
                <a:solidFill>
                  <a:srgbClr val="92D050"/>
                </a:solidFill>
              </a:rPr>
              <a:t>nelze vracet</a:t>
            </a:r>
            <a:r>
              <a:rPr lang="cs-CZ" sz="1500" dirty="0" smtClean="0"/>
              <a:t>.</a:t>
            </a:r>
          </a:p>
          <a:p>
            <a:r>
              <a:rPr lang="cs-CZ" sz="1500" dirty="0" smtClean="0"/>
              <a:t>V testu se mohou vyskytovat dva typy odpovědí: </a:t>
            </a:r>
          </a:p>
          <a:p>
            <a:pPr lvl="1">
              <a:buNone/>
            </a:pPr>
            <a:r>
              <a:rPr lang="cs-CZ" sz="1500" dirty="0" smtClean="0"/>
              <a:t>         pouze jedna správná odpověď na otázku,</a:t>
            </a:r>
          </a:p>
          <a:p>
            <a:pPr lvl="1">
              <a:buNone/>
            </a:pPr>
            <a:r>
              <a:rPr lang="cs-CZ" sz="1500" dirty="0" smtClean="0"/>
              <a:t>         </a:t>
            </a:r>
            <a:r>
              <a:rPr lang="cs-CZ" sz="1500" smtClean="0"/>
              <a:t>více </a:t>
            </a:r>
            <a:r>
              <a:rPr lang="cs-CZ" sz="1500" smtClean="0"/>
              <a:t>správných </a:t>
            </a:r>
            <a:r>
              <a:rPr lang="cs-CZ" sz="1500" dirty="0" smtClean="0"/>
              <a:t>odpovědí.</a:t>
            </a:r>
          </a:p>
          <a:p>
            <a:r>
              <a:rPr lang="cs-CZ" sz="1500" dirty="0" smtClean="0"/>
              <a:t>Výsledek bude zobrazen ihned po zodpovězení poslední otázky.</a:t>
            </a:r>
          </a:p>
          <a:p>
            <a:r>
              <a:rPr lang="cs-CZ" sz="1500" dirty="0" smtClean="0"/>
              <a:t>Na konci testu potvrdíte myší </a:t>
            </a:r>
            <a:r>
              <a:rPr lang="cs-CZ" sz="1500" b="1" dirty="0" smtClean="0">
                <a:solidFill>
                  <a:srgbClr val="92D050"/>
                </a:solidFill>
              </a:rPr>
              <a:t>tisk</a:t>
            </a:r>
            <a:r>
              <a:rPr lang="cs-CZ" sz="1500" dirty="0"/>
              <a:t> </a:t>
            </a:r>
            <a:r>
              <a:rPr lang="cs-CZ" sz="1500" dirty="0" smtClean="0"/>
              <a:t>vašeho výsledku.</a:t>
            </a:r>
          </a:p>
          <a:p>
            <a:pPr lvl="1">
              <a:lnSpc>
                <a:spcPct val="200000"/>
              </a:lnSpc>
              <a:buNone/>
            </a:pPr>
            <a:endParaRPr lang="cs-CZ" sz="1600" dirty="0" smtClean="0"/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71872" y="4101529"/>
            <a:ext cx="4840288" cy="70246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Institut postgraduálního vzdělávání ve zdravotnictví</a:t>
            </a:r>
          </a:p>
          <a:p>
            <a:r>
              <a:rPr lang="pt-BR" dirty="0" smtClean="0"/>
              <a:t>Ruská 85, 100 05 Praha 10, e-mail: ipvz@ipvz.cz, web: www.ipvz.cz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6319" t="52100" r="59547" b="43980"/>
          <a:stretch>
            <a:fillRect/>
          </a:stretch>
        </p:blipFill>
        <p:spPr bwMode="auto">
          <a:xfrm>
            <a:off x="899592" y="2643758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36416" t="72050" r="59450" b="24030"/>
          <a:stretch>
            <a:fillRect/>
          </a:stretch>
        </p:blipFill>
        <p:spPr bwMode="auto">
          <a:xfrm>
            <a:off x="899592" y="2931790"/>
            <a:ext cx="57606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857250"/>
          </a:xfrm>
        </p:spPr>
        <p:txBody>
          <a:bodyPr/>
          <a:lstStyle/>
          <a:p>
            <a:r>
              <a:rPr lang="cs-CZ" sz="4000" b="1" dirty="0" smtClean="0"/>
              <a:t>Informace pro testované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02433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cs-CZ" sz="2400" dirty="0"/>
              <a:t>TEST číslo</a:t>
            </a:r>
            <a:r>
              <a:rPr lang="cs-CZ" sz="2400"/>
              <a:t>:</a:t>
            </a:r>
            <a:r>
              <a:rPr lang="cs-CZ" sz="240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cs-CZ" sz="2800" b="1" smtClean="0">
                <a:solidFill>
                  <a:srgbClr val="92D050"/>
                </a:solidFill>
              </a:rPr>
              <a:t>20991001</a:t>
            </a:r>
            <a:endParaRPr lang="cs-CZ" sz="2400" b="1" dirty="0" smtClean="0"/>
          </a:p>
          <a:p>
            <a:pPr algn="ctr">
              <a:lnSpc>
                <a:spcPct val="150000"/>
              </a:lnSpc>
              <a:buNone/>
            </a:pPr>
            <a:r>
              <a:rPr lang="cs-CZ" sz="2400" dirty="0" smtClean="0"/>
              <a:t>Počet otázek v testu: </a:t>
            </a:r>
            <a:r>
              <a:rPr lang="cs-CZ" sz="2800" b="1" dirty="0" smtClean="0">
                <a:solidFill>
                  <a:srgbClr val="92D050"/>
                </a:solidFill>
              </a:rPr>
              <a:t>70</a:t>
            </a:r>
            <a:endParaRPr lang="cs-CZ" sz="2400" b="1" dirty="0" smtClean="0">
              <a:solidFill>
                <a:srgbClr val="92D05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cs-CZ" sz="2400" dirty="0" smtClean="0"/>
              <a:t>Časový limit: </a:t>
            </a:r>
            <a:r>
              <a:rPr lang="cs-CZ" sz="2800" b="1" dirty="0" smtClean="0">
                <a:solidFill>
                  <a:srgbClr val="92D050"/>
                </a:solidFill>
              </a:rPr>
              <a:t>70 minut</a:t>
            </a:r>
            <a:endParaRPr lang="cs-CZ" sz="2400" b="1" dirty="0" smtClean="0">
              <a:solidFill>
                <a:srgbClr val="92D05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cs-CZ" sz="2400" dirty="0" smtClean="0"/>
              <a:t>Hranice úspěšnosti: </a:t>
            </a:r>
            <a:r>
              <a:rPr lang="cs-CZ" sz="2000" b="1" dirty="0" smtClean="0">
                <a:solidFill>
                  <a:srgbClr val="92D050"/>
                </a:solidFill>
              </a:rPr>
              <a:t>nebyla zadavatelem testu zveřejněna</a:t>
            </a:r>
            <a:endParaRPr lang="cs-CZ" sz="2400" b="1" dirty="0" smtClean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endParaRPr lang="cs-CZ" sz="105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71872" y="4101529"/>
            <a:ext cx="4840288" cy="70246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Institut postgraduálního vzdělávání ve zdravotnictví</a:t>
            </a:r>
          </a:p>
          <a:p>
            <a:r>
              <a:rPr lang="pt-BR" dirty="0" smtClean="0"/>
              <a:t>Ruská 85, 100 05 Praha 10, e-mail: ipvz@ipvz.cz, web: www.ipvz.cz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IPVZ_bilomodra">
  <a:themeElements>
    <a:clrScheme name="sablona_IPVZ_bilomod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IPVZ_bilomodr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IPVZ_bilomod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IPVZ_bilomod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IPVZ_bilomod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IPVZ_bilomod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IPVZ_bilomod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IPVZ_bilomod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IPVZ_bilomod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sablona_IPVZ_bilomodra</Template>
  <TotalTime>325</TotalTime>
  <Words>184</Words>
  <Application>Microsoft Office PowerPoint</Application>
  <PresentationFormat>Předvádění na obrazovce (16:9)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sablona_IPVZ_bilomodra</vt:lpstr>
      <vt:lpstr>TEST č. 20991001</vt:lpstr>
      <vt:lpstr>Informace pro testované</vt:lpstr>
      <vt:lpstr>Informace pro testované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Sochora</dc:creator>
  <cp:lastModifiedBy>Hurtová</cp:lastModifiedBy>
  <cp:revision>13</cp:revision>
  <dcterms:created xsi:type="dcterms:W3CDTF">2017-05-04T15:30:16Z</dcterms:created>
  <dcterms:modified xsi:type="dcterms:W3CDTF">2017-08-04T08:54:07Z</dcterms:modified>
</cp:coreProperties>
</file>