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3" r:id="rId24"/>
    <p:sldId id="275" r:id="rId25"/>
    <p:sldId id="276" r:id="rId26"/>
    <p:sldId id="277" r:id="rId27"/>
    <p:sldId id="278" r:id="rId28"/>
    <p:sldId id="279" r:id="rId29"/>
    <p:sldId id="280" r:id="rId30"/>
    <p:sldId id="282" r:id="rId31"/>
    <p:sldId id="281" r:id="rId32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Obrázek 3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Obrázek 3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109880" y="882360"/>
            <a:ext cx="9966240" cy="1356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Obrázek 7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Obrázek 7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1109880" y="882360"/>
            <a:ext cx="9966240" cy="1356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Obrázek 11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3" name="Obrázek 11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1109880" y="882360"/>
            <a:ext cx="9966240" cy="1356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Obrázek 14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1" name="Obrázek 15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1109880" y="882360"/>
            <a:ext cx="9966240" cy="1356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09880" y="882360"/>
            <a:ext cx="9966240" cy="1356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Obrázek 18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8" name="Obrázek 18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231120" y="243720"/>
            <a:ext cx="11723760" cy="63770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2"/>
          <p:cNvSpPr/>
          <p:nvPr/>
        </p:nvSpPr>
        <p:spPr>
          <a:xfrm>
            <a:off x="231120" y="243720"/>
            <a:ext cx="11723760" cy="6377040"/>
          </a:xfrm>
          <a:prstGeom prst="rect">
            <a:avLst/>
          </a:prstGeom>
          <a:solidFill>
            <a:schemeClr val="accent1"/>
          </a:solidFill>
          <a:ln w="12600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978560" y="3733560"/>
            <a:ext cx="8229600" cy="36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231120" y="243720"/>
            <a:ext cx="11723760" cy="63770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231120" y="243720"/>
            <a:ext cx="11723760" cy="63770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31120" y="243720"/>
            <a:ext cx="11723760" cy="63770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240" cy="292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231120" y="243720"/>
            <a:ext cx="11723760" cy="63770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-arts-cork.com/poster-art-history.htm" TargetMode="External"/><Relationship Id="rId2" Type="http://schemas.openxmlformats.org/officeDocument/2006/relationships/hyperlink" Target="http://www.jirieliska.cz/fileadmin/user_upload/knihy/Grafick%C3%BD%20desicn03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ll-art.org/history661_posters.html" TargetMode="External"/><Relationship Id="rId4" Type="http://schemas.openxmlformats.org/officeDocument/2006/relationships/hyperlink" Target="http://www.designishistory.com/1850/posters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isual-arts-cork.com/famous-artists/toulouse-lautrec.htm" TargetMode="Externa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1709640" y="411508"/>
            <a:ext cx="11260965" cy="34581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cs-CZ" sz="8000" b="1" strike="noStrike" cap="all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Visual</a:t>
            </a:r>
            <a:r>
              <a:rPr lang="cs-CZ" sz="8000" b="1" strike="noStrike" cap="all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art –</a:t>
            </a:r>
          </a:p>
          <a:p>
            <a:r>
              <a:rPr lang="cs-CZ" sz="8000" b="1" strike="noStrike" cap="all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8000" b="1" strike="noStrike" cap="all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</a:t>
            </a:r>
            <a:r>
              <a:rPr lang="cs-CZ" sz="8000" b="1" strike="noStrike" cap="all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</a:t>
            </a:r>
            <a:r>
              <a:rPr lang="cs-CZ" sz="8000" b="1" strike="noStrike" cap="all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sters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5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1709640" y="3869640"/>
            <a:ext cx="8767080" cy="138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                                                                                                                      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cs-CZ" sz="4400" b="1" u="sng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Art Noveau </a:t>
            </a:r>
            <a:r>
              <a:rPr lang="cs-CZ" sz="44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(1890-1900s)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1127520" y="1440000"/>
            <a:ext cx="475416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Poster art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greatly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stimulated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during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1890s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with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emergence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of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style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ornamental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decorative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style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of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art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flowing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curvilinear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shapes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and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drawing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inspiration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from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Byzantine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icons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and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Celtic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Art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Aubrey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Beardsley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-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English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illustrator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master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of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this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style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art nouveau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attracted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other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artists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including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Alphonse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Mucha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in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fact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one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of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first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Art Nouveau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masterpieces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was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his Sarah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Bernhardt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poster (1894) </a:t>
            </a:r>
            <a:r>
              <a:rPr lang="cs-CZ" sz="2200" b="0" strike="noStrike" spc="-1" dirty="0">
                <a:solidFill>
                  <a:srgbClr val="A6B727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6267600" y="2057400"/>
            <a:ext cx="475416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6" name="Picture 2"/>
          <p:cNvPicPr/>
          <p:nvPr/>
        </p:nvPicPr>
        <p:blipFill>
          <a:blip r:embed="rId2"/>
          <a:stretch/>
        </p:blipFill>
        <p:spPr>
          <a:xfrm>
            <a:off x="7299720" y="823680"/>
            <a:ext cx="3448080" cy="518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9" name="Picture 2"/>
          <p:cNvPicPr/>
          <p:nvPr/>
        </p:nvPicPr>
        <p:blipFill>
          <a:blip r:embed="rId2"/>
          <a:stretch/>
        </p:blipFill>
        <p:spPr>
          <a:xfrm>
            <a:off x="1152360" y="268560"/>
            <a:ext cx="2433600" cy="5710320"/>
          </a:xfrm>
          <a:prstGeom prst="rect">
            <a:avLst/>
          </a:prstGeom>
          <a:ln>
            <a:noFill/>
          </a:ln>
        </p:spPr>
      </p:pic>
      <p:pic>
        <p:nvPicPr>
          <p:cNvPr id="220" name="Picture 3"/>
          <p:cNvPicPr/>
          <p:nvPr/>
        </p:nvPicPr>
        <p:blipFill>
          <a:blip r:embed="rId3"/>
          <a:stretch/>
        </p:blipFill>
        <p:spPr>
          <a:xfrm>
            <a:off x="8253000" y="349920"/>
            <a:ext cx="2584440" cy="5974920"/>
          </a:xfrm>
          <a:prstGeom prst="rect">
            <a:avLst/>
          </a:prstGeom>
          <a:ln>
            <a:noFill/>
          </a:ln>
        </p:spPr>
      </p:pic>
      <p:pic>
        <p:nvPicPr>
          <p:cNvPr id="221" name="Picture 5"/>
          <p:cNvPicPr/>
          <p:nvPr/>
        </p:nvPicPr>
        <p:blipFill>
          <a:blip r:embed="rId4"/>
          <a:stretch/>
        </p:blipFill>
        <p:spPr>
          <a:xfrm>
            <a:off x="4359600" y="831960"/>
            <a:ext cx="3273120" cy="458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cs-CZ" sz="4400" b="1" u="sng" strike="noStrike" spc="-1">
                <a:solidFill>
                  <a:srgbClr val="A6B727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400" b="1" u="sng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Art Deco - </a:t>
            </a:r>
            <a:r>
              <a:rPr lang="cs-CZ" sz="4400" b="0" u="sng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1920s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Poster Art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During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Inter-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War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Years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Art Nouveau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was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seen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as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old-fashioned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and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irrelevant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when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compared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to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new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age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dominated</a:t>
            </a:r>
            <a:r>
              <a:rPr lang="cs-CZ" sz="20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by Science and  </a:t>
            </a:r>
            <a:r>
              <a:rPr lang="cs-CZ" sz="20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great</a:t>
            </a:r>
            <a:r>
              <a:rPr lang="cs-CZ" sz="20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technological</a:t>
            </a:r>
            <a:r>
              <a:rPr lang="cs-CZ" sz="20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development  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new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technological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reality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was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better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represented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by </a:t>
            </a:r>
            <a:r>
              <a:rPr lang="cs-CZ" sz="20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modern</a:t>
            </a:r>
            <a:r>
              <a:rPr lang="cs-CZ" sz="20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art </a:t>
            </a:r>
            <a:r>
              <a:rPr lang="cs-CZ" sz="20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movements</a:t>
            </a:r>
            <a:r>
              <a:rPr lang="cs-CZ" sz="20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such as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Cubism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Futurism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Expressionism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and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others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from</a:t>
            </a:r>
            <a:r>
              <a:rPr lang="cs-CZ" sz="20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which</a:t>
            </a:r>
            <a:r>
              <a:rPr lang="cs-CZ" sz="20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movement</a:t>
            </a:r>
            <a:r>
              <a:rPr lang="cs-CZ" sz="20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drew</a:t>
            </a:r>
            <a:r>
              <a:rPr lang="cs-CZ" sz="20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inspiration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simpler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more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function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style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0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key</a:t>
            </a:r>
            <a:r>
              <a:rPr lang="cs-CZ" sz="20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features</a:t>
            </a:r>
            <a:r>
              <a:rPr lang="cs-CZ" sz="20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dynamism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power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and speed,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sleek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geometrical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forms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and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strong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even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striking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colours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switched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from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curvilinear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shapes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to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rectilinear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and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geometric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imagery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in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order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to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sharpen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advertising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message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440">
              <a:lnSpc>
                <a:spcPct val="90000"/>
              </a:lnSpc>
              <a:buClr>
                <a:srgbClr val="A6B727"/>
              </a:buClr>
              <a:buSzPct val="80000"/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"/>
          <p:cNvSpPr/>
          <p:nvPr/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6" name="Picture 4"/>
          <p:cNvPicPr/>
          <p:nvPr/>
        </p:nvPicPr>
        <p:blipFill>
          <a:blip r:embed="rId2"/>
          <a:stretch/>
        </p:blipFill>
        <p:spPr>
          <a:xfrm>
            <a:off x="972360" y="920880"/>
            <a:ext cx="4840920" cy="4840920"/>
          </a:xfrm>
          <a:prstGeom prst="rect">
            <a:avLst/>
          </a:prstGeom>
          <a:ln>
            <a:noFill/>
          </a:ln>
        </p:spPr>
      </p:pic>
      <p:pic>
        <p:nvPicPr>
          <p:cNvPr id="227" name="Picture 5"/>
          <p:cNvPicPr/>
          <p:nvPr/>
        </p:nvPicPr>
        <p:blipFill>
          <a:blip r:embed="rId3"/>
          <a:stretch/>
        </p:blipFill>
        <p:spPr>
          <a:xfrm>
            <a:off x="6616440" y="773640"/>
            <a:ext cx="3516120" cy="498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0" name="Picture 3"/>
          <p:cNvPicPr/>
          <p:nvPr/>
        </p:nvPicPr>
        <p:blipFill>
          <a:blip r:embed="rId2"/>
          <a:stretch/>
        </p:blipFill>
        <p:spPr>
          <a:xfrm>
            <a:off x="1627920" y="848160"/>
            <a:ext cx="3314520" cy="4724640"/>
          </a:xfrm>
          <a:prstGeom prst="rect">
            <a:avLst/>
          </a:prstGeom>
          <a:ln>
            <a:noFill/>
          </a:ln>
        </p:spPr>
      </p:pic>
      <p:pic>
        <p:nvPicPr>
          <p:cNvPr id="231" name="Picture 4"/>
          <p:cNvPicPr/>
          <p:nvPr/>
        </p:nvPicPr>
        <p:blipFill>
          <a:blip r:embed="rId3"/>
          <a:stretch/>
        </p:blipFill>
        <p:spPr>
          <a:xfrm>
            <a:off x="6600600" y="699120"/>
            <a:ext cx="3245040" cy="502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987120" y="288000"/>
            <a:ext cx="9937800" cy="13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8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WORLD WARS PERIOD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987120" y="165132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Political poster was born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WWI - 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POSTER USED AS  A PROPAGANDA TOOL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poster's 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accessibility and impact 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made it the most important means of mass communication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poster into the most important medium of political imagery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it </a:t>
            </a:r>
            <a:r>
              <a:rPr lang="cs-CZ" sz="2200" b="0" u="sng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helped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 increase morale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-recruit soldiers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-defame the enemy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-boost patriotism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-support for the war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esigned to influence public opinion 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through the 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use of stereotyped images and motifs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control over visual arts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– only artists who complied with the REGIME’ S guidelines,  were allowed to practice their art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2"/>
          <p:cNvSpPr/>
          <p:nvPr/>
        </p:nvSpPr>
        <p:spPr>
          <a:xfrm>
            <a:off x="504000" y="562320"/>
            <a:ext cx="3680640" cy="548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World War Propaganda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World War I Recruitment poster-designed by Alfred Leete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Lord Kitchener -a legend within the British army was given the task of recruiting a large army to fight Germany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-This propaganda poster was published on the front cover of the hugely influential London Opinion magazine on 5 September 1914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poster led to an immense recruiting success for the British army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Obrázek 235"/>
          <p:cNvPicPr/>
          <p:nvPr/>
        </p:nvPicPr>
        <p:blipFill>
          <a:blip r:embed="rId2"/>
          <a:stretch/>
        </p:blipFill>
        <p:spPr>
          <a:xfrm>
            <a:off x="5544000" y="360000"/>
            <a:ext cx="4175640" cy="620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1143000" y="698760"/>
            <a:ext cx="4825800" cy="12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2"/>
          <p:cNvSpPr/>
          <p:nvPr/>
        </p:nvSpPr>
        <p:spPr>
          <a:xfrm>
            <a:off x="1143000" y="1008000"/>
            <a:ext cx="3824640" cy="50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">
              <a:lnSpc>
                <a:spcPct val="100000"/>
              </a:lnSpc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 America- famous 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army recruiting poster 1917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r>
              <a:rPr lang="cs-CZ" sz="2200" b="0" strike="noStrike" spc="-1">
                <a:solidFill>
                  <a:srgbClr val="A6B727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 </a:t>
            </a:r>
            <a:r>
              <a:rPr lang="cs-CZ" sz="2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James Montgomery Flagg </a:t>
            </a:r>
            <a:r>
              <a:rPr lang="cs-CZ" sz="22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army recruiting poster</a:t>
            </a:r>
            <a:r>
              <a:rPr lang="cs-CZ" sz="2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depicting Uncle Sam Uncle Sam, a personification of the US state (also same initials), pointing directly at the viewer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6267600" y="2057400"/>
            <a:ext cx="475416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0" name="Picture 2"/>
          <p:cNvPicPr/>
          <p:nvPr/>
        </p:nvPicPr>
        <p:blipFill>
          <a:blip r:embed="rId2"/>
          <a:stretch/>
        </p:blipFill>
        <p:spPr>
          <a:xfrm>
            <a:off x="6340320" y="398880"/>
            <a:ext cx="4238280" cy="609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224000" y="648000"/>
            <a:ext cx="9322920" cy="124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4400" b="1" u="sng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Nazi Poster art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1143000" y="2304000"/>
            <a:ext cx="10089000" cy="377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During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1930s and early 40s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anti-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semitic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campaigns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-"/>
            </a:pP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denigrate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Jews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-"/>
            </a:pP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recruit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SS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volunteers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-"/>
            </a:pP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promote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anti-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semitic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films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and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exhibitions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-"/>
            </a:pP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scare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population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Nazi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street propaganda - 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Hans Schweitzer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 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poster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promoting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anti-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Semitic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film, "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Eternal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Jew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".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STEREOTIPICAL IMAGES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hook-nosed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Jew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and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vigorous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blonde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Aryan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440">
              <a:lnSpc>
                <a:spcPct val="100000"/>
              </a:lnSpc>
              <a:buClr>
                <a:srgbClr val="A6B727"/>
              </a:buClr>
              <a:buSzPct val="80000"/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6267600" y="2057400"/>
            <a:ext cx="475416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Obrázek 240"/>
          <p:cNvPicPr/>
          <p:nvPr/>
        </p:nvPicPr>
        <p:blipFill>
          <a:blip r:embed="rId2"/>
          <a:stretch/>
        </p:blipFill>
        <p:spPr>
          <a:xfrm rot="37200">
            <a:off x="6084720" y="241560"/>
            <a:ext cx="4821120" cy="6472800"/>
          </a:xfrm>
          <a:prstGeom prst="rect">
            <a:avLst/>
          </a:prstGeom>
          <a:ln>
            <a:noFill/>
          </a:ln>
        </p:spPr>
      </p:pic>
      <p:sp>
        <p:nvSpPr>
          <p:cNvPr id="242" name="TextShape 1"/>
          <p:cNvSpPr txBox="1"/>
          <p:nvPr/>
        </p:nvSpPr>
        <p:spPr>
          <a:xfrm>
            <a:off x="1008000" y="882360"/>
            <a:ext cx="10068120" cy="2925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730440" y="1152000"/>
            <a:ext cx="4669560" cy="4429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Danger of Bolshevism (Die Gefahr des Bolschewismus) Rudi Feld (1919)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TextShape 3"/>
          <p:cNvSpPr txBox="1"/>
          <p:nvPr/>
        </p:nvSpPr>
        <p:spPr>
          <a:xfrm>
            <a:off x="1224000" y="2304000"/>
            <a:ext cx="4104000" cy="38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Death figure reflected a common fear in the aftermath of World War I in Germany—that the 1917 Bolshevik revolution in Russia might be replicated in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535B1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What is a poster?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1143000" y="1631880"/>
            <a:ext cx="9872280" cy="44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form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of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visual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art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which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typically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has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two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values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: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1)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it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informs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i.e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it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carries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textual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information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2)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it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caries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visual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information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-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visual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information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especially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important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as  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it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 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conveys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lot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about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time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which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it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was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produced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and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also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about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author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BUT: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Posters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may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consist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exclusively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of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images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or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images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and text., in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rare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cases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it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may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consist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entirely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of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textual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graphics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interaction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in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graphic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expression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between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picture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and text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unique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characteristic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of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poster,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they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can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accentuate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each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other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or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they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can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contrast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"/>
          <p:cNvSpPr/>
          <p:nvPr/>
        </p:nvSpPr>
        <p:spPr>
          <a:xfrm>
            <a:off x="1296000" y="1953360"/>
            <a:ext cx="475416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cs-CZ" sz="2200" b="1" strike="noStrike" spc="-1">
                <a:solidFill>
                  <a:srgbClr val="A6B727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"The Eternal Jew"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200" b="0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film was intended to depict the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200" b="0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Jews as dangerous aggressors who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200" b="0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had to be exterminated. It argued that killing Jews is not a crime, but 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200" b="0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necessity, akin to killing rats to preserve health and cleanliness.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6267600" y="2057400"/>
            <a:ext cx="475416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1" name="Picture 2"/>
          <p:cNvPicPr/>
          <p:nvPr/>
        </p:nvPicPr>
        <p:blipFill>
          <a:blip r:embed="rId2"/>
          <a:stretch/>
        </p:blipFill>
        <p:spPr>
          <a:xfrm>
            <a:off x="6695280" y="322920"/>
            <a:ext cx="4343400" cy="603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594360" y="49716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cs-CZ" sz="3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Socialist Realism style posters(c.1920-80)</a:t>
            </a:r>
            <a:r>
              <a:rPr lang="cs-CZ" sz="3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1143000" y="143424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Posters in a realist style, which contains a socialist message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„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political art" - aesthetic considerations always took second place to the political message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matters like composition, size/position of figures, colour, tone, perspective were political issues to be decided by the cultural authorities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posters were a critical 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means of influencing and controlling mass audience -illiterate workers and peasants 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– simple images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1" u="sng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SUBJECTS: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heroic idealization of the working man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was its leitmotif, its pictures were characterized by an e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asily understood form of realism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painted in bold colours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completion of large-scale projects, like power stations, steel mills, and the like.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inspire them with a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dmiration for hard working citizens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trying to build a communist society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845280" y="785160"/>
            <a:ext cx="1457280" cy="16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cs-CZ" sz="2800" b="1" i="1" strike="noStrike" spc="-1">
                <a:solidFill>
                  <a:srgbClr val="00331A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Unmask Him!</a:t>
            </a:r>
            <a:r>
              <a:rPr lang="cs-CZ" sz="2800" b="1" strike="noStrike" spc="-1">
                <a:solidFill>
                  <a:srgbClr val="00331A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(1930)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5852160" y="1097280"/>
            <a:ext cx="5211360" cy="466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">
              <a:lnSpc>
                <a:spcPct val="100000"/>
              </a:lnSpc>
            </a:pPr>
            <a:r>
              <a:rPr lang="cs-CZ" sz="3200" b="0" strike="noStrike" spc="-1">
                <a:solidFill>
                  <a:srgbClr val="A6B727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1026720" y="2329200"/>
            <a:ext cx="1483200" cy="352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cs-CZ" sz="1700" b="1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Socialist realist poster warns workers to be on the lookout for wreckers and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700" b="1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saboteurs in factories</a:t>
            </a:r>
            <a:r>
              <a:rPr lang="cs-CZ" sz="1700" b="1" strike="noStrike" spc="-1">
                <a:solidFill>
                  <a:srgbClr val="A6B727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7" name="Picture 2"/>
          <p:cNvPicPr/>
          <p:nvPr/>
        </p:nvPicPr>
        <p:blipFill>
          <a:blip r:embed="rId2"/>
          <a:stretch/>
        </p:blipFill>
        <p:spPr>
          <a:xfrm>
            <a:off x="2624760" y="1254960"/>
            <a:ext cx="2663640" cy="3764880"/>
          </a:xfrm>
          <a:prstGeom prst="rect">
            <a:avLst/>
          </a:prstGeom>
          <a:ln>
            <a:noFill/>
          </a:ln>
        </p:spPr>
      </p:pic>
      <p:pic>
        <p:nvPicPr>
          <p:cNvPr id="258" name="Picture 3"/>
          <p:cNvPicPr/>
          <p:nvPr/>
        </p:nvPicPr>
        <p:blipFill>
          <a:blip r:embed="rId3"/>
          <a:stretch/>
        </p:blipFill>
        <p:spPr>
          <a:xfrm>
            <a:off x="5763960" y="1254960"/>
            <a:ext cx="5488200" cy="388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cs-CZ" sz="3000" b="1" u="sng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Poster Art After World War II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1146600" y="200448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decline in Poster Advertising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taken over by photography, radio and later television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late 1960s- sudden revival- 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the pop art and the counterculture movements of the mid-1960 led to the  rise of the a new (if brief) visual style, 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psychedelic poster,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Influenced by a combination of rock music and hallucinogenic drugs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 the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movement was strongest in San Francisco and New York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Wes Wilson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Milton Glaser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 poster for Bob Dylan's 1967 'Greatest Hits' album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2"/>
          <p:cNvSpPr/>
          <p:nvPr/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3" name="Picture 2"/>
          <p:cNvPicPr/>
          <p:nvPr/>
        </p:nvPicPr>
        <p:blipFill>
          <a:blip r:embed="rId2"/>
          <a:stretch/>
        </p:blipFill>
        <p:spPr>
          <a:xfrm>
            <a:off x="248760" y="1152000"/>
            <a:ext cx="6692760" cy="4105440"/>
          </a:xfrm>
          <a:prstGeom prst="rect">
            <a:avLst/>
          </a:prstGeom>
          <a:ln>
            <a:noFill/>
          </a:ln>
        </p:spPr>
      </p:pic>
      <p:pic>
        <p:nvPicPr>
          <p:cNvPr id="264" name="Picture 3"/>
          <p:cNvPicPr/>
          <p:nvPr/>
        </p:nvPicPr>
        <p:blipFill>
          <a:blip r:embed="rId3"/>
          <a:stretch/>
        </p:blipFill>
        <p:spPr>
          <a:xfrm>
            <a:off x="6941520" y="632520"/>
            <a:ext cx="4188600" cy="518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535B1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Poster Art Today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replicating  famous works of art remains popula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 - it is possible to buy a reproduction of almost any major painting (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like </a:t>
            </a:r>
            <a:r>
              <a:rPr lang="cs-CZ" sz="2200" b="1" i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Mona Lisa)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advertising posters have lost their appeal for commercial companies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classical poster has been transformed- billboard, megaboard- 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digitalized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images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772BD5C0-ECEC-4FD0-BEC5-229A98092ED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17451" y="896249"/>
            <a:ext cx="10512775" cy="342253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Jiří </a:t>
            </a:r>
            <a:r>
              <a:rPr lang="cs-CZ" dirty="0" err="1"/>
              <a:t>Eliška,Vizuální</a:t>
            </a:r>
            <a:r>
              <a:rPr lang="cs-CZ" dirty="0"/>
              <a:t> komunikace Grafický design,  </a:t>
            </a:r>
            <a:r>
              <a:rPr lang="cs-CZ" dirty="0">
                <a:hlinkClick r:id="rId2"/>
              </a:rPr>
              <a:t>http://www.jirieliska.cz/fileadmin/user_upload/knihy/Grafick%C3%BD%20desicn03.pdf</a:t>
            </a:r>
            <a:endParaRPr lang="cs-CZ" dirty="0"/>
          </a:p>
          <a:p>
            <a:r>
              <a:rPr lang="cs-CZ" dirty="0"/>
              <a:t>Josef </a:t>
            </a:r>
            <a:r>
              <a:rPr lang="cs-CZ" dirty="0" err="1"/>
              <a:t>muller</a:t>
            </a:r>
            <a:r>
              <a:rPr lang="cs-CZ" dirty="0"/>
              <a:t> </a:t>
            </a:r>
            <a:r>
              <a:rPr lang="cs-CZ" dirty="0" err="1"/>
              <a:t>Brockmann</a:t>
            </a:r>
            <a:r>
              <a:rPr lang="cs-CZ" dirty="0"/>
              <a:t> a </a:t>
            </a:r>
            <a:r>
              <a:rPr lang="cs-CZ" dirty="0" err="1"/>
              <a:t>Shizuko</a:t>
            </a:r>
            <a:r>
              <a:rPr lang="cs-CZ" dirty="0"/>
              <a:t> </a:t>
            </a:r>
            <a:r>
              <a:rPr lang="cs-CZ" dirty="0" err="1"/>
              <a:t>muller</a:t>
            </a:r>
            <a:r>
              <a:rPr lang="cs-CZ" dirty="0"/>
              <a:t> </a:t>
            </a:r>
            <a:r>
              <a:rPr lang="cs-CZ" dirty="0" err="1"/>
              <a:t>Brockmann</a:t>
            </a:r>
            <a:r>
              <a:rPr lang="cs-CZ" dirty="0"/>
              <a:t>,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Poster, </a:t>
            </a:r>
            <a:r>
              <a:rPr lang="cs-CZ" dirty="0">
                <a:hlinkClick r:id="rId3"/>
              </a:rPr>
              <a:t>http://www.visual-arts-cork.com/poster-art-history.htm</a:t>
            </a:r>
            <a:endParaRPr lang="cs-CZ" dirty="0"/>
          </a:p>
          <a:p>
            <a:r>
              <a:rPr lang="cs-CZ" dirty="0"/>
              <a:t>Jitka </a:t>
            </a:r>
            <a:r>
              <a:rPr lang="cs-CZ" dirty="0" err="1"/>
              <a:t>Vysealová</a:t>
            </a:r>
            <a:r>
              <a:rPr lang="cs-CZ" dirty="0"/>
              <a:t>, Psychologie reklamy, Praha: 4 vyd.,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2012</a:t>
            </a:r>
          </a:p>
          <a:p>
            <a:r>
              <a:rPr lang="cs-CZ" dirty="0"/>
              <a:t>Richard </a:t>
            </a:r>
            <a:r>
              <a:rPr lang="cs-CZ" dirty="0" err="1"/>
              <a:t>Hollis</a:t>
            </a:r>
            <a:r>
              <a:rPr lang="cs-CZ" dirty="0"/>
              <a:t>, Stručná historie grafického designu, Praha: Rubato, 2014</a:t>
            </a:r>
          </a:p>
          <a:p>
            <a:r>
              <a:rPr lang="cs-CZ" dirty="0"/>
              <a:t>Development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Poster, </a:t>
            </a:r>
            <a:r>
              <a:rPr lang="cs-CZ" dirty="0">
                <a:hlinkClick r:id="rId4"/>
              </a:rPr>
              <a:t>http://www.designishistory.com/1850/posters/</a:t>
            </a:r>
            <a:endParaRPr lang="cs-CZ" dirty="0"/>
          </a:p>
          <a:p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posters</a:t>
            </a:r>
            <a:r>
              <a:rPr lang="cs-CZ" dirty="0"/>
              <a:t>, </a:t>
            </a:r>
            <a:r>
              <a:rPr lang="cs-CZ" dirty="0">
                <a:hlinkClick r:id="rId5"/>
              </a:rPr>
              <a:t>http://www.all-art.org/history661_posters.html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859F6CF5-54E1-4F08-91B8-63EC3150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482" y="672148"/>
            <a:ext cx="9939337" cy="608012"/>
          </a:xfrm>
        </p:spPr>
        <p:txBody>
          <a:bodyPr/>
          <a:lstStyle/>
          <a:p>
            <a:pPr algn="ctr"/>
            <a:r>
              <a:rPr lang="cs-CZ" u="sng" dirty="0" err="1"/>
              <a:t>Literature</a:t>
            </a:r>
            <a:r>
              <a:rPr lang="cs-CZ" u="sng" dirty="0"/>
              <a:t> </a:t>
            </a:r>
            <a:r>
              <a:rPr lang="cs-CZ" u="sng" dirty="0" err="1"/>
              <a:t>used</a:t>
            </a:r>
            <a:r>
              <a:rPr lang="cs-CZ" dirty="0"/>
              <a:t>:</a:t>
            </a:r>
            <a:endParaRPr lang="en-GB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0091A369-F144-4E70-B5F5-937C3EF5C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008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76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1109880" y="882360"/>
            <a:ext cx="9966240" cy="292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cs-CZ" sz="72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Thank  you for your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cs-CZ" sz="72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attention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1709640" y="3869640"/>
            <a:ext cx="8767080" cy="138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2"/>
          <p:cNvSpPr/>
          <p:nvPr/>
        </p:nvSpPr>
        <p:spPr>
          <a:xfrm>
            <a:off x="1296000" y="792000"/>
            <a:ext cx="9721800" cy="521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">
              <a:lnSpc>
                <a:spcPct val="100000"/>
              </a:lnSpc>
            </a:pPr>
            <a:r>
              <a:rPr lang="cs-CZ" sz="2600" b="1" u="sng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Purpose</a:t>
            </a:r>
            <a:r>
              <a:rPr lang="cs-CZ" sz="2600" b="1" u="sng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poster’s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job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is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to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inform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to spread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some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information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 </a:t>
            </a: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endParaRPr lang="cs-CZ" sz="2000" spc="-1" dirty="0">
              <a:solidFill>
                <a:srgbClr val="565349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poster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must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compete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with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fact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that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viewer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is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often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in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motion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distance,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or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perhaps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distracted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by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context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in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which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poster has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been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hung</a:t>
            </a:r>
            <a:endParaRPr lang="cs-CZ" sz="2000" b="0" strike="noStrike" spc="-1" dirty="0">
              <a:solidFill>
                <a:srgbClr val="565349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It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must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grab</a:t>
            </a:r>
            <a:r>
              <a:rPr lang="cs-CZ" sz="2000" b="1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attention</a:t>
            </a:r>
            <a:r>
              <a:rPr lang="cs-CZ" sz="2000" b="1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fast and make </a:t>
            </a:r>
            <a:r>
              <a:rPr lang="cs-CZ" sz="2000" b="1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</a:t>
            </a:r>
            <a:r>
              <a:rPr lang="cs-CZ" sz="2000" b="1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instant </a:t>
            </a:r>
            <a:r>
              <a:rPr lang="cs-CZ" sz="2000" b="1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impression</a:t>
            </a:r>
            <a:r>
              <a:rPr lang="cs-CZ" sz="2000" b="1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a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nd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picture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is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by far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fastest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method</a:t>
            </a:r>
            <a:endParaRPr lang="cs-CZ" sz="2000" spc="-1" dirty="0">
              <a:solidFill>
                <a:srgbClr val="565349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28600" indent="-182160">
              <a:buClr>
                <a:srgbClr val="A6B727"/>
              </a:buClr>
              <a:buSzPct val="80000"/>
              <a:buFont typeface="Corbel"/>
              <a:buChar char="•"/>
            </a:pPr>
            <a:endParaRPr lang="cs-CZ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Attract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surprise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shock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and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remind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are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central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precepts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in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rhetoric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of</a:t>
            </a:r>
            <a:r>
              <a:rPr lang="cs-CZ" sz="20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posters</a:t>
            </a:r>
            <a:endParaRPr lang="cs-CZ" sz="2000" spc="-1" dirty="0">
              <a:solidFill>
                <a:srgbClr val="565349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endParaRPr lang="cs-CZ" sz="2000" spc="-1" dirty="0">
              <a:solidFill>
                <a:srgbClr val="565349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originally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it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was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connected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with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advertising</a:t>
            </a:r>
            <a:endParaRPr lang="cs-CZ" sz="2000" spc="-1" dirty="0">
              <a:solidFill>
                <a:srgbClr val="565349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endParaRPr lang="cs-CZ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idea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was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to display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artistically</a:t>
            </a:r>
            <a:r>
              <a:rPr lang="cs-CZ" sz="2000" b="1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elevated</a:t>
            </a:r>
            <a:r>
              <a:rPr lang="cs-CZ" sz="2000" b="1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quality</a:t>
            </a:r>
            <a:r>
              <a:rPr lang="cs-CZ" sz="2000" b="1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in </a:t>
            </a:r>
            <a:r>
              <a:rPr lang="cs-CZ" sz="2000" b="1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b="1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advertising</a:t>
            </a:r>
            <a:r>
              <a:rPr lang="cs-CZ" sz="2000" b="1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order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to more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effectively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communicate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message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and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thus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sell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000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product</a:t>
            </a:r>
            <a:endParaRPr lang="cs-CZ" sz="2000" spc="-1" dirty="0">
              <a:solidFill>
                <a:srgbClr val="565349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endParaRPr lang="cs-CZ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Types of posters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">
              <a:lnSpc>
                <a:spcPct val="100000"/>
              </a:lnSpc>
            </a:pP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may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divided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from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several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points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of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view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into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following</a:t>
            </a:r>
            <a:r>
              <a:rPr lang="cs-CZ" sz="2200" b="1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types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</a:t>
            </a:r>
          </a:p>
          <a:p>
            <a:pPr marL="45720"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440">
              <a:lnSpc>
                <a:spcPct val="100000"/>
              </a:lnSpc>
              <a:buClr>
                <a:srgbClr val="A6B727"/>
              </a:buClr>
              <a:buSzPct val="80000"/>
            </a:pP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(1) Fine Art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Posters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(2)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Reproductions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of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Famous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Paintings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(3)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Political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Posters</a:t>
            </a:r>
            <a:endParaRPr lang="cs-CZ" sz="2200" spc="-1" dirty="0">
              <a:solidFill>
                <a:srgbClr val="565349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according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to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content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cultural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theatrical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film, club poster)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political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social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advertising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 dirty="0" err="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etc</a:t>
            </a:r>
            <a:r>
              <a:rPr lang="cs-CZ" sz="2200" b="0" strike="noStrike" spc="-1" dirty="0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cs-CZ" sz="44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Evolution of poster arts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999720" y="179424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evolution and development of poster art-linked to technical advances in printmaking i.e. </a:t>
            </a:r>
            <a:r>
              <a:rPr lang="cs-CZ" sz="2200" b="0" u="sng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lithography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Jules Cheret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French printmaker invented "three stone lithographic process" in the 1860s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began purely as a means to sell products and theatrical entertainment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 advertisement for famous performance,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meant a new conception of art as being of service to advertising and then developed into an independent work of art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Cheret was the 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first artist to make his fine art career in the medium of poster advertising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introduced the feminine image as an advertising ploy-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Chéret's laughing and provocative feminine figures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"chérettes"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published a book </a:t>
            </a:r>
            <a:r>
              <a:rPr lang="cs-CZ" sz="2200" b="0" i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Masters of the Poster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to promote the best poster designers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Picture 2"/>
          <p:cNvPicPr/>
          <p:nvPr/>
        </p:nvPicPr>
        <p:blipFill>
          <a:blip r:embed="rId2"/>
          <a:stretch/>
        </p:blipFill>
        <p:spPr>
          <a:xfrm>
            <a:off x="1433520" y="755280"/>
            <a:ext cx="3610080" cy="5157720"/>
          </a:xfrm>
          <a:prstGeom prst="rect">
            <a:avLst/>
          </a:prstGeom>
          <a:ln>
            <a:noFill/>
          </a:ln>
        </p:spPr>
      </p:pic>
      <p:pic>
        <p:nvPicPr>
          <p:cNvPr id="202" name="Picture 3"/>
          <p:cNvPicPr/>
          <p:nvPr/>
        </p:nvPicPr>
        <p:blipFill>
          <a:blip r:embed="rId3"/>
          <a:stretch/>
        </p:blipFill>
        <p:spPr>
          <a:xfrm>
            <a:off x="6048000" y="755280"/>
            <a:ext cx="3618000" cy="515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1080000" y="576000"/>
            <a:ext cx="4817160" cy="541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By 1880 poster art form became the principal means of mass communication in european metropolises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100000"/>
              </a:lnSpc>
              <a:buClr>
                <a:srgbClr val="A6B727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attracting a number of other top designers: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 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Theophile Steinlen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responsible for the immortal poster "</a:t>
            </a:r>
            <a:r>
              <a:rPr lang="cs-CZ" sz="2200" b="1" i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Cabaret Du Chat Noir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„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-</a:t>
            </a:r>
            <a:r>
              <a:rPr lang="cs-CZ" sz="2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Toulouse-Lautrec</a:t>
            </a: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creator of numerous theatrical masterpieces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r>
              <a:rPr lang="cs-CZ" sz="2200" b="1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subject matter</a:t>
            </a:r>
            <a:r>
              <a:rPr lang="cs-CZ" sz="2200" b="0" strike="noStrike" spc="-1">
                <a:solidFill>
                  <a:srgbClr val="56534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featured: Parisian night life, notably the theatres, music halls and cabarets of the city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6267600" y="2057400"/>
            <a:ext cx="475416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6" name="Picture 2"/>
          <p:cNvPicPr/>
          <p:nvPr/>
        </p:nvPicPr>
        <p:blipFill>
          <a:blip r:embed="rId3"/>
          <a:stretch/>
        </p:blipFill>
        <p:spPr>
          <a:xfrm>
            <a:off x="6535440" y="465840"/>
            <a:ext cx="4140000" cy="582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440000" y="2025360"/>
            <a:ext cx="2918520" cy="291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Henri Toulouse-Lautrec, Moulin Rouge - La Goulue, 1891</a:t>
            </a:r>
          </a:p>
        </p:txBody>
      </p:sp>
      <p:sp>
        <p:nvSpPr>
          <p:cNvPr id="208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Obrázek 208"/>
          <p:cNvPicPr/>
          <p:nvPr/>
        </p:nvPicPr>
        <p:blipFill>
          <a:blip r:embed="rId2"/>
          <a:stretch/>
        </p:blipFill>
        <p:spPr>
          <a:xfrm>
            <a:off x="6122880" y="360000"/>
            <a:ext cx="3741120" cy="619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825480" y="2808000"/>
            <a:ext cx="378252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Leonetto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cs-CZ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Cappiello</a:t>
            </a: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Pur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cs-CZ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Champagne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1902</a:t>
            </a: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buClr>
                <a:srgbClr val="000000"/>
              </a:buClr>
              <a:buSzPct val="45000"/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108000">
              <a:buClr>
                <a:srgbClr val="000000"/>
              </a:buClr>
              <a:buSzPct val="45000"/>
            </a:pP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Obrázek 210"/>
          <p:cNvPicPr/>
          <p:nvPr/>
        </p:nvPicPr>
        <p:blipFill>
          <a:blip r:embed="rId2"/>
          <a:stretch/>
        </p:blipFill>
        <p:spPr>
          <a:xfrm>
            <a:off x="5149080" y="14040"/>
            <a:ext cx="4714920" cy="6609960"/>
          </a:xfrm>
          <a:prstGeom prst="rect">
            <a:avLst/>
          </a:prstGeom>
          <a:ln>
            <a:noFill/>
          </a:ln>
        </p:spPr>
      </p:pic>
      <p:sp>
        <p:nvSpPr>
          <p:cNvPr id="212" name="TextShape 2"/>
          <p:cNvSpPr txBox="1"/>
          <p:nvPr/>
        </p:nvSpPr>
        <p:spPr>
          <a:xfrm>
            <a:off x="1109880" y="882360"/>
            <a:ext cx="9966240" cy="2925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1029</Words>
  <Application>Microsoft Office PowerPoint</Application>
  <PresentationFormat>Širokoúhlá obrazovka</PresentationFormat>
  <Paragraphs>152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27</vt:i4>
      </vt:variant>
    </vt:vector>
  </HeadingPairs>
  <TitlesOfParts>
    <vt:vector size="37" baseType="lpstr">
      <vt:lpstr>Arial</vt:lpstr>
      <vt:lpstr>Corbel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Literature used: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historic centre of   ČESKÝ KRUMLOV   AS A WORLD HERITAGE SITE</dc:title>
  <dc:subject/>
  <dc:creator>anet</dc:creator>
  <dc:description/>
  <cp:lastModifiedBy>anet</cp:lastModifiedBy>
  <cp:revision>100</cp:revision>
  <dcterms:created xsi:type="dcterms:W3CDTF">2016-11-21T11:58:15Z</dcterms:created>
  <dcterms:modified xsi:type="dcterms:W3CDTF">2017-12-27T19:07:16Z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