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5A1D-3AB3-426B-A438-07E5562B96CE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FD1E-4C86-4C5C-A916-E7E9ABA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/>
              <a:t>ŘEDLOŽKY </a:t>
            </a:r>
            <a:r>
              <a:rPr lang="cs-CZ" i="1" dirty="0"/>
              <a:t>KVŮLI</a:t>
            </a:r>
            <a:r>
              <a:rPr lang="cs-CZ" dirty="0"/>
              <a:t> A </a:t>
            </a:r>
            <a:r>
              <a:rPr lang="cs-CZ" i="1" dirty="0"/>
              <a:t>DÍKY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en-US" dirty="0"/>
              <a:t>Anastasia Rozhkova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/>
              <a:t>2</a:t>
            </a:r>
            <a:r>
              <a:rPr lang="cs-CZ" dirty="0"/>
              <a:t> výskyt</a:t>
            </a:r>
            <a:r>
              <a:rPr lang="en-US" dirty="0"/>
              <a:t>y</a:t>
            </a:r>
            <a:r>
              <a:rPr lang="cs-CZ" dirty="0"/>
              <a:t> z 50 vyjadřují význam účelu: </a:t>
            </a:r>
            <a:endParaRPr lang="en-US" dirty="0"/>
          </a:p>
          <a:p>
            <a:r>
              <a:rPr lang="en-US" sz="2000" dirty="0"/>
              <a:t>Kvůli ovocným nápojům a bezmála dvěma stovkám prázdných lahví od piva neváhal o víkendu lapka překonat plot.</a:t>
            </a:r>
          </a:p>
          <a:p>
            <a:r>
              <a:rPr lang="en-US" sz="2000" dirty="0"/>
              <a:t>Bílek i kvůli utužení kolektivu nehodlá hráče držet zavřené v hotelu v nijak zvlášť zajímavém Al-Ajnu , který leží na hranicích s Ománem.</a:t>
            </a:r>
          </a:p>
          <a:p>
            <a:pPr>
              <a:buNone/>
            </a:pPr>
            <a:r>
              <a:rPr lang="en-US" sz="2000" dirty="0"/>
              <a:t> </a:t>
            </a:r>
            <a:endParaRPr lang="ru-RU" sz="2000" dirty="0"/>
          </a:p>
          <a:p>
            <a:r>
              <a:rPr lang="cs-CZ" dirty="0"/>
              <a:t>4</a:t>
            </a:r>
            <a:r>
              <a:rPr lang="en-US" dirty="0"/>
              <a:t>8</a:t>
            </a:r>
            <a:r>
              <a:rPr lang="cs-CZ" dirty="0"/>
              <a:t> výskytů z 50 vyjadřuje  (důvodový) příčinný vztah, např.: </a:t>
            </a:r>
            <a:r>
              <a:rPr lang="ru-RU" sz="2000" dirty="0"/>
              <a:t>K sídlištní variantě se nepřiklání kvůli blízké bytové zástavbě</a:t>
            </a:r>
            <a:r>
              <a:rPr lang="cs-CZ" sz="2000" dirty="0"/>
              <a:t>.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Korpus: </a:t>
            </a:r>
            <a:r>
              <a:rPr lang="ru-RU" dirty="0"/>
              <a:t>syn2013pub</a:t>
            </a:r>
          </a:p>
          <a:p>
            <a:r>
              <a:rPr lang="ru-RU" b="1" dirty="0"/>
              <a:t>Dotaz</a:t>
            </a:r>
            <a:r>
              <a:rPr lang="ru-RU" dirty="0"/>
              <a:t>: díky (336 165 výskytů)</a:t>
            </a:r>
          </a:p>
          <a:p>
            <a:r>
              <a:rPr lang="ru-RU" b="1" dirty="0"/>
              <a:t>Náhodný vzorek</a:t>
            </a:r>
            <a:r>
              <a:rPr lang="ru-RU" dirty="0"/>
              <a:t>:  (50 výskytů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https://kontext.korpus.cz/view?ctxattrs=word&amp;attr_vmode=visible&amp;pagesize=40&amp;refs=%3Dopus.nazev&amp;q=~yAO9WAaxP1&amp;viewmode=kwic&amp;attrs=word&amp;corpname=omezeni%2Fsyn2013pub&amp;structs=p%2Cg%2Cerr%2Ccorr&amp;attr_allpos=kw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6" name="Содержимое 5" descr="dd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928670"/>
            <a:ext cx="4961880" cy="516907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</a:t>
            </a:r>
            <a:r>
              <a:rPr lang="en-US" dirty="0"/>
              <a:t>6</a:t>
            </a:r>
            <a:r>
              <a:rPr lang="cs-CZ" dirty="0"/>
              <a:t> výskytů vyjadřuje pozitivní příčinný vztah, např</a:t>
            </a:r>
            <a:r>
              <a:rPr lang="ru-RU" dirty="0"/>
              <a:t>.: </a:t>
            </a:r>
            <a:r>
              <a:rPr lang="ru-RU" sz="2200" dirty="0"/>
              <a:t>O další senzaci , saunovacím pyžamu , tvrdil jeho výrobce , že díky němu zhubneme kilo za noc .</a:t>
            </a:r>
          </a:p>
          <a:p>
            <a:r>
              <a:rPr lang="en-US" dirty="0"/>
              <a:t>4</a:t>
            </a:r>
            <a:r>
              <a:rPr lang="cs-CZ" dirty="0"/>
              <a:t> výskyt</a:t>
            </a:r>
            <a:r>
              <a:rPr lang="en-US" dirty="0"/>
              <a:t>y</a:t>
            </a:r>
            <a:r>
              <a:rPr lang="cs-CZ" dirty="0"/>
              <a:t> vyjadřují negativní příčinu: </a:t>
            </a:r>
          </a:p>
          <a:p>
            <a:r>
              <a:rPr lang="ru-RU" sz="2200" dirty="0"/>
              <a:t>Díky tomu , že nebyl žádný déšť , tak nemohla vyrůst nová zelená tráva</a:t>
            </a:r>
            <a:r>
              <a:rPr lang="en-US" sz="2200" dirty="0"/>
              <a:t>.  </a:t>
            </a:r>
            <a:endParaRPr lang="cs-CZ" sz="2200" dirty="0"/>
          </a:p>
          <a:p>
            <a:r>
              <a:rPr lang="en-US" sz="2200" dirty="0"/>
              <a:t>Nymburk díky porážce klesnul na šestou příčku.</a:t>
            </a:r>
            <a:endParaRPr lang="cs-CZ" sz="2200" dirty="0"/>
          </a:p>
          <a:p>
            <a:r>
              <a:rPr lang="en-US" sz="2200" dirty="0"/>
              <a:t>Díky zážitkům z verneovek jsem dlouho nevěřil , že je možno číst knihy</a:t>
            </a:r>
            <a:r>
              <a:rPr lang="cs-CZ" sz="2200" dirty="0"/>
              <a:t> </a:t>
            </a:r>
            <a:r>
              <a:rPr lang="en-US" sz="2200" dirty="0"/>
              <a:t>bez obrázků. </a:t>
            </a:r>
            <a:endParaRPr lang="cs-CZ" sz="2200" dirty="0"/>
          </a:p>
          <a:p>
            <a:r>
              <a:rPr lang="en-US" sz="2200" dirty="0"/>
              <a:t>Domácí však už v 5. minutě díky hrubé chybě a přesné koncovce Satrapy prohrávali 0:1</a:t>
            </a:r>
            <a:r>
              <a:rPr lang="cs-CZ" sz="2200" dirty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cs-CZ" b="1" dirty="0"/>
            </a:br>
            <a:r>
              <a:rPr lang="cs-CZ" b="1" dirty="0"/>
              <a:t>O původu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(Libuše Kroupová 1971): řadí sekundární předložky </a:t>
            </a:r>
            <a:r>
              <a:rPr lang="cs-CZ" i="1" dirty="0"/>
              <a:t>kvůli</a:t>
            </a:r>
            <a:r>
              <a:rPr lang="cs-CZ" dirty="0"/>
              <a:t> a </a:t>
            </a:r>
            <a:r>
              <a:rPr lang="cs-CZ" i="1" dirty="0"/>
              <a:t>díky</a:t>
            </a:r>
            <a:r>
              <a:rPr lang="cs-CZ" dirty="0"/>
              <a:t> mezi stabilizované předložky, „u nichž je zřejmá významová i tvarová souvislost se slovem, z něhož vznikly. To je dáno tím, že výchozí slovo ve své původní funkci existuje“ </a:t>
            </a:r>
            <a:endParaRPr lang="ru-RU" dirty="0"/>
          </a:p>
          <a:p>
            <a:r>
              <a:rPr lang="cs-CZ" dirty="0"/>
              <a:t>Předložka kvůli je </a:t>
            </a:r>
            <a:r>
              <a:rPr lang="cs-CZ" i="1" dirty="0"/>
              <a:t>transadverbiální</a:t>
            </a:r>
            <a:r>
              <a:rPr lang="cs-CZ" dirty="0"/>
              <a:t> a patří mezi „výrazy, které byly původně např. substantivy v předložkovém pádě, ale přešly v adverbia a později nabyly i funkce předložek“. Její tvarová ustrnulost „se projevuje i graficky psaním dohromady“.</a:t>
            </a:r>
            <a:endParaRPr lang="ru-RU" dirty="0"/>
          </a:p>
          <a:p>
            <a:r>
              <a:rPr lang="cs-CZ" dirty="0"/>
              <a:t>Předložka díky je </a:t>
            </a:r>
            <a:r>
              <a:rPr lang="cs-CZ" i="1" dirty="0"/>
              <a:t>desubstantivní</a:t>
            </a:r>
            <a:r>
              <a:rPr lang="cs-CZ" dirty="0"/>
              <a:t> a patří mezi předložky, v které „ přecházejí substantiva, která jsou svým původním lexikálním významem abstrakta“ (Libuše Kroupová 1984).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 původu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(MČ1 1986, s. 514 –515): předložky </a:t>
            </a:r>
            <a:r>
              <a:rPr lang="cs-CZ" i="1" dirty="0"/>
              <a:t>kvůli</a:t>
            </a:r>
            <a:r>
              <a:rPr lang="cs-CZ" dirty="0"/>
              <a:t> a </a:t>
            </a:r>
            <a:r>
              <a:rPr lang="cs-CZ" i="1" dirty="0"/>
              <a:t>díky</a:t>
            </a:r>
            <a:r>
              <a:rPr lang="cs-CZ" dirty="0"/>
              <a:t> definuje jako nevlastní (sekundární). </a:t>
            </a:r>
            <a:endParaRPr lang="ru-RU" dirty="0"/>
          </a:p>
          <a:p>
            <a:r>
              <a:rPr lang="cs-CZ" dirty="0"/>
              <a:t>Předložka </a:t>
            </a:r>
            <a:r>
              <a:rPr lang="cs-CZ" i="1" dirty="0"/>
              <a:t>kvůli</a:t>
            </a:r>
            <a:r>
              <a:rPr lang="cs-CZ" dirty="0"/>
              <a:t> je motivována příslovcem.</a:t>
            </a:r>
            <a:endParaRPr lang="ru-RU" dirty="0"/>
          </a:p>
          <a:p>
            <a:r>
              <a:rPr lang="cs-CZ" dirty="0"/>
              <a:t>Předložka </a:t>
            </a:r>
            <a:r>
              <a:rPr lang="cs-CZ" i="1" dirty="0"/>
              <a:t>díky</a:t>
            </a:r>
            <a:r>
              <a:rPr lang="cs-CZ" dirty="0"/>
              <a:t> je motivována pádovým tvarem a</a:t>
            </a:r>
            <a:r>
              <a:rPr lang="en-US" dirty="0"/>
              <a:t>b</a:t>
            </a:r>
            <a:r>
              <a:rPr lang="cs-CZ" dirty="0"/>
              <a:t>straktního substantiva.</a:t>
            </a:r>
            <a:endParaRPr lang="ru-RU" dirty="0"/>
          </a:p>
          <a:p>
            <a:r>
              <a:rPr lang="cs-CZ" dirty="0"/>
              <a:t> (PMČ 1995, s. 346): předložky </a:t>
            </a:r>
            <a:r>
              <a:rPr lang="cs-CZ" i="1" dirty="0"/>
              <a:t>kvůli</a:t>
            </a:r>
            <a:r>
              <a:rPr lang="cs-CZ" dirty="0"/>
              <a:t>(</a:t>
            </a:r>
            <a:r>
              <a:rPr lang="en-US" dirty="0"/>
              <a:t>&lt; </a:t>
            </a:r>
            <a:r>
              <a:rPr lang="cs-CZ" dirty="0"/>
              <a:t>k vůli)  a </a:t>
            </a:r>
            <a:r>
              <a:rPr lang="cs-CZ" i="1" dirty="0"/>
              <a:t>díky</a:t>
            </a:r>
            <a:r>
              <a:rPr lang="cs-CZ" dirty="0"/>
              <a:t> se formují ze substantiv „ ustrnutím jejich nepřímých pádů předložkových nebo nepředložkových. Prepozicionalizace probíhá obvykle tak, že se substantivum stane nejprve adverbiem, pak předložkou“.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cs-CZ" b="1" dirty="0"/>
            </a:br>
            <a:r>
              <a:rPr lang="cs-CZ" b="1" dirty="0"/>
              <a:t>O významu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SSČ</a:t>
            </a:r>
            <a:endParaRPr lang="ru-RU" dirty="0"/>
          </a:p>
          <a:p>
            <a:r>
              <a:rPr lang="cs-CZ" dirty="0"/>
              <a:t> </a:t>
            </a:r>
            <a:r>
              <a:rPr lang="cs-CZ" i="1" dirty="0"/>
              <a:t>kvůli</a:t>
            </a:r>
            <a:r>
              <a:rPr lang="cs-CZ" dirty="0"/>
              <a:t> předl. s 3. p. vyj. důvod n. účel činnosti: šel tam kvůli dětem; udělal to kvůli penězům pro peníze.</a:t>
            </a:r>
            <a:endParaRPr lang="ru-RU" dirty="0"/>
          </a:p>
          <a:p>
            <a:r>
              <a:rPr lang="cs-CZ" i="1" dirty="0"/>
              <a:t>dík(y)</a:t>
            </a:r>
            <a:r>
              <a:rPr lang="cs-CZ" dirty="0"/>
              <a:t> předl. s 3. p. kniž. vyj. příčinu, zásluhou: díky lékům horečka klesá</a:t>
            </a:r>
            <a:endParaRPr lang="ru-RU" dirty="0"/>
          </a:p>
          <a:p>
            <a:pPr>
              <a:buNone/>
            </a:pPr>
            <a:r>
              <a:rPr lang="cs-CZ" dirty="0"/>
              <a:t> </a:t>
            </a:r>
            <a:endParaRPr lang="ru-RU" dirty="0"/>
          </a:p>
          <a:p>
            <a:r>
              <a:rPr lang="cs-CZ" dirty="0"/>
              <a:t>SSJČ</a:t>
            </a:r>
            <a:endParaRPr lang="ru-RU" dirty="0"/>
          </a:p>
          <a:p>
            <a:r>
              <a:rPr lang="cs-CZ" i="1" dirty="0"/>
              <a:t>kvůli</a:t>
            </a:r>
            <a:r>
              <a:rPr lang="cs-CZ" dirty="0"/>
              <a:t> předl. s 3. p. vyjadřuje důvod n. účel něj. činnosti:  potrestat dítě k. lži; jít do divadla k. známým; udělal to k. ženě; volat lékaře k. nemocnému; nepohrdne — ovšemže k. zahřátí — sklenkou pálenky (Konr.); (rozl. od  udělat někomu něco k vůli, v.  k 5 a  vůle)</a:t>
            </a:r>
            <a:endParaRPr lang="ru-RU" dirty="0"/>
          </a:p>
          <a:p>
            <a:r>
              <a:rPr lang="cs-CZ" i="1" dirty="0"/>
              <a:t>dík, díky</a:t>
            </a:r>
            <a:r>
              <a:rPr lang="cs-CZ" dirty="0"/>
              <a:t> předl. s 3. p. poněk. kniž. zásluhou, s pomocí (koho, čeho), pro (koho, co):  d. vám smím doufat; dík, díky zdravotnické péči nemocnost stále klesá; díky tomu, že...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 významu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PMČ,1995</a:t>
            </a:r>
            <a:endParaRPr lang="ru-RU" dirty="0"/>
          </a:p>
          <a:p>
            <a:r>
              <a:rPr lang="cs-CZ" i="1" dirty="0"/>
              <a:t>Kvůli</a:t>
            </a:r>
            <a:r>
              <a:rPr lang="cs-CZ" dirty="0"/>
              <a:t> vyjadřuje vztah příčiny(důvodu), účelu, cíle.</a:t>
            </a:r>
            <a:endParaRPr lang="ru-RU" dirty="0"/>
          </a:p>
          <a:p>
            <a:r>
              <a:rPr lang="cs-CZ" i="1" dirty="0"/>
              <a:t>Díky</a:t>
            </a:r>
            <a:r>
              <a:rPr lang="cs-CZ" dirty="0"/>
              <a:t> vyjadřuje vztah příčiny(důvodu).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 významu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AGSČ, 2013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tempPi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5286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empfPic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2911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Korpus: </a:t>
            </a:r>
            <a:r>
              <a:rPr lang="ru-RU" dirty="0"/>
              <a:t>syn2013pub</a:t>
            </a:r>
          </a:p>
          <a:p>
            <a:r>
              <a:rPr lang="ru-RU" b="1" dirty="0"/>
              <a:t>Dotaz</a:t>
            </a:r>
            <a:r>
              <a:rPr lang="ru-RU" dirty="0"/>
              <a:t>: kvůli (586 110 výskytů)</a:t>
            </a:r>
          </a:p>
          <a:p>
            <a:r>
              <a:rPr lang="ru-RU" b="1" dirty="0"/>
              <a:t>Náhodný vzorek</a:t>
            </a:r>
            <a:r>
              <a:rPr lang="ru-RU" dirty="0"/>
              <a:t>: (50 výskytů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https://kontext.korpus.cz/view?ctxattrs=word&amp;attr_vmode=visible&amp;pagesize=40&amp;refs=%3Dopus.nazev&amp;q=~koQHgXPD55&amp;viewmode=kwic&amp;attrs=word&amp;corpname=omezeni%2Fsyn2013pub&amp;structs=p%2Cg%2Cerr%2Ccorr&amp;attr_allpos=kw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rr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071546"/>
            <a:ext cx="4888252" cy="506969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271</Words>
  <Application>Microsoft Office PowerPoint</Application>
  <PresentationFormat>Předvádění na obrazovce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PŘEDLOŽKY KVŮLI A DÍKY</vt:lpstr>
      <vt:lpstr> O původu </vt:lpstr>
      <vt:lpstr>O původu</vt:lpstr>
      <vt:lpstr> O významu </vt:lpstr>
      <vt:lpstr>O významu</vt:lpstr>
      <vt:lpstr>O významu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KVŮLI A DÍKY</dc:title>
  <dc:creator>Anastasia</dc:creator>
  <cp:lastModifiedBy>pivo</cp:lastModifiedBy>
  <cp:revision>35</cp:revision>
  <dcterms:created xsi:type="dcterms:W3CDTF">2017-11-11T07:12:11Z</dcterms:created>
  <dcterms:modified xsi:type="dcterms:W3CDTF">2017-12-01T09:30:43Z</dcterms:modified>
</cp:coreProperties>
</file>