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9E8-E02B-4684-993D-D3002B3DBE1A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900B-1D93-4F24-866C-63B527C9D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86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9E8-E02B-4684-993D-D3002B3DBE1A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900B-1D93-4F24-866C-63B527C9D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23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9E8-E02B-4684-993D-D3002B3DBE1A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900B-1D93-4F24-866C-63B527C9D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9E8-E02B-4684-993D-D3002B3DBE1A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900B-1D93-4F24-866C-63B527C9D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79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9E8-E02B-4684-993D-D3002B3DBE1A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900B-1D93-4F24-866C-63B527C9D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20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9E8-E02B-4684-993D-D3002B3DBE1A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900B-1D93-4F24-866C-63B527C9D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75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9E8-E02B-4684-993D-D3002B3DBE1A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900B-1D93-4F24-866C-63B527C9D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96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9E8-E02B-4684-993D-D3002B3DBE1A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900B-1D93-4F24-866C-63B527C9D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33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9E8-E02B-4684-993D-D3002B3DBE1A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900B-1D93-4F24-866C-63B527C9D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44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9E8-E02B-4684-993D-D3002B3DBE1A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900B-1D93-4F24-866C-63B527C9D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90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9E8-E02B-4684-993D-D3002B3DBE1A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900B-1D93-4F24-866C-63B527C9D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61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549E8-E02B-4684-993D-D3002B3DBE1A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D900B-1D93-4F24-866C-63B527C9D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98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Nejčastější prefigované varianty slovesa </a:t>
            </a:r>
            <a:r>
              <a:rPr lang="cs-CZ" i="1" dirty="0" smtClean="0"/>
              <a:t>ptát se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Martina Rybová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865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vyptávat se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SSČ: </a:t>
            </a:r>
            <a:r>
              <a:rPr lang="cs-CZ" b="1" dirty="0" smtClean="0"/>
              <a:t>vyptat </a:t>
            </a:r>
            <a:r>
              <a:rPr lang="cs-CZ" b="1" dirty="0"/>
              <a:t>se</a:t>
            </a:r>
            <a:r>
              <a:rPr lang="cs-CZ" dirty="0"/>
              <a:t> dok. (</a:t>
            </a:r>
            <a:r>
              <a:rPr lang="cs-CZ" dirty="0" err="1"/>
              <a:t>podst</a:t>
            </a:r>
            <a:r>
              <a:rPr lang="cs-CZ" dirty="0"/>
              <a:t>. –</a:t>
            </a:r>
            <a:r>
              <a:rPr lang="cs-CZ" dirty="0" err="1"/>
              <a:t>ání</a:t>
            </a:r>
            <a:r>
              <a:rPr lang="cs-CZ" dirty="0"/>
              <a:t>) </a:t>
            </a:r>
            <a:r>
              <a:rPr lang="cs-CZ" i="1" dirty="0"/>
              <a:t>důkladně ptaním zjistit</a:t>
            </a:r>
            <a:r>
              <a:rPr lang="cs-CZ" dirty="0"/>
              <a:t>: v. se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na nového pracovníka</a:t>
            </a:r>
            <a:r>
              <a:rPr lang="cs-CZ" dirty="0"/>
              <a:t>,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na cestu</a:t>
            </a:r>
            <a:r>
              <a:rPr lang="cs-CZ" dirty="0"/>
              <a:t>; </a:t>
            </a:r>
            <a:r>
              <a:rPr lang="cs-CZ" b="1" dirty="0"/>
              <a:t>vyptávat se</a:t>
            </a:r>
            <a:r>
              <a:rPr lang="cs-CZ" dirty="0"/>
              <a:t> </a:t>
            </a:r>
            <a:r>
              <a:rPr lang="cs-CZ" dirty="0" err="1"/>
              <a:t>ned</a:t>
            </a:r>
            <a:r>
              <a:rPr lang="cs-CZ" dirty="0"/>
              <a:t>.</a:t>
            </a:r>
          </a:p>
          <a:p>
            <a:r>
              <a:rPr lang="cs-CZ" dirty="0" smtClean="0"/>
              <a:t>SSJČ: </a:t>
            </a:r>
            <a:r>
              <a:rPr lang="cs-CZ" b="1" dirty="0" smtClean="0"/>
              <a:t>vyptati </a:t>
            </a:r>
            <a:r>
              <a:rPr lang="cs-CZ" b="1" dirty="0"/>
              <a:t>se</a:t>
            </a:r>
            <a:r>
              <a:rPr lang="cs-CZ" dirty="0"/>
              <a:t> dok. (1. j. -</a:t>
            </a:r>
            <a:r>
              <a:rPr lang="cs-CZ" dirty="0" err="1"/>
              <a:t>ám</a:t>
            </a:r>
            <a:r>
              <a:rPr lang="cs-CZ" dirty="0"/>
              <a:t>) (na koho, co; po kom, čem; *na kom; †čeho) </a:t>
            </a:r>
            <a:r>
              <a:rPr lang="cs-CZ" i="1" dirty="0"/>
              <a:t>důkladně se na někoho, něco zeptat, ptaním něco zjistit, vyzvědět</a:t>
            </a:r>
            <a:r>
              <a:rPr lang="cs-CZ" dirty="0"/>
              <a:t>: v. se domovního důvěrníka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na nájemníky</a:t>
            </a:r>
            <a:r>
              <a:rPr lang="cs-CZ" dirty="0"/>
              <a:t>; dobře se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na všechno </a:t>
            </a:r>
            <a:r>
              <a:rPr lang="cs-CZ" dirty="0"/>
              <a:t>vyptej; v. se dětí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na cestu</a:t>
            </a:r>
            <a:r>
              <a:rPr lang="cs-CZ" dirty="0"/>
              <a:t>; každého se vyptal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po zdraví </a:t>
            </a:r>
            <a:r>
              <a:rPr lang="cs-CZ" dirty="0"/>
              <a:t>(Mach.); zř. na hospodském se již vyptal, kdo jsou (ti kupci) (</a:t>
            </a:r>
            <a:r>
              <a:rPr lang="cs-CZ" dirty="0" err="1"/>
              <a:t>Jir</a:t>
            </a:r>
            <a:r>
              <a:rPr lang="cs-CZ" dirty="0"/>
              <a:t>.); </a:t>
            </a:r>
            <a:r>
              <a:rPr lang="cs-CZ" dirty="0" err="1"/>
              <a:t>zast</a:t>
            </a:r>
            <a:r>
              <a:rPr lang="cs-CZ" dirty="0"/>
              <a:t>. jakkoli se namáhali (lupiči) se mnou, nevyptali se ničeho (</a:t>
            </a:r>
            <a:r>
              <a:rPr lang="cs-CZ" dirty="0" err="1"/>
              <a:t>Havl</a:t>
            </a:r>
            <a:r>
              <a:rPr lang="cs-CZ" dirty="0"/>
              <a:t>.) nedoptali se; </a:t>
            </a:r>
            <a:r>
              <a:rPr lang="cs-CZ" dirty="0" err="1"/>
              <a:t>ned</a:t>
            </a:r>
            <a:r>
              <a:rPr lang="cs-CZ" dirty="0"/>
              <a:t>. vyptávati </a:t>
            </a:r>
            <a:r>
              <a:rPr lang="cs-CZ" dirty="0" smtClean="0"/>
              <a:t>se</a:t>
            </a:r>
          </a:p>
          <a:p>
            <a:r>
              <a:rPr lang="cs-CZ" b="1" dirty="0" smtClean="0"/>
              <a:t>vyptávati se </a:t>
            </a:r>
            <a:r>
              <a:rPr lang="cs-CZ" dirty="0" err="1" smtClean="0"/>
              <a:t>ned</a:t>
            </a:r>
            <a:r>
              <a:rPr lang="cs-CZ" dirty="0" smtClean="0"/>
              <a:t>. </a:t>
            </a:r>
            <a:r>
              <a:rPr lang="cs-CZ" i="1" dirty="0" smtClean="0"/>
              <a:t>k vyptati se; dotazovat se, ptát se 1</a:t>
            </a:r>
            <a:r>
              <a:rPr lang="cs-CZ" dirty="0" smtClean="0"/>
              <a:t>: v. se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na krajany</a:t>
            </a:r>
            <a:r>
              <a:rPr lang="cs-CZ" dirty="0" smtClean="0"/>
              <a:t>,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na bližší podrobnosti</a:t>
            </a:r>
            <a:r>
              <a:rPr lang="cs-CZ" dirty="0" smtClean="0"/>
              <a:t>; v. se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po zdraví</a:t>
            </a:r>
            <a:r>
              <a:rPr lang="cs-CZ" dirty="0" smtClean="0"/>
              <a:t>; nevyptávej se zbytečně; zř. tlumočníkem vyptával se na nich (Mach.) ○ </a:t>
            </a:r>
            <a:r>
              <a:rPr lang="cs-CZ" dirty="0" err="1" smtClean="0"/>
              <a:t>předp</a:t>
            </a:r>
            <a:r>
              <a:rPr lang="cs-CZ" dirty="0" smtClean="0"/>
              <a:t>. na- se, po- se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152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vyptávat se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smtClean="0"/>
              <a:t>vyptávat se na </a:t>
            </a:r>
            <a:r>
              <a:rPr lang="cs-CZ" dirty="0" smtClean="0"/>
              <a:t>(605 v.)</a:t>
            </a:r>
          </a:p>
          <a:p>
            <a:r>
              <a:rPr lang="cs-CZ" i="1" dirty="0" smtClean="0"/>
              <a:t>vyptávat se po </a:t>
            </a:r>
            <a:r>
              <a:rPr lang="cs-CZ" dirty="0" smtClean="0"/>
              <a:t>(5 v.)</a:t>
            </a:r>
          </a:p>
          <a:p>
            <a:endParaRPr lang="cs-CZ" dirty="0" smtClean="0"/>
          </a:p>
          <a:p>
            <a:r>
              <a:rPr lang="cs-CZ" i="1" dirty="0"/>
              <a:t>Zjistili jsme, že se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po Mendelovi </a:t>
            </a:r>
            <a:r>
              <a:rPr lang="cs-CZ" i="1" dirty="0">
                <a:solidFill>
                  <a:srgbClr val="00B0F0"/>
                </a:solidFill>
              </a:rPr>
              <a:t>vyptávali</a:t>
            </a:r>
            <a:r>
              <a:rPr lang="cs-CZ" i="1" dirty="0"/>
              <a:t> nějací muži, dva nebo tři. Možná to nebyli </a:t>
            </a:r>
            <a:r>
              <a:rPr lang="cs-CZ" i="1" dirty="0" smtClean="0"/>
              <a:t>svatoušci.</a:t>
            </a:r>
          </a:p>
          <a:p>
            <a:r>
              <a:rPr lang="cs-CZ" i="1" dirty="0" smtClean="0">
                <a:effectLst/>
              </a:rPr>
              <a:t>Dneska mi volala moje kamarádka Kate, že se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na mě</a:t>
            </a:r>
            <a:r>
              <a:rPr lang="cs-CZ" i="1" dirty="0" smtClean="0">
                <a:effectLst/>
              </a:rPr>
              <a:t> </a:t>
            </a:r>
            <a:r>
              <a:rPr lang="cs-CZ" i="1" dirty="0" smtClean="0">
                <a:solidFill>
                  <a:srgbClr val="00B0F0"/>
                </a:solidFill>
                <a:effectLst/>
              </a:rPr>
              <a:t>vyptával</a:t>
            </a:r>
            <a:r>
              <a:rPr lang="cs-CZ" i="1" dirty="0" smtClean="0">
                <a:effectLst/>
              </a:rPr>
              <a:t> jí a taky pár dalších mých kámošů.</a:t>
            </a:r>
            <a:endParaRPr lang="cs-CZ" i="1" dirty="0" smtClean="0"/>
          </a:p>
          <a:p>
            <a:r>
              <a:rPr lang="cs-CZ" dirty="0" smtClean="0">
                <a:effectLst/>
              </a:rPr>
              <a:t>×</a:t>
            </a:r>
          </a:p>
          <a:p>
            <a:r>
              <a:rPr lang="cs-CZ" i="1" dirty="0" smtClean="0">
                <a:effectLst/>
              </a:rPr>
              <a:t>Jestli někdo věděl, co se tu noc stalo, tak tihle dva. Ale nechtěla se jich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na to </a:t>
            </a:r>
            <a:r>
              <a:rPr lang="cs-CZ" i="1" dirty="0" smtClean="0">
                <a:solidFill>
                  <a:srgbClr val="00B0F0"/>
                </a:solidFill>
                <a:effectLst/>
              </a:rPr>
              <a:t>vyptávat </a:t>
            </a:r>
            <a:r>
              <a:rPr lang="cs-CZ" i="1" dirty="0" smtClean="0">
                <a:effectLst/>
              </a:rPr>
              <a:t>před Markem.</a:t>
            </a:r>
          </a:p>
        </p:txBody>
      </p:sp>
    </p:spTree>
    <p:extLst>
      <p:ext uri="{BB962C8B-B14F-4D97-AF65-F5344CB8AC3E}">
        <p14:creationId xmlns:p14="http://schemas.microsoft.com/office/powerpoint/2010/main" val="2770764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optat se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smtClean="0"/>
              <a:t>optat se na </a:t>
            </a:r>
            <a:r>
              <a:rPr lang="cs-CZ" dirty="0" smtClean="0"/>
              <a:t>(28)</a:t>
            </a:r>
          </a:p>
          <a:p>
            <a:endParaRPr lang="cs-CZ" i="1" dirty="0"/>
          </a:p>
          <a:p>
            <a:r>
              <a:rPr lang="cs-CZ" dirty="0"/>
              <a:t>SSČ: </a:t>
            </a:r>
            <a:r>
              <a:rPr lang="cs-CZ" b="1" dirty="0"/>
              <a:t>optat se</a:t>
            </a:r>
            <a:r>
              <a:rPr lang="cs-CZ" dirty="0"/>
              <a:t> dok. hovor. </a:t>
            </a:r>
            <a:r>
              <a:rPr lang="cs-CZ" i="1" dirty="0"/>
              <a:t>zeptat se</a:t>
            </a:r>
            <a:r>
              <a:rPr lang="cs-CZ" dirty="0"/>
              <a:t>: rád bych se vás </a:t>
            </a:r>
            <a:r>
              <a:rPr lang="cs-CZ" dirty="0">
                <a:solidFill>
                  <a:srgbClr val="00B0F0"/>
                </a:solidFill>
              </a:rPr>
              <a:t>na něco </a:t>
            </a:r>
            <a:r>
              <a:rPr lang="cs-CZ" dirty="0"/>
              <a:t>o-l; </a:t>
            </a:r>
            <a:r>
              <a:rPr lang="cs-CZ" b="1" dirty="0"/>
              <a:t>optání</a:t>
            </a:r>
            <a:r>
              <a:rPr lang="cs-CZ" dirty="0"/>
              <a:t>, -í s.: děkuji za o. (</a:t>
            </a:r>
            <a:r>
              <a:rPr lang="cs-CZ" i="1" dirty="0" err="1"/>
              <a:t>zdvoř</a:t>
            </a:r>
            <a:r>
              <a:rPr lang="cs-CZ" i="1" dirty="0"/>
              <a:t>. formule</a:t>
            </a:r>
            <a:r>
              <a:rPr lang="cs-CZ" dirty="0"/>
              <a:t>)</a:t>
            </a:r>
          </a:p>
          <a:p>
            <a:r>
              <a:rPr lang="cs-CZ" dirty="0"/>
              <a:t>SSJČ: </a:t>
            </a:r>
            <a:r>
              <a:rPr lang="cs-CZ" b="1" dirty="0"/>
              <a:t>optati se </a:t>
            </a:r>
            <a:r>
              <a:rPr lang="cs-CZ" dirty="0"/>
              <a:t>dok. (1. j. -</a:t>
            </a:r>
            <a:r>
              <a:rPr lang="cs-CZ" dirty="0" err="1"/>
              <a:t>ám</a:t>
            </a:r>
            <a:r>
              <a:rPr lang="cs-CZ" dirty="0"/>
              <a:t>) (koho, 2. p., na koho, co; po kom, čem; koho, 2. p.) </a:t>
            </a:r>
            <a:r>
              <a:rPr lang="cs-CZ" dirty="0" err="1"/>
              <a:t>poněk</a:t>
            </a:r>
            <a:r>
              <a:rPr lang="cs-CZ" dirty="0"/>
              <a:t>. </a:t>
            </a:r>
            <a:r>
              <a:rPr lang="cs-CZ" dirty="0" err="1"/>
              <a:t>zast</a:t>
            </a:r>
            <a:r>
              <a:rPr lang="cs-CZ" dirty="0"/>
              <a:t>. a </a:t>
            </a:r>
            <a:r>
              <a:rPr lang="cs-CZ" dirty="0" err="1"/>
              <a:t>obl</a:t>
            </a:r>
            <a:r>
              <a:rPr lang="cs-CZ" dirty="0"/>
              <a:t>. </a:t>
            </a:r>
            <a:r>
              <a:rPr lang="cs-CZ" i="1" dirty="0"/>
              <a:t>zeptat se, otázat se, dotázat se</a:t>
            </a:r>
            <a:r>
              <a:rPr lang="cs-CZ" dirty="0"/>
              <a:t>: optal jsem se učitele </a:t>
            </a:r>
            <a:r>
              <a:rPr lang="cs-CZ" dirty="0">
                <a:solidFill>
                  <a:srgbClr val="00B0F0"/>
                </a:solidFill>
              </a:rPr>
              <a:t>na žáka</a:t>
            </a:r>
            <a:r>
              <a:rPr lang="cs-CZ" dirty="0"/>
              <a:t>; chci se vás </a:t>
            </a:r>
            <a:r>
              <a:rPr lang="cs-CZ" dirty="0">
                <a:solidFill>
                  <a:srgbClr val="00B0F0"/>
                </a:solidFill>
              </a:rPr>
              <a:t>na něco </a:t>
            </a:r>
            <a:r>
              <a:rPr lang="cs-CZ" dirty="0"/>
              <a:t>optat; o. se </a:t>
            </a:r>
            <a:r>
              <a:rPr lang="cs-CZ" dirty="0">
                <a:solidFill>
                  <a:srgbClr val="00B0F0"/>
                </a:solidFill>
              </a:rPr>
              <a:t>po novinách</a:t>
            </a:r>
            <a:r>
              <a:rPr lang="cs-CZ" dirty="0"/>
              <a:t>; </a:t>
            </a:r>
            <a:r>
              <a:rPr lang="cs-CZ" dirty="0" err="1"/>
              <a:t>ust</a:t>
            </a:r>
            <a:r>
              <a:rPr lang="cs-CZ" dirty="0"/>
              <a:t>. spoj. děkuji za optání </a:t>
            </a:r>
            <a:r>
              <a:rPr lang="cs-CZ" sz="2200" i="1" dirty="0"/>
              <a:t>dotaz </a:t>
            </a:r>
            <a:r>
              <a:rPr lang="cs-CZ" sz="2200" dirty="0"/>
              <a:t>○</a:t>
            </a:r>
            <a:r>
              <a:rPr lang="cs-CZ" dirty="0"/>
              <a:t> </a:t>
            </a:r>
            <a:r>
              <a:rPr lang="cs-CZ" dirty="0" err="1"/>
              <a:t>předp</a:t>
            </a:r>
            <a:r>
              <a:rPr lang="cs-CZ" dirty="0"/>
              <a:t>. po- se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730038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optat se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 smtClean="0">
                <a:effectLst/>
              </a:rPr>
              <a:t>Beks je tedy pozdravil, dotkl se jich a </a:t>
            </a:r>
            <a:r>
              <a:rPr lang="pl-PL" i="1" dirty="0" smtClean="0">
                <a:solidFill>
                  <a:srgbClr val="00B0F0"/>
                </a:solidFill>
                <a:effectLst/>
              </a:rPr>
              <a:t>optal se </a:t>
            </a:r>
            <a:r>
              <a:rPr lang="pl-PL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na zdraví </a:t>
            </a:r>
            <a:r>
              <a:rPr lang="pl-PL" i="1" dirty="0" smtClean="0">
                <a:effectLst/>
              </a:rPr>
              <a:t>a </a:t>
            </a:r>
            <a:r>
              <a:rPr lang="pl-PL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na podobné věci</a:t>
            </a:r>
            <a:r>
              <a:rPr lang="pl-PL" i="1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pl-PL" dirty="0" smtClean="0"/>
              <a:t>×</a:t>
            </a:r>
          </a:p>
          <a:p>
            <a:r>
              <a:rPr lang="cs-CZ" i="1" dirty="0" smtClean="0">
                <a:effectLst/>
              </a:rPr>
              <a:t>"Pojďte dál, pane. </a:t>
            </a:r>
            <a:r>
              <a:rPr lang="cs-CZ" i="1" dirty="0" smtClean="0">
                <a:solidFill>
                  <a:srgbClr val="00B0F0"/>
                </a:solidFill>
                <a:effectLst/>
              </a:rPr>
              <a:t>Optám se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na vašeho přítele </a:t>
            </a:r>
            <a:r>
              <a:rPr lang="cs-CZ" i="1" dirty="0" smtClean="0">
                <a:effectLst/>
              </a:rPr>
              <a:t>u mnichů," řekl vysušený skrček u brány z týkového dřeva.</a:t>
            </a:r>
            <a:endParaRPr lang="pl-PL" i="1" dirty="0"/>
          </a:p>
          <a:p>
            <a:endParaRPr lang="pl-PL" dirty="0" smtClean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624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poptat se </a:t>
            </a:r>
            <a:r>
              <a:rPr lang="cs-CZ" dirty="0" smtClean="0"/>
              <a:t>| </a:t>
            </a:r>
            <a:r>
              <a:rPr lang="cs-CZ" i="1" dirty="0" smtClean="0"/>
              <a:t>poptávat se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poptat se po </a:t>
            </a:r>
            <a:r>
              <a:rPr lang="cs-CZ" dirty="0" smtClean="0"/>
              <a:t>(21)</a:t>
            </a:r>
          </a:p>
          <a:p>
            <a:r>
              <a:rPr lang="cs-CZ" i="1" dirty="0" smtClean="0"/>
              <a:t>poptávat se po </a:t>
            </a:r>
            <a:r>
              <a:rPr lang="cs-CZ" dirty="0" smtClean="0"/>
              <a:t>(8)</a:t>
            </a:r>
          </a:p>
          <a:p>
            <a:endParaRPr lang="cs-CZ" i="1" dirty="0"/>
          </a:p>
          <a:p>
            <a:r>
              <a:rPr lang="cs-CZ" i="1" dirty="0" smtClean="0"/>
              <a:t>poptat se na</a:t>
            </a:r>
            <a:r>
              <a:rPr lang="cs-CZ" dirty="0" smtClean="0"/>
              <a:t> (39)</a:t>
            </a:r>
          </a:p>
          <a:p>
            <a:r>
              <a:rPr lang="cs-CZ" i="1" dirty="0" smtClean="0"/>
              <a:t>poptávat se na</a:t>
            </a:r>
            <a:r>
              <a:rPr lang="cs-CZ" dirty="0" smtClean="0"/>
              <a:t> (3)</a:t>
            </a:r>
          </a:p>
          <a:p>
            <a:pPr marL="0" indent="0">
              <a:buNone/>
            </a:pPr>
            <a:r>
              <a:rPr lang="cs-CZ" dirty="0" smtClean="0"/>
              <a:t>×</a:t>
            </a:r>
            <a:endParaRPr lang="cs-CZ" dirty="0"/>
          </a:p>
          <a:p>
            <a:r>
              <a:rPr lang="cs-CZ" i="1" dirty="0" smtClean="0"/>
              <a:t>poptat </a:t>
            </a:r>
            <a:r>
              <a:rPr lang="cs-CZ" dirty="0" smtClean="0"/>
              <a:t>| </a:t>
            </a:r>
            <a:r>
              <a:rPr lang="cs-CZ" i="1" dirty="0" smtClean="0"/>
              <a:t>poptávat </a:t>
            </a:r>
            <a:r>
              <a:rPr lang="cs-CZ" dirty="0" smtClean="0"/>
              <a:t>+ </a:t>
            </a:r>
            <a:r>
              <a:rPr lang="cs-CZ" sz="2800" dirty="0" smtClean="0"/>
              <a:t>ACC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831134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Stačí tedy rozbalit nebo stáhnout nabídku produktů, vybrat si nebo </a:t>
            </a:r>
            <a:r>
              <a:rPr lang="cs-CZ" i="1" dirty="0">
                <a:solidFill>
                  <a:srgbClr val="00B0F0"/>
                </a:solidFill>
              </a:rPr>
              <a:t>se</a:t>
            </a:r>
            <a:r>
              <a:rPr lang="cs-CZ" i="1" dirty="0"/>
              <a:t> případně nezávazně </a:t>
            </a:r>
            <a:r>
              <a:rPr lang="cs-CZ" i="1" dirty="0">
                <a:solidFill>
                  <a:srgbClr val="00B0F0"/>
                </a:solidFill>
              </a:rPr>
              <a:t>poptat</a:t>
            </a:r>
            <a:r>
              <a:rPr lang="cs-CZ" i="1" dirty="0"/>
              <a:t>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na detaily</a:t>
            </a:r>
            <a:r>
              <a:rPr lang="cs-CZ" i="1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×</a:t>
            </a:r>
          </a:p>
          <a:p>
            <a:r>
              <a:rPr lang="cs-CZ" i="1" dirty="0" smtClean="0"/>
              <a:t>„</a:t>
            </a:r>
            <a:r>
              <a:rPr lang="cs-CZ" i="1" dirty="0"/>
              <a:t>Nepředpokládám, že jste mě vyhledal jen proto, a</a:t>
            </a:r>
            <a:r>
              <a:rPr lang="cs-CZ" i="1" dirty="0">
                <a:solidFill>
                  <a:srgbClr val="00B0F0"/>
                </a:solidFill>
              </a:rPr>
              <a:t>byste se poptal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po mé matce</a:t>
            </a:r>
            <a:r>
              <a:rPr lang="cs-CZ" i="1" dirty="0"/>
              <a:t>,“ pronesl tím nejchladnějším a nejformálnějším tónem, jakého byl schopen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14795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poptat se na</a:t>
            </a:r>
            <a:endParaRPr lang="cs-CZ" i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060848"/>
            <a:ext cx="6105172" cy="3413770"/>
          </a:xfrm>
        </p:spPr>
      </p:pic>
    </p:spTree>
    <p:extLst>
      <p:ext uri="{BB962C8B-B14F-4D97-AF65-F5344CB8AC3E}">
        <p14:creationId xmlns:p14="http://schemas.microsoft.com/office/powerpoint/2010/main" val="3509131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3688" y="2276872"/>
            <a:ext cx="6923112" cy="3849291"/>
          </a:xfrm>
        </p:spPr>
        <p:txBody>
          <a:bodyPr/>
          <a:lstStyle/>
          <a:p>
            <a:r>
              <a:rPr lang="cs-CZ" dirty="0" smtClean="0"/>
              <a:t>Vnímáte také dva významy?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637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01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7021417" cy="258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74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4834880" cy="4497363"/>
          </a:xfrm>
        </p:spPr>
        <p:txBody>
          <a:bodyPr/>
          <a:lstStyle/>
          <a:p>
            <a:r>
              <a:rPr lang="cs-CZ" dirty="0" smtClean="0"/>
              <a:t>Frekvence jednotlivých lemmat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09" y="260648"/>
            <a:ext cx="3600822" cy="637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7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4834880" cy="4497363"/>
          </a:xfrm>
        </p:spPr>
        <p:txBody>
          <a:bodyPr/>
          <a:lstStyle/>
          <a:p>
            <a:r>
              <a:rPr lang="cs-CZ" dirty="0" smtClean="0"/>
              <a:t>Frekvence jednotlivých lemmat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09" y="260648"/>
            <a:ext cx="3600822" cy="6376940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6228184" y="260648"/>
            <a:ext cx="86409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6247310" y="1124744"/>
            <a:ext cx="988985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228184" y="1700808"/>
            <a:ext cx="988985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228183" y="2276872"/>
            <a:ext cx="988985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6228182" y="2564904"/>
            <a:ext cx="988985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69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Slovníky (</a:t>
            </a:r>
            <a:r>
              <a:rPr lang="cs-CZ" i="1" dirty="0" smtClean="0"/>
              <a:t>zeptat se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SSČ</a:t>
            </a:r>
            <a:r>
              <a:rPr lang="cs-CZ" dirty="0"/>
              <a:t>: </a:t>
            </a:r>
            <a:r>
              <a:rPr lang="cs-CZ" b="1" dirty="0"/>
              <a:t>zeptat se</a:t>
            </a:r>
            <a:r>
              <a:rPr lang="cs-CZ" dirty="0"/>
              <a:t> dok. (</a:t>
            </a:r>
            <a:r>
              <a:rPr lang="cs-CZ" dirty="0" err="1"/>
              <a:t>podst</a:t>
            </a:r>
            <a:r>
              <a:rPr lang="cs-CZ" dirty="0"/>
              <a:t>, -</a:t>
            </a:r>
            <a:r>
              <a:rPr lang="cs-CZ" dirty="0" err="1"/>
              <a:t>ání</a:t>
            </a:r>
            <a:r>
              <a:rPr lang="cs-CZ" dirty="0"/>
              <a:t>) </a:t>
            </a:r>
            <a:r>
              <a:rPr lang="cs-CZ" i="1" dirty="0"/>
              <a:t>položit někomu otázku, optat se, otázat se 1:</a:t>
            </a:r>
            <a:r>
              <a:rPr lang="cs-CZ" dirty="0"/>
              <a:t> z. se na matku, po muži; zeptat se svědků, zda …; z-l se, jak se jí daří; z. se přímo, bez </a:t>
            </a:r>
            <a:r>
              <a:rPr lang="cs-CZ" dirty="0" smtClean="0"/>
              <a:t>okolků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SSJČ: </a:t>
            </a:r>
            <a:r>
              <a:rPr lang="cs-CZ" b="1" dirty="0"/>
              <a:t>zeptati se</a:t>
            </a:r>
            <a:r>
              <a:rPr lang="cs-CZ" dirty="0"/>
              <a:t> dok. (1. j. -</a:t>
            </a:r>
            <a:r>
              <a:rPr lang="cs-CZ" dirty="0" err="1"/>
              <a:t>ám</a:t>
            </a:r>
            <a:r>
              <a:rPr lang="cs-CZ" dirty="0"/>
              <a:t>) (koho, </a:t>
            </a:r>
            <a:r>
              <a:rPr lang="cs-CZ" dirty="0" err="1"/>
              <a:t>řidč</a:t>
            </a:r>
            <a:r>
              <a:rPr lang="cs-CZ" dirty="0"/>
              <a:t>. čeho; koho na koho, co; ~; </a:t>
            </a:r>
            <a:r>
              <a:rPr lang="cs-CZ" dirty="0" err="1"/>
              <a:t>řidč</a:t>
            </a:r>
            <a:r>
              <a:rPr lang="cs-CZ" dirty="0"/>
              <a:t>. po kom, čem) </a:t>
            </a:r>
            <a:r>
              <a:rPr lang="cs-CZ" i="1" dirty="0"/>
              <a:t>položit někomu otázku; otázat se 1, dotázat se, poptat se</a:t>
            </a:r>
            <a:r>
              <a:rPr lang="cs-CZ" dirty="0"/>
              <a:t>: z. se svědků; z. se své duše; z. se na matku; chci se vás na něco z.; z. se přímo, bez okolků; z. se očima; po muži se ani nezeptala (</a:t>
            </a:r>
            <a:r>
              <a:rPr lang="cs-CZ" dirty="0" err="1"/>
              <a:t>Vrchl</a:t>
            </a:r>
            <a:r>
              <a:rPr lang="cs-CZ" dirty="0"/>
              <a:t>.); z. se po příčině (</a:t>
            </a:r>
            <a:r>
              <a:rPr lang="cs-CZ" dirty="0" err="1"/>
              <a:t>Hál</a:t>
            </a:r>
            <a:r>
              <a:rPr lang="cs-CZ" dirty="0"/>
              <a:t>.); </a:t>
            </a:r>
            <a:r>
              <a:rPr lang="cs-CZ" dirty="0" err="1"/>
              <a:t>ust</a:t>
            </a:r>
            <a:r>
              <a:rPr lang="cs-CZ" dirty="0"/>
              <a:t>. spoj. děkuji za zeptání </a:t>
            </a:r>
            <a:r>
              <a:rPr lang="cs-CZ" sz="2300" dirty="0" smtClean="0"/>
              <a:t>○</a:t>
            </a:r>
            <a:r>
              <a:rPr lang="cs-CZ" dirty="0" smtClean="0"/>
              <a:t> </a:t>
            </a:r>
            <a:r>
              <a:rPr lang="cs-CZ" dirty="0" err="1"/>
              <a:t>předp</a:t>
            </a:r>
            <a:r>
              <a:rPr lang="cs-CZ" dirty="0"/>
              <a:t>. po- se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2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Slovníky (</a:t>
            </a:r>
            <a:r>
              <a:rPr lang="cs-CZ" i="1" dirty="0" smtClean="0"/>
              <a:t>zeptat se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SSČ</a:t>
            </a:r>
            <a:r>
              <a:rPr lang="cs-CZ" dirty="0"/>
              <a:t>: </a:t>
            </a:r>
            <a:r>
              <a:rPr lang="cs-CZ" b="1" dirty="0"/>
              <a:t>zeptat se</a:t>
            </a:r>
            <a:r>
              <a:rPr lang="cs-CZ" dirty="0"/>
              <a:t> dok. (</a:t>
            </a:r>
            <a:r>
              <a:rPr lang="cs-CZ" dirty="0" err="1"/>
              <a:t>podst</a:t>
            </a:r>
            <a:r>
              <a:rPr lang="cs-CZ" dirty="0"/>
              <a:t>, -</a:t>
            </a:r>
            <a:r>
              <a:rPr lang="cs-CZ" dirty="0" err="1"/>
              <a:t>ání</a:t>
            </a:r>
            <a:r>
              <a:rPr lang="cs-CZ" dirty="0"/>
              <a:t>) </a:t>
            </a:r>
            <a:r>
              <a:rPr lang="cs-CZ" i="1" dirty="0"/>
              <a:t>položit někomu otázku, optat se, otázat se 1:</a:t>
            </a:r>
            <a:r>
              <a:rPr lang="cs-CZ" dirty="0"/>
              <a:t> z. se </a:t>
            </a:r>
            <a:r>
              <a:rPr lang="cs-CZ" dirty="0">
                <a:solidFill>
                  <a:srgbClr val="FF0000"/>
                </a:solidFill>
              </a:rPr>
              <a:t>na matku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po muži</a:t>
            </a:r>
            <a:r>
              <a:rPr lang="cs-CZ" dirty="0"/>
              <a:t>; zeptat se svědků, zda …; z-l se, jak se jí daří; z. se přímo, bez </a:t>
            </a:r>
            <a:r>
              <a:rPr lang="cs-CZ" dirty="0" smtClean="0"/>
              <a:t>okolků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SSJČ: </a:t>
            </a:r>
            <a:r>
              <a:rPr lang="cs-CZ" b="1" dirty="0"/>
              <a:t>zeptati se</a:t>
            </a:r>
            <a:r>
              <a:rPr lang="cs-CZ" dirty="0"/>
              <a:t> dok. (1. j. -</a:t>
            </a:r>
            <a:r>
              <a:rPr lang="cs-CZ" dirty="0" err="1"/>
              <a:t>ám</a:t>
            </a:r>
            <a:r>
              <a:rPr lang="cs-CZ" dirty="0"/>
              <a:t>) (koho, </a:t>
            </a:r>
            <a:r>
              <a:rPr lang="cs-CZ" dirty="0" err="1"/>
              <a:t>řidč</a:t>
            </a:r>
            <a:r>
              <a:rPr lang="cs-CZ" dirty="0"/>
              <a:t>. čeho; koho na koho, co; ~; </a:t>
            </a:r>
            <a:r>
              <a:rPr lang="cs-CZ" dirty="0" err="1"/>
              <a:t>řidč</a:t>
            </a:r>
            <a:r>
              <a:rPr lang="cs-CZ" dirty="0"/>
              <a:t>. po kom, čem) </a:t>
            </a:r>
            <a:r>
              <a:rPr lang="cs-CZ" i="1" dirty="0"/>
              <a:t>položit někomu otázku; otázat se 1, dotázat se, poptat se</a:t>
            </a:r>
            <a:r>
              <a:rPr lang="cs-CZ" dirty="0"/>
              <a:t>: z. se svědků; z. se své duše; z. se </a:t>
            </a:r>
            <a:r>
              <a:rPr lang="cs-CZ" dirty="0">
                <a:solidFill>
                  <a:srgbClr val="FF0000"/>
                </a:solidFill>
              </a:rPr>
              <a:t>na matku</a:t>
            </a:r>
            <a:r>
              <a:rPr lang="cs-CZ" dirty="0"/>
              <a:t>; chci se vás </a:t>
            </a:r>
            <a:r>
              <a:rPr lang="cs-CZ" dirty="0">
                <a:solidFill>
                  <a:srgbClr val="FF0000"/>
                </a:solidFill>
              </a:rPr>
              <a:t>na něco </a:t>
            </a:r>
            <a:r>
              <a:rPr lang="cs-CZ" dirty="0"/>
              <a:t>z.; z. se přímo, bez okolků; z. se očima; </a:t>
            </a:r>
            <a:r>
              <a:rPr lang="cs-CZ" dirty="0">
                <a:solidFill>
                  <a:srgbClr val="FF0000"/>
                </a:solidFill>
              </a:rPr>
              <a:t>po muži </a:t>
            </a:r>
            <a:r>
              <a:rPr lang="cs-CZ" dirty="0"/>
              <a:t>se ani nezeptala (</a:t>
            </a:r>
            <a:r>
              <a:rPr lang="cs-CZ" dirty="0" err="1"/>
              <a:t>Vrchl</a:t>
            </a:r>
            <a:r>
              <a:rPr lang="cs-CZ" dirty="0"/>
              <a:t>.); z. se </a:t>
            </a:r>
            <a:r>
              <a:rPr lang="cs-CZ" dirty="0">
                <a:solidFill>
                  <a:srgbClr val="FF0000"/>
                </a:solidFill>
              </a:rPr>
              <a:t>po příčině </a:t>
            </a:r>
            <a:r>
              <a:rPr lang="cs-CZ" dirty="0"/>
              <a:t>(</a:t>
            </a:r>
            <a:r>
              <a:rPr lang="cs-CZ" dirty="0" err="1"/>
              <a:t>Hál</a:t>
            </a:r>
            <a:r>
              <a:rPr lang="cs-CZ" dirty="0"/>
              <a:t>.); </a:t>
            </a:r>
            <a:r>
              <a:rPr lang="cs-CZ" dirty="0" err="1"/>
              <a:t>ust</a:t>
            </a:r>
            <a:r>
              <a:rPr lang="cs-CZ" dirty="0"/>
              <a:t>. spoj. děkuji za zeptání </a:t>
            </a:r>
            <a:r>
              <a:rPr lang="cs-CZ" sz="2300" dirty="0" smtClean="0"/>
              <a:t>○</a:t>
            </a:r>
            <a:r>
              <a:rPr lang="cs-CZ" dirty="0" smtClean="0"/>
              <a:t> </a:t>
            </a:r>
            <a:r>
              <a:rPr lang="cs-CZ" dirty="0" err="1"/>
              <a:t>předp</a:t>
            </a:r>
            <a:r>
              <a:rPr lang="cs-CZ" dirty="0"/>
              <a:t>. po- se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909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zeptat se</a:t>
            </a:r>
            <a:r>
              <a:rPr lang="cs-CZ" dirty="0" smtClean="0"/>
              <a:t> + </a:t>
            </a:r>
            <a:r>
              <a:rPr lang="cs-CZ" i="1" dirty="0" smtClean="0"/>
              <a:t>po </a:t>
            </a:r>
            <a:r>
              <a:rPr lang="cs-CZ" dirty="0" smtClean="0"/>
              <a:t>(7 výskytů)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 dirty="0" smtClean="0"/>
              <a:t>Vešel do kanceláře, </a:t>
            </a:r>
            <a:r>
              <a:rPr lang="cs-CZ" i="1" dirty="0" smtClean="0">
                <a:solidFill>
                  <a:srgbClr val="00B0F0"/>
                </a:solidFill>
              </a:rPr>
              <a:t>zeptal se po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komisaři </a:t>
            </a:r>
            <a:r>
              <a:rPr lang="cs-CZ" i="1" dirty="0" smtClean="0"/>
              <a:t>a když mu řekli, že má návštěvu a musí chvíli počkat, posadil se na lavici k ostatním.</a:t>
            </a:r>
            <a:endParaRPr lang="cs-CZ" sz="1600" i="1" dirty="0"/>
          </a:p>
          <a:p>
            <a:r>
              <a:rPr lang="cs-CZ" i="1" dirty="0" smtClean="0"/>
              <a:t>George mi potřásl rukou, když jsem mu popřál všechno nejlepší k narozeninám a předal mu dárek. </a:t>
            </a:r>
            <a:r>
              <a:rPr lang="cs-CZ" i="1" dirty="0" smtClean="0">
                <a:solidFill>
                  <a:srgbClr val="00B0F0"/>
                </a:solidFill>
              </a:rPr>
              <a:t>Zeptal jsem se po</a:t>
            </a:r>
            <a:r>
              <a:rPr lang="cs-CZ" i="1" dirty="0" smtClean="0"/>
              <a:t>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Ronaldovi</a:t>
            </a:r>
            <a:r>
              <a:rPr lang="cs-CZ" i="1" dirty="0" smtClean="0"/>
              <a:t>. „Ukazuje nějakým svým kamarádům zahradu,“ odvětil George.</a:t>
            </a:r>
          </a:p>
          <a:p>
            <a:r>
              <a:rPr lang="cs-CZ" i="1" dirty="0"/>
              <a:t>Vzal si taxík do </a:t>
            </a:r>
            <a:r>
              <a:rPr lang="cs-CZ" i="1" dirty="0" smtClean="0"/>
              <a:t>hotelu, </a:t>
            </a:r>
            <a:r>
              <a:rPr lang="cs-CZ" i="1" dirty="0"/>
              <a:t>zapsal </a:t>
            </a:r>
            <a:r>
              <a:rPr lang="cs-CZ" i="1" dirty="0" smtClean="0"/>
              <a:t>se, </a:t>
            </a:r>
            <a:r>
              <a:rPr lang="cs-CZ" i="1" dirty="0">
                <a:solidFill>
                  <a:srgbClr val="00B0F0"/>
                </a:solidFill>
              </a:rPr>
              <a:t>zeptal se po </a:t>
            </a:r>
            <a:r>
              <a:rPr lang="cs-CZ" i="1" dirty="0" err="1">
                <a:solidFill>
                  <a:schemeClr val="accent2">
                    <a:lumMod val="75000"/>
                  </a:schemeClr>
                </a:solidFill>
              </a:rPr>
              <a:t>Thomasu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i="1" dirty="0" smtClean="0">
                <a:solidFill>
                  <a:schemeClr val="accent2">
                    <a:lumMod val="75000"/>
                  </a:schemeClr>
                </a:solidFill>
              </a:rPr>
              <a:t>Hammerovi</a:t>
            </a:r>
            <a:r>
              <a:rPr lang="cs-CZ" i="1" dirty="0" smtClean="0"/>
              <a:t>, </a:t>
            </a:r>
            <a:r>
              <a:rPr lang="cs-CZ" i="1" dirty="0"/>
              <a:t>nikdo toho jména tam </a:t>
            </a:r>
            <a:r>
              <a:rPr lang="cs-CZ" i="1" dirty="0" smtClean="0"/>
              <a:t>nebydlel, </a:t>
            </a:r>
            <a:r>
              <a:rPr lang="cs-CZ" i="1" dirty="0"/>
              <a:t>a tak se </a:t>
            </a:r>
            <a:r>
              <a:rPr lang="cs-CZ" i="1" dirty="0" smtClean="0"/>
              <a:t>zeptal, </a:t>
            </a:r>
            <a:r>
              <a:rPr lang="cs-CZ" i="1" dirty="0"/>
              <a:t>zda tam nemá nějaký </a:t>
            </a:r>
            <a:r>
              <a:rPr lang="cs-CZ" i="1" dirty="0" smtClean="0"/>
              <a:t>vzkaz.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49619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zeptat se </a:t>
            </a:r>
            <a:r>
              <a:rPr lang="cs-CZ" dirty="0" smtClean="0"/>
              <a:t>+ </a:t>
            </a:r>
            <a:r>
              <a:rPr lang="cs-CZ" i="1" dirty="0" smtClean="0"/>
              <a:t>na</a:t>
            </a:r>
            <a:r>
              <a:rPr lang="cs-CZ" dirty="0" smtClean="0"/>
              <a:t> (1349 v.)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- ‚</a:t>
            </a:r>
            <a:r>
              <a:rPr lang="cs-CZ" dirty="0"/>
              <a:t>poptat se po čem‘</a:t>
            </a:r>
          </a:p>
          <a:p>
            <a:r>
              <a:rPr lang="cs-CZ" i="1" dirty="0"/>
              <a:t>Několik málo pacientů, které Madeleine zahlédla v pokojích — duševně nemocných pacientů, uvědomovala si —, si krátilo čas po způsobu všech rekonvalescentů: četli si, pospávali nebo se dívali z okna. V sesterně </a:t>
            </a:r>
            <a:r>
              <a:rPr lang="cs-CZ" i="1" dirty="0">
                <a:solidFill>
                  <a:srgbClr val="00B0F0"/>
                </a:solidFill>
              </a:rPr>
              <a:t>se zeptala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na</a:t>
            </a:r>
            <a:r>
              <a:rPr lang="cs-CZ" i="1" dirty="0">
                <a:solidFill>
                  <a:srgbClr val="00B0F0"/>
                </a:solidFill>
              </a:rPr>
              <a:t>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Leonarda </a:t>
            </a:r>
            <a:r>
              <a:rPr lang="cs-CZ" i="1" dirty="0" err="1">
                <a:solidFill>
                  <a:schemeClr val="accent2">
                    <a:lumMod val="75000"/>
                  </a:schemeClr>
                </a:solidFill>
              </a:rPr>
              <a:t>Bankheada</a:t>
            </a:r>
            <a:r>
              <a:rPr lang="cs-CZ" i="1" dirty="0"/>
              <a:t>. Poslali ji do denní místnosti na konci chodby. 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‚položit otázku‘</a:t>
            </a:r>
          </a:p>
          <a:p>
            <a:r>
              <a:rPr lang="cs-CZ" i="1" dirty="0"/>
              <a:t>Postavili jsme mluvčího před kameru a já mu kladl otázky. Ale ať </a:t>
            </a:r>
            <a:r>
              <a:rPr lang="cs-CZ" i="1" dirty="0">
                <a:solidFill>
                  <a:srgbClr val="00B0F0"/>
                </a:solidFill>
              </a:rPr>
              <a:t>jsem se zeptal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na</a:t>
            </a:r>
            <a:r>
              <a:rPr lang="cs-CZ" i="1" dirty="0">
                <a:solidFill>
                  <a:srgbClr val="00B0F0"/>
                </a:solidFill>
              </a:rPr>
              <a:t>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cokoli</a:t>
            </a:r>
            <a:r>
              <a:rPr lang="cs-CZ" i="1" dirty="0"/>
              <a:t>, tak odpověď zněla: „Tuto ubytovnu má cizinecká policie zkontrolovanou a nenašla žádné závady."</a:t>
            </a:r>
          </a:p>
        </p:txBody>
      </p:sp>
    </p:spTree>
    <p:extLst>
      <p:ext uri="{BB962C8B-B14F-4D97-AF65-F5344CB8AC3E}">
        <p14:creationId xmlns:p14="http://schemas.microsoft.com/office/powerpoint/2010/main" val="2140543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zeptat se</a:t>
            </a:r>
            <a:r>
              <a:rPr lang="cs-CZ" dirty="0" smtClean="0"/>
              <a:t> </a:t>
            </a:r>
            <a:r>
              <a:rPr lang="cs-CZ" i="1" dirty="0" smtClean="0"/>
              <a:t>na </a:t>
            </a:r>
            <a:r>
              <a:rPr lang="cs-CZ" dirty="0" smtClean="0"/>
              <a:t>(250 sample)</a:t>
            </a:r>
            <a:endParaRPr lang="cs-CZ" i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60847"/>
            <a:ext cx="6120680" cy="3431503"/>
          </a:xfrm>
        </p:spPr>
      </p:pic>
      <p:cxnSp>
        <p:nvCxnSpPr>
          <p:cNvPr id="6" name="Přímá spojnice 5"/>
          <p:cNvCxnSpPr/>
          <p:nvPr/>
        </p:nvCxnSpPr>
        <p:spPr>
          <a:xfrm>
            <a:off x="4860032" y="4346467"/>
            <a:ext cx="18722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9996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1124</Words>
  <Application>Microsoft Office PowerPoint</Application>
  <PresentationFormat>Předvádění na obrazovce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Nejčastější prefigované varianty slovesa ptát se</vt:lpstr>
      <vt:lpstr>Korpus</vt:lpstr>
      <vt:lpstr>Prezentace aplikace PowerPoint</vt:lpstr>
      <vt:lpstr>Prezentace aplikace PowerPoint</vt:lpstr>
      <vt:lpstr>Slovníky (zeptat se)</vt:lpstr>
      <vt:lpstr>Slovníky (zeptat se)</vt:lpstr>
      <vt:lpstr>zeptat se + po (7 výskytů)</vt:lpstr>
      <vt:lpstr>zeptat se + na (1349 v.)</vt:lpstr>
      <vt:lpstr>zeptat se na (250 sample)</vt:lpstr>
      <vt:lpstr>vyptávat se</vt:lpstr>
      <vt:lpstr>vyptávat se</vt:lpstr>
      <vt:lpstr>optat se</vt:lpstr>
      <vt:lpstr>optat se</vt:lpstr>
      <vt:lpstr>poptat se | poptávat se</vt:lpstr>
      <vt:lpstr>Prezentace aplikace PowerPoint</vt:lpstr>
      <vt:lpstr>poptat se na</vt:lpstr>
      <vt:lpstr>Diskuse</vt:lpstr>
      <vt:lpstr>Děkuji za pozornost.</vt:lpstr>
    </vt:vector>
  </TitlesOfParts>
  <Company>Ústav pro jazyk český AV ČR, v. v. i.,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Nejčastější prefigované varianty slovesa ptát se</dc:title>
  <dc:creator>Martina Rybová</dc:creator>
  <cp:lastModifiedBy>Martina Rybová</cp:lastModifiedBy>
  <cp:revision>6</cp:revision>
  <dcterms:created xsi:type="dcterms:W3CDTF">2017-11-29T14:08:41Z</dcterms:created>
  <dcterms:modified xsi:type="dcterms:W3CDTF">2017-11-29T15:23:24Z</dcterms:modified>
</cp:coreProperties>
</file>