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324" r:id="rId3"/>
    <p:sldId id="307" r:id="rId4"/>
    <p:sldId id="313" r:id="rId5"/>
    <p:sldId id="314" r:id="rId6"/>
    <p:sldId id="315" r:id="rId7"/>
    <p:sldId id="308" r:id="rId8"/>
    <p:sldId id="309" r:id="rId9"/>
    <p:sldId id="310" r:id="rId10"/>
    <p:sldId id="311" r:id="rId11"/>
    <p:sldId id="312" r:id="rId12"/>
    <p:sldId id="316" r:id="rId13"/>
    <p:sldId id="317" r:id="rId14"/>
    <p:sldId id="320" r:id="rId15"/>
    <p:sldId id="321" r:id="rId16"/>
    <p:sldId id="322" r:id="rId17"/>
    <p:sldId id="323" r:id="rId18"/>
    <p:sldId id="318" r:id="rId19"/>
    <p:sldId id="319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3D962-8CBA-40A0-846C-03677FB21A83}" type="datetimeFigureOut">
              <a:rPr lang="cs-CZ" smtClean="0"/>
              <a:t>14. 11. 2017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25028-461E-46D5-B36F-0B740E6EB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2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6CD7C-C6FD-43F2-A6E6-66E4DC670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480EEA-2792-4B75-888A-65EB80DF6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E7DDC9-D222-440E-B5A1-093AC706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54082D-E167-4D2C-9ACB-8F9C4BF2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EE3D67-4DEA-44A6-A334-0F014015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86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A8F71-C348-454A-979F-8E3CF2833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328C5D-669D-4E53-A349-8DE78AF7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543651-76F5-4A45-81F8-A8E87F1B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E0D6AE-9685-4F23-8297-B04CF1EA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DE48D4-75F9-4DD1-9C19-7FB498DD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86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B8A35AD-AE5B-48E9-BABB-5AC45C844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27E03B-409F-4619-BD85-C276029C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F4CF2A-9A21-4B03-A4AC-0DCD450D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87ED85-106D-4C55-B2E1-105BC462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837532-9933-40A1-A0AB-1B7BB8B2A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31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322F05-DA79-4619-8BB9-27F5CAF9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854D98-9259-4D6A-9812-F082FB54F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643655-2FE5-4020-AA9D-C813F583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44A159-ED31-4F8F-A326-FCF9FE6A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ED0D75-6A76-4767-B55E-DA2B02147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75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AB199-73F6-4E24-AB39-AB36FDF10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637F026-8971-41FC-BAFE-9BF6AE2E8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42E2F7-16C2-48D8-B03D-5ED884FF1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48ABD1-6698-4C44-8E57-0C0F3D8E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23CB23-B2E5-4F1C-9380-F6DC8E4F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8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C5647-86EA-4D10-B297-B40B86BBA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F0B4E6-97BD-4538-9073-00221A420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99BB5B3-8541-4BD8-93DD-512D6B9B8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FA77FA-86A3-4772-872F-BF1D1EFA6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14. 11. 2017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BFA3CC-03BF-4F55-B7BF-166053D8E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CB605E-55BD-4803-83BA-96A8E4AE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39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ABC9F-CD4D-4FDA-A9E1-513FBB32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44FA345-0E31-40A8-9BF6-D0CF2FDBD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5116E15-B015-457B-BDCB-430475F37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B3BF1B7-746E-42FD-9EA0-8F70751D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BAB5257-CA22-4541-85E7-4C056F665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11CFC53-321D-4C96-82AD-9417617B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14. 11. 2017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74E648-B871-4DBC-B9DA-91A7D531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189F1FB-95B8-402D-B941-0F217469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7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58F1F-6D8F-4DEF-8DD8-3BBDA63A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8A6665-08AD-4EAE-AC9B-9C737CFAC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14. 11. 2017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CD18A7-924D-40D0-BD2E-82122380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CDA895-6BF0-45BF-99E6-76A986F3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78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B2BFC85-9B86-48FA-9641-46BDA47D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14. 11. 2017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5A384E-5AF6-451F-9178-65893612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8BBA7E0-402C-4F61-B701-3CA7197B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23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E3C1F-35AB-4999-AB62-DA9895BF6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9A2AAB-1085-458E-B78A-17575E05E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D380CC6-4BB9-4016-B3F9-924D4C4EA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6B2554-CF25-4F4B-981F-A4560BA6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14. 11. 2017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B33E08-5325-40EB-B889-5A528FC70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710018-99BB-45FE-A511-7E82F705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0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23EAB-4690-43B3-96F3-9CC7024C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910BA3-53E7-4577-A9D9-0592CEDA9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9574D4B-5F8D-4980-8591-13F5409BD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1B9295-4DDF-44B6-9A90-7081B980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14. 11. 2017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BC4509-D181-429F-9FC1-906501E5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258607-EA97-451F-A78A-5ECBE4FF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87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61F3BE2-454B-4CCC-ADF6-250D47A40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FC2CDB-577E-4709-8E25-A4CFC0ED7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AF2CE5-838E-46E8-8B35-6E9F9824B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16010-DDF7-47DF-8612-6BBC5CC51FDD}" type="datetimeFigureOut">
              <a:rPr lang="cs-CZ" smtClean="0"/>
              <a:t>14. 11. 2017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D7E2D8-4C26-4163-8D17-C99C1EB73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811338-0525-4933-849E-6C5268253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27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sport.lidovky.cz/" TargetMode="External"/><Relationship Id="rId2" Type="http://schemas.openxmlformats.org/officeDocument/2006/relationships/hyperlink" Target="http://zpravy.idnes.cz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4CD8E-7DAD-4947-BEF3-A2DFBF985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Úvodní jazykový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BDD9AC-48DD-4ACA-941B-4CE8AC8A1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  <a:p>
            <a:pPr algn="r"/>
            <a:r>
              <a:rPr lang="cs-CZ" dirty="0"/>
              <a:t>hana.proksova@ff.cuni.cz</a:t>
            </a:r>
          </a:p>
          <a:p>
            <a:pPr algn="r"/>
            <a:r>
              <a:rPr lang="cs-CZ" dirty="0"/>
              <a:t>konzultace: po 10:50–12:20</a:t>
            </a:r>
          </a:p>
        </p:txBody>
      </p:sp>
    </p:spTree>
    <p:extLst>
      <p:ext uri="{BB962C8B-B14F-4D97-AF65-F5344CB8AC3E}">
        <p14:creationId xmlns:p14="http://schemas.microsoft.com/office/powerpoint/2010/main" val="3565108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8545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vid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285461"/>
            <a:ext cx="10855497" cy="520741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						</a:t>
            </a:r>
            <a:r>
              <a:rPr lang="cs-CZ" sz="2400" dirty="0"/>
              <a:t>opisné/analytické/</a:t>
            </a:r>
            <a:r>
              <a:rPr lang="cs-CZ" sz="2400" dirty="0" err="1"/>
              <a:t>perifrastické</a:t>
            </a:r>
            <a:r>
              <a:rPr lang="cs-CZ" sz="2400" dirty="0"/>
              <a:t> futurum</a:t>
            </a:r>
          </a:p>
          <a:p>
            <a:r>
              <a:rPr lang="cs-CZ" dirty="0"/>
              <a:t>dokonavý: perfektum			</a:t>
            </a:r>
          </a:p>
          <a:p>
            <a:r>
              <a:rPr lang="cs-CZ" dirty="0"/>
              <a:t>nedokonavý: imperfektum</a:t>
            </a:r>
          </a:p>
          <a:p>
            <a:endParaRPr lang="cs-CZ" dirty="0"/>
          </a:p>
          <a:p>
            <a:pPr marL="400050" lvl="1" indent="0" algn="r">
              <a:buNone/>
            </a:pPr>
            <a:r>
              <a:rPr lang="cs-CZ" dirty="0"/>
              <a:t>formálně tvořeno jako présent</a:t>
            </a:r>
          </a:p>
          <a:p>
            <a:pPr marL="400050" lvl="1" indent="0" algn="r">
              <a:buNone/>
            </a:pPr>
            <a:r>
              <a:rPr lang="cs-CZ" dirty="0"/>
              <a:t>významově futurum</a:t>
            </a:r>
          </a:p>
          <a:p>
            <a:pPr marL="0" indent="0">
              <a:buNone/>
            </a:pPr>
            <a:r>
              <a:rPr lang="cs-CZ" b="1" dirty="0"/>
              <a:t>vidový protiklad</a:t>
            </a:r>
          </a:p>
          <a:p>
            <a:r>
              <a:rPr lang="cs-CZ" dirty="0"/>
              <a:t>jen u sloves mutačních (označujících události)</a:t>
            </a:r>
          </a:p>
          <a:p>
            <a:r>
              <a:rPr lang="cs-CZ" dirty="0"/>
              <a:t>imperfektum je bezpříznakové: je schopno vyjádřit i bod ukončenosti děje</a:t>
            </a:r>
          </a:p>
          <a:p>
            <a:pPr lvl="1"/>
            <a:r>
              <a:rPr lang="cs-CZ" i="1" dirty="0"/>
              <a:t>Pane vrchní, platím!</a:t>
            </a:r>
          </a:p>
          <a:p>
            <a:pPr lvl="1"/>
            <a:r>
              <a:rPr lang="cs-CZ" i="1" dirty="0"/>
              <a:t>Amadea točil Forman.</a:t>
            </a:r>
          </a:p>
          <a:p>
            <a:pPr lvl="1"/>
            <a:r>
              <a:rPr lang="cs-CZ" dirty="0"/>
              <a:t>souvisí s protikladem </a:t>
            </a:r>
            <a:r>
              <a:rPr lang="cs-CZ" dirty="0" err="1"/>
              <a:t>telické</a:t>
            </a:r>
            <a:r>
              <a:rPr lang="cs-CZ" dirty="0"/>
              <a:t> × </a:t>
            </a:r>
            <a:r>
              <a:rPr lang="cs-CZ" dirty="0" err="1"/>
              <a:t>atelické</a:t>
            </a:r>
            <a:r>
              <a:rPr lang="cs-CZ" dirty="0"/>
              <a:t> sloveso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980731"/>
              </p:ext>
            </p:extLst>
          </p:nvPr>
        </p:nvGraphicFramePr>
        <p:xfrm>
          <a:off x="5666650" y="2002447"/>
          <a:ext cx="6027046" cy="97606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956780">
                  <a:extLst>
                    <a:ext uri="{9D8B030D-6E8A-4147-A177-3AD203B41FA5}">
                      <a16:colId xmlns:a16="http://schemas.microsoft.com/office/drawing/2014/main" val="3730235098"/>
                    </a:ext>
                  </a:extLst>
                </a:gridCol>
                <a:gridCol w="2035133">
                  <a:extLst>
                    <a:ext uri="{9D8B030D-6E8A-4147-A177-3AD203B41FA5}">
                      <a16:colId xmlns:a16="http://schemas.microsoft.com/office/drawing/2014/main" val="1348532814"/>
                    </a:ext>
                  </a:extLst>
                </a:gridCol>
                <a:gridCol w="2035133">
                  <a:extLst>
                    <a:ext uri="{9D8B030D-6E8A-4147-A177-3AD203B41FA5}">
                      <a16:colId xmlns:a16="http://schemas.microsoft.com/office/drawing/2014/main" val="5414065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cs-CZ" sz="2400" dirty="0"/>
                        <a:t>četla jsem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čtu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budu číst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809676"/>
                  </a:ext>
                </a:extLst>
              </a:tr>
              <a:tr h="518868">
                <a:tc>
                  <a:txBody>
                    <a:bodyPr/>
                    <a:lstStyle/>
                    <a:p>
                      <a:r>
                        <a:rPr lang="cs-CZ" sz="2400" b="1" dirty="0"/>
                        <a:t>přečetla jsem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/>
                        <a:t>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/>
                        <a:t>přečtu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695579"/>
                  </a:ext>
                </a:extLst>
              </a:tr>
            </a:tbl>
          </a:graphicData>
        </a:graphic>
      </p:graphicFrame>
      <p:cxnSp>
        <p:nvCxnSpPr>
          <p:cNvPr id="6" name="Přímá spojnice se šipkou 5"/>
          <p:cNvCxnSpPr>
            <a:cxnSpLocks/>
          </p:cNvCxnSpPr>
          <p:nvPr/>
        </p:nvCxnSpPr>
        <p:spPr>
          <a:xfrm>
            <a:off x="8680174" y="1685765"/>
            <a:ext cx="1311965" cy="421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>
            <a:cxnSpLocks/>
          </p:cNvCxnSpPr>
          <p:nvPr/>
        </p:nvCxnSpPr>
        <p:spPr>
          <a:xfrm flipV="1">
            <a:off x="8998226" y="2845992"/>
            <a:ext cx="1086678" cy="384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740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vid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slovesa </a:t>
            </a:r>
            <a:r>
              <a:rPr lang="cs-CZ" sz="2400" b="1" dirty="0" err="1"/>
              <a:t>obouvidá</a:t>
            </a:r>
            <a:r>
              <a:rPr lang="cs-CZ" sz="2400" b="1" dirty="0"/>
              <a:t>/obouvidová</a:t>
            </a:r>
          </a:p>
          <a:p>
            <a:r>
              <a:rPr lang="cs-CZ" sz="2400" i="1" dirty="0"/>
              <a:t>explodovat</a:t>
            </a:r>
            <a:r>
              <a:rPr lang="cs-CZ" sz="2400" dirty="0"/>
              <a:t>, </a:t>
            </a:r>
            <a:r>
              <a:rPr lang="cs-CZ" sz="2400" i="1" dirty="0"/>
              <a:t>absolvovat</a:t>
            </a:r>
            <a:r>
              <a:rPr lang="cs-CZ" sz="2400" dirty="0"/>
              <a:t>, </a:t>
            </a:r>
            <a:r>
              <a:rPr lang="cs-CZ" sz="2400" i="1" dirty="0"/>
              <a:t>aplikovat</a:t>
            </a:r>
          </a:p>
          <a:p>
            <a:r>
              <a:rPr lang="cs-CZ" sz="2400" i="1" dirty="0"/>
              <a:t>jmenovat</a:t>
            </a:r>
            <a:r>
              <a:rPr lang="cs-CZ" sz="2400" dirty="0"/>
              <a:t>, </a:t>
            </a:r>
            <a:r>
              <a:rPr lang="cs-CZ" sz="2400" i="1" dirty="0"/>
              <a:t>svatořečit</a:t>
            </a:r>
            <a:r>
              <a:rPr lang="cs-CZ" sz="2400" dirty="0"/>
              <a:t>, </a:t>
            </a:r>
            <a:r>
              <a:rPr lang="cs-CZ" sz="2400" i="1" dirty="0"/>
              <a:t>věnovat</a:t>
            </a:r>
          </a:p>
          <a:p>
            <a:r>
              <a:rPr lang="cs-CZ" sz="2400" i="1" dirty="0"/>
              <a:t>Věnuju se psaní. </a:t>
            </a:r>
            <a:r>
              <a:rPr lang="cs-CZ" sz="2400" dirty="0"/>
              <a:t>×</a:t>
            </a:r>
            <a:r>
              <a:rPr lang="cs-CZ" sz="2400" i="1" dirty="0"/>
              <a:t> Tatínkovi věnuju bačkory.</a:t>
            </a:r>
          </a:p>
          <a:p>
            <a:endParaRPr lang="cs-CZ" i="1" dirty="0"/>
          </a:p>
          <a:p>
            <a:endParaRPr lang="cs-CZ" i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137" y="4001294"/>
            <a:ext cx="9158080" cy="215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662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slovesný rod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9624"/>
            <a:ext cx="9372600" cy="46736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aktivum</a:t>
            </a:r>
          </a:p>
          <a:p>
            <a:pPr marL="0" indent="0">
              <a:buNone/>
            </a:pPr>
            <a:r>
              <a:rPr lang="cs-CZ" b="1" dirty="0"/>
              <a:t>opisné pasivum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pomocné sloveso BÝT + trpné příčestí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vyjadřuje jmenný rod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V té knize je ukryta moudrost.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Výstava bude zahájena proslovem.</a:t>
            </a:r>
          </a:p>
          <a:p>
            <a:pPr marL="457200" lvl="1" indent="0">
              <a:buNone/>
            </a:pPr>
            <a:r>
              <a:rPr lang="cs-CZ" i="1" dirty="0"/>
              <a:t>→ </a:t>
            </a:r>
            <a:r>
              <a:rPr lang="cs-CZ" dirty="0"/>
              <a:t>odvozená ADJ: </a:t>
            </a:r>
            <a:r>
              <a:rPr lang="cs-CZ" i="1" dirty="0"/>
              <a:t>auto bylo rozbito </a:t>
            </a:r>
            <a:r>
              <a:rPr lang="cs-CZ" dirty="0"/>
              <a:t>× </a:t>
            </a:r>
            <a:r>
              <a:rPr lang="cs-CZ" i="1" dirty="0"/>
              <a:t>auto bylo rozbité</a:t>
            </a:r>
          </a:p>
          <a:p>
            <a:pPr marL="0" indent="0">
              <a:buNone/>
            </a:pPr>
            <a:r>
              <a:rPr lang="cs-CZ" b="1" dirty="0"/>
              <a:t>zvratné pasivum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pomocí zvratného 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netvoří se od reflexiv tantum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Dneska se nehraje.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Právě se rozhoduje o budoucí vládě.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Zubní pasta se nepapá!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970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slovesný rod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9624"/>
            <a:ext cx="9372600" cy="4673673"/>
          </a:xfrm>
        </p:spPr>
        <p:txBody>
          <a:bodyPr>
            <a:normAutofit/>
          </a:bodyPr>
          <a:lstStyle/>
          <a:p>
            <a:r>
              <a:rPr lang="cs-CZ" dirty="0"/>
              <a:t>volba slovesného rodu je zásadní zejména z hlediska syntaxe a významu textu, pragmatiky</a:t>
            </a:r>
          </a:p>
          <a:p>
            <a:endParaRPr lang="cs-CZ" dirty="0"/>
          </a:p>
          <a:p>
            <a:r>
              <a:rPr lang="cs-CZ" dirty="0"/>
              <a:t>subjektová </a:t>
            </a:r>
            <a:r>
              <a:rPr lang="cs-CZ" dirty="0" err="1"/>
              <a:t>diateze</a:t>
            </a:r>
            <a:r>
              <a:rPr lang="cs-CZ" dirty="0"/>
              <a:t> primární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činitel děje je v pozici podmětu</a:t>
            </a:r>
          </a:p>
          <a:p>
            <a:pPr lvl="2"/>
            <a:r>
              <a:rPr lang="cs-CZ" i="1" dirty="0"/>
              <a:t>Karel jí koblihu.</a:t>
            </a:r>
          </a:p>
          <a:p>
            <a:r>
              <a:rPr lang="cs-CZ" dirty="0"/>
              <a:t>subjektová </a:t>
            </a:r>
            <a:r>
              <a:rPr lang="cs-CZ" dirty="0" err="1"/>
              <a:t>diateze</a:t>
            </a:r>
            <a:r>
              <a:rPr lang="cs-CZ" dirty="0"/>
              <a:t> sekundární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činitel děje není v pozici podmětu</a:t>
            </a:r>
          </a:p>
          <a:p>
            <a:pPr lvl="2"/>
            <a:r>
              <a:rPr lang="cs-CZ" dirty="0"/>
              <a:t>v pozici PU původce děje: </a:t>
            </a:r>
            <a:r>
              <a:rPr lang="cs-CZ" i="1" dirty="0"/>
              <a:t>Papír byl vynalezen Číňany.</a:t>
            </a:r>
          </a:p>
          <a:p>
            <a:pPr lvl="2"/>
            <a:r>
              <a:rPr lang="cs-CZ" dirty="0"/>
              <a:t>není vyjádřen vůbec: </a:t>
            </a:r>
            <a:r>
              <a:rPr lang="cs-CZ" i="1" dirty="0"/>
              <a:t>Na závěr se koláčky pokapou rumem.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err="1"/>
              <a:t>deagentizace</a:t>
            </a:r>
            <a:r>
              <a:rPr lang="cs-CZ" dirty="0"/>
              <a:t>: upozadění nebo odsunutí agentu (u zvratných pasiv)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527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2651" y="365660"/>
            <a:ext cx="7886701" cy="1051509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+mn-lt"/>
              </a:rPr>
              <a:t>prézentní třídy + vzory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1" y="1447308"/>
            <a:ext cx="7886701" cy="4729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1.	-e-: nese, bere, peče, maže, tře</a:t>
            </a:r>
          </a:p>
          <a:p>
            <a:pPr marL="0" indent="0">
              <a:buNone/>
            </a:pPr>
            <a:r>
              <a:rPr lang="cs-CZ" dirty="0"/>
              <a:t>2.	-ne-: tiskne, mine, začne</a:t>
            </a:r>
          </a:p>
          <a:p>
            <a:pPr marL="0" indent="0">
              <a:buNone/>
            </a:pPr>
            <a:r>
              <a:rPr lang="cs-CZ" dirty="0"/>
              <a:t>3.	-(u)je-: kryje, kupuje</a:t>
            </a:r>
          </a:p>
          <a:p>
            <a:pPr marL="0" indent="0">
              <a:buNone/>
            </a:pPr>
            <a:r>
              <a:rPr lang="cs-CZ" dirty="0"/>
              <a:t>4.	-í-: prosí, trpí, sází</a:t>
            </a:r>
          </a:p>
          <a:p>
            <a:pPr marL="0" indent="0">
              <a:buNone/>
            </a:pPr>
            <a:r>
              <a:rPr lang="cs-CZ" dirty="0"/>
              <a:t>5.	-á-: dělá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atematická slovesa: být, chtít, jíst, vědět</a:t>
            </a:r>
          </a:p>
          <a:p>
            <a:pPr marL="0" indent="0">
              <a:buNone/>
            </a:pPr>
            <a:r>
              <a:rPr lang="cs-CZ" dirty="0"/>
              <a:t>(× budu, budeš – „nese“)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6898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2651" y="365658"/>
            <a:ext cx="7886701" cy="1101742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morfologický rozbor sloves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915813" y="1582662"/>
          <a:ext cx="8449202" cy="803728"/>
        </p:xfrm>
        <a:graphic>
          <a:graphicData uri="http://schemas.openxmlformats.org/drawingml/2006/table">
            <a:tbl>
              <a:tblPr firstRow="1" firstCol="1" bandRow="1"/>
              <a:tblGrid>
                <a:gridCol w="924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93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53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29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43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01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743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037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Times New Roman"/>
                        </a:rPr>
                        <a:t>VF/</a:t>
                      </a:r>
                      <a:r>
                        <a:rPr lang="cs-CZ" sz="2000" dirty="0" err="1">
                          <a:effectLst/>
                          <a:latin typeface="Calibri"/>
                          <a:ea typeface="Times New Roman"/>
                        </a:rPr>
                        <a:t>Vinf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8" marR="68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Times New Roman"/>
                        </a:rPr>
                        <a:t>osoba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8" marR="68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Times New Roman"/>
                        </a:rPr>
                        <a:t>číslo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8" marR="68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Times New Roman"/>
                        </a:rPr>
                        <a:t>způsob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8" marR="68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Times New Roman"/>
                        </a:rPr>
                        <a:t>čas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8" marR="68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Times New Roman"/>
                        </a:rPr>
                        <a:t>slovesný rod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8" marR="68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Times New Roman"/>
                        </a:rPr>
                        <a:t>vid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8" marR="68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Times New Roman"/>
                        </a:rPr>
                        <a:t>jmenný rod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8" marR="68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Times New Roman"/>
                        </a:rPr>
                        <a:t>třída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8" marR="68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Times New Roman"/>
                        </a:rPr>
                        <a:t>vzor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8" marR="68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915813" y="1582662"/>
            <a:ext cx="7816264" cy="4523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Co určujeme dohromady?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cs-CZ" dirty="0"/>
              <a:t>pracoval jsem (× ve 3. os. </a:t>
            </a:r>
            <a:r>
              <a:rPr lang="cs-CZ" dirty="0" err="1"/>
              <a:t>sg</a:t>
            </a:r>
            <a:r>
              <a:rPr lang="cs-CZ" dirty="0"/>
              <a:t>./pl. není pomocné sloveso být)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cs-CZ" dirty="0"/>
              <a:t>budu pracovat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cs-CZ" dirty="0"/>
              <a:t>upracovat se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cs-CZ" dirty="0"/>
              <a:t>být viděn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cs-CZ" dirty="0"/>
              <a:t>byl jsem viděn</a:t>
            </a:r>
          </a:p>
          <a:p>
            <a:endParaRPr lang="cs-CZ" dirty="0"/>
          </a:p>
          <a:p>
            <a:r>
              <a:rPr lang="cs-CZ" b="1" dirty="0"/>
              <a:t>Co určujeme zvlášť?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cs-CZ" dirty="0"/>
              <a:t>chci – pracovat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cs-CZ" dirty="0"/>
              <a:t>musím – pracovat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cs-CZ" dirty="0"/>
              <a:t>mohl by – pracovat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cs-CZ" dirty="0"/>
              <a:t>mohl by – být viděn</a:t>
            </a:r>
          </a:p>
        </p:txBody>
      </p:sp>
    </p:spTree>
    <p:extLst>
      <p:ext uri="{BB962C8B-B14F-4D97-AF65-F5344CB8AC3E}">
        <p14:creationId xmlns:p14="http://schemas.microsoft.com/office/powerpoint/2010/main" val="1241890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accent1"/>
                </a:solidFill>
              </a:rPr>
              <a:t>změňte kategorii:</a:t>
            </a:r>
            <a:endParaRPr lang="cs-CZ" sz="3200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být překvapen </a:t>
            </a:r>
            <a:r>
              <a:rPr lang="cs-CZ" dirty="0">
                <a:solidFill>
                  <a:schemeClr val="accent1"/>
                </a:solidFill>
              </a:rPr>
              <a:t>	slovesný rod		?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čtu</a:t>
            </a:r>
            <a:r>
              <a:rPr lang="cs-CZ" dirty="0">
                <a:solidFill>
                  <a:schemeClr val="accent1"/>
                </a:solidFill>
              </a:rPr>
              <a:t>			čas			?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splácej</a:t>
            </a:r>
            <a:r>
              <a:rPr lang="cs-CZ" dirty="0">
                <a:solidFill>
                  <a:schemeClr val="accent1"/>
                </a:solidFill>
              </a:rPr>
              <a:t>		vid			?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nepochopíme</a:t>
            </a:r>
            <a:r>
              <a:rPr lang="cs-CZ" dirty="0">
                <a:solidFill>
                  <a:schemeClr val="accent1"/>
                </a:solidFill>
              </a:rPr>
              <a:t>	osoba			?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pláču			</a:t>
            </a:r>
            <a:r>
              <a:rPr lang="cs-CZ" dirty="0">
                <a:solidFill>
                  <a:schemeClr val="accent1"/>
                </a:solidFill>
              </a:rPr>
              <a:t>číslo			?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vyzdvihnuv</a:t>
            </a:r>
            <a:r>
              <a:rPr lang="cs-CZ" dirty="0">
                <a:solidFill>
                  <a:schemeClr val="accent1"/>
                </a:solidFill>
              </a:rPr>
              <a:t>		jmenný rod		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9972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accent1"/>
                </a:solidFill>
              </a:rPr>
              <a:t>změňte kategorii:</a:t>
            </a:r>
            <a:endParaRPr lang="cs-CZ" sz="3200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7409" y="1600201"/>
            <a:ext cx="959308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být překvapen </a:t>
            </a:r>
            <a:r>
              <a:rPr lang="cs-CZ" dirty="0">
                <a:solidFill>
                  <a:schemeClr val="accent1"/>
                </a:solidFill>
              </a:rPr>
              <a:t>	slovesný rod	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cs-CZ" b="1" i="1" dirty="0">
                <a:solidFill>
                  <a:srgbClr val="00B050"/>
                </a:solidFill>
              </a:rPr>
              <a:t>překvapit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čtu</a:t>
            </a:r>
            <a:r>
              <a:rPr lang="cs-CZ" dirty="0">
                <a:solidFill>
                  <a:schemeClr val="accent1"/>
                </a:solidFill>
              </a:rPr>
              <a:t>			čas	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	</a:t>
            </a:r>
            <a:r>
              <a:rPr lang="cs-CZ" b="1" i="1" dirty="0">
                <a:solidFill>
                  <a:srgbClr val="00B050"/>
                </a:solidFill>
              </a:rPr>
              <a:t>četl/a/o jsem </a:t>
            </a:r>
            <a:r>
              <a:rPr lang="cs-CZ" b="1" dirty="0">
                <a:solidFill>
                  <a:srgbClr val="00B050"/>
                </a:solidFill>
              </a:rPr>
              <a:t>+ </a:t>
            </a:r>
            <a:r>
              <a:rPr lang="cs-CZ" b="1" i="1" dirty="0">
                <a:solidFill>
                  <a:srgbClr val="00B050"/>
                </a:solidFill>
              </a:rPr>
              <a:t>budu číst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splácej</a:t>
            </a:r>
            <a:r>
              <a:rPr lang="cs-CZ" dirty="0">
                <a:solidFill>
                  <a:schemeClr val="accent1"/>
                </a:solidFill>
              </a:rPr>
              <a:t>		vid	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	</a:t>
            </a:r>
            <a:r>
              <a:rPr lang="cs-CZ" b="1" i="1" dirty="0">
                <a:solidFill>
                  <a:srgbClr val="00B050"/>
                </a:solidFill>
              </a:rPr>
              <a:t>splať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nepochopíme</a:t>
            </a:r>
            <a:r>
              <a:rPr lang="cs-CZ" dirty="0">
                <a:solidFill>
                  <a:schemeClr val="accent1"/>
                </a:solidFill>
              </a:rPr>
              <a:t>	osoba	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	</a:t>
            </a:r>
            <a:r>
              <a:rPr lang="cs-CZ" b="1" i="1" dirty="0">
                <a:solidFill>
                  <a:srgbClr val="00B050"/>
                </a:solidFill>
              </a:rPr>
              <a:t>nepochopíte, nepochopí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pláču			</a:t>
            </a:r>
            <a:r>
              <a:rPr lang="cs-CZ" dirty="0">
                <a:solidFill>
                  <a:schemeClr val="accent1"/>
                </a:solidFill>
              </a:rPr>
              <a:t>číslo	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	</a:t>
            </a:r>
            <a:r>
              <a:rPr lang="cs-CZ" b="1" i="1" dirty="0">
                <a:solidFill>
                  <a:srgbClr val="00B050"/>
                </a:solidFill>
              </a:rPr>
              <a:t>pláčeme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vyzdvihnuv</a:t>
            </a:r>
            <a:r>
              <a:rPr lang="cs-CZ" dirty="0">
                <a:solidFill>
                  <a:schemeClr val="accent1"/>
                </a:solidFill>
              </a:rPr>
              <a:t>		jmenný rod	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cs-CZ" b="1" i="1" dirty="0">
                <a:solidFill>
                  <a:srgbClr val="00B050"/>
                </a:solidFill>
              </a:rPr>
              <a:t>vyzdvihnuvši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3330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morfologický rozbor sloves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783957" cy="45354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Celkově byly magistrátu ohlášeny tři desítky shromáždění. Ty se budou konat například na Klárově a náměstí Jana Palacha. Už dříve magistrát zakázal průvod „Nezapomínáme“, který by se právě s těmito místy křížil.</a:t>
            </a:r>
          </a:p>
          <a:p>
            <a:pPr marL="0" indent="0" algn="r">
              <a:buNone/>
            </a:pPr>
            <a:r>
              <a:rPr lang="cs-CZ" sz="2000" dirty="0"/>
              <a:t>Zdroj: </a:t>
            </a:r>
            <a:r>
              <a:rPr lang="cs-CZ" sz="2000" dirty="0">
                <a:hlinkClick r:id="rId2"/>
              </a:rPr>
              <a:t>http://zpravy.idnes.cz</a:t>
            </a:r>
            <a:endParaRPr lang="cs-CZ" sz="2000" dirty="0"/>
          </a:p>
          <a:p>
            <a:pPr marL="0" indent="0">
              <a:buNone/>
            </a:pPr>
            <a:r>
              <a:rPr lang="cs-CZ" dirty="0"/>
              <a:t>Útočník Jiří Sekáč přehodnotil řadu věcí, jež se týkají jeho hokejového života, a výsledky na sebe nenechaly čekat. Křivka jeho výkonů jde opět nahoru, odráží se to i ve statistikách a pětadvacetiletý hráč Kazaně může směle pomýšlet nejen na boj o nominaci do olympijského </a:t>
            </a:r>
            <a:r>
              <a:rPr lang="cs-CZ" dirty="0" err="1"/>
              <a:t>Pchjongčchangu</a:t>
            </a:r>
            <a:r>
              <a:rPr lang="cs-CZ" dirty="0"/>
              <a:t>, ale výhledově dost možná i na druhou šanci v zámořské NHL.</a:t>
            </a:r>
          </a:p>
          <a:p>
            <a:pPr marL="0" indent="0" algn="r">
              <a:buNone/>
            </a:pPr>
            <a:r>
              <a:rPr lang="cs-CZ" sz="2000" dirty="0"/>
              <a:t>Zdroj: </a:t>
            </a:r>
            <a:r>
              <a:rPr lang="cs-CZ" sz="2000" dirty="0">
                <a:hlinkClick r:id="rId3"/>
              </a:rPr>
              <a:t>https://sport.lidovky.cz/</a:t>
            </a:r>
            <a:r>
              <a:rPr 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02262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morfologický rozbor sloves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byly ohlášeny</a:t>
            </a:r>
            <a:r>
              <a:rPr lang="cs-CZ" dirty="0">
                <a:solidFill>
                  <a:schemeClr val="accent1"/>
                </a:solidFill>
              </a:rPr>
              <a:t>: VF, 3. os. </a:t>
            </a:r>
            <a:r>
              <a:rPr lang="cs-CZ" dirty="0" err="1">
                <a:solidFill>
                  <a:schemeClr val="accent1"/>
                </a:solidFill>
              </a:rPr>
              <a:t>pl</a:t>
            </a:r>
            <a:r>
              <a:rPr lang="cs-CZ" dirty="0">
                <a:solidFill>
                  <a:schemeClr val="accent1"/>
                </a:solidFill>
              </a:rPr>
              <a:t>., indikativ, </a:t>
            </a:r>
            <a:r>
              <a:rPr lang="cs-CZ" dirty="0" err="1">
                <a:solidFill>
                  <a:schemeClr val="accent1"/>
                </a:solidFill>
              </a:rPr>
              <a:t>prét</a:t>
            </a:r>
            <a:r>
              <a:rPr lang="cs-CZ" dirty="0">
                <a:solidFill>
                  <a:schemeClr val="accent1"/>
                </a:solidFill>
              </a:rPr>
              <a:t>., </a:t>
            </a:r>
            <a:r>
              <a:rPr lang="cs-CZ" dirty="0" err="1">
                <a:solidFill>
                  <a:schemeClr val="accent1"/>
                </a:solidFill>
              </a:rPr>
              <a:t>perf</a:t>
            </a:r>
            <a:r>
              <a:rPr lang="cs-CZ" dirty="0">
                <a:solidFill>
                  <a:schemeClr val="accent1"/>
                </a:solidFill>
              </a:rPr>
              <a:t>., pas., </a:t>
            </a:r>
            <a:r>
              <a:rPr lang="cs-CZ" dirty="0" err="1">
                <a:solidFill>
                  <a:schemeClr val="accent1"/>
                </a:solidFill>
              </a:rPr>
              <a:t>fem</a:t>
            </a:r>
            <a:r>
              <a:rPr lang="cs-CZ" dirty="0">
                <a:solidFill>
                  <a:schemeClr val="accent1"/>
                </a:solidFill>
              </a:rPr>
              <a:t>., IV./prosit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se budou konat</a:t>
            </a:r>
            <a:r>
              <a:rPr lang="cs-CZ" dirty="0">
                <a:solidFill>
                  <a:schemeClr val="accent1"/>
                </a:solidFill>
              </a:rPr>
              <a:t>: VF, 3. os. </a:t>
            </a:r>
            <a:r>
              <a:rPr lang="cs-CZ" dirty="0" err="1">
                <a:solidFill>
                  <a:schemeClr val="accent1"/>
                </a:solidFill>
              </a:rPr>
              <a:t>pl</a:t>
            </a:r>
            <a:r>
              <a:rPr lang="cs-CZ" dirty="0">
                <a:solidFill>
                  <a:schemeClr val="accent1"/>
                </a:solidFill>
              </a:rPr>
              <a:t>., indikativ, </a:t>
            </a:r>
            <a:r>
              <a:rPr lang="cs-CZ" dirty="0" err="1">
                <a:solidFill>
                  <a:schemeClr val="accent1"/>
                </a:solidFill>
              </a:rPr>
              <a:t>fut</a:t>
            </a:r>
            <a:r>
              <a:rPr lang="cs-CZ" dirty="0">
                <a:solidFill>
                  <a:schemeClr val="accent1"/>
                </a:solidFill>
              </a:rPr>
              <a:t>., </a:t>
            </a:r>
            <a:r>
              <a:rPr lang="cs-CZ" dirty="0" err="1">
                <a:solidFill>
                  <a:schemeClr val="accent1"/>
                </a:solidFill>
              </a:rPr>
              <a:t>imperf</a:t>
            </a:r>
            <a:r>
              <a:rPr lang="cs-CZ" dirty="0">
                <a:solidFill>
                  <a:schemeClr val="accent1"/>
                </a:solidFill>
              </a:rPr>
              <a:t>., akt., V./dělat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zakázal</a:t>
            </a:r>
            <a:r>
              <a:rPr lang="cs-CZ" dirty="0">
                <a:solidFill>
                  <a:schemeClr val="accent1"/>
                </a:solidFill>
              </a:rPr>
              <a:t>: VF, 3. os. </a:t>
            </a:r>
            <a:r>
              <a:rPr lang="cs-CZ" dirty="0" err="1">
                <a:solidFill>
                  <a:schemeClr val="accent1"/>
                </a:solidFill>
              </a:rPr>
              <a:t>sg</a:t>
            </a:r>
            <a:r>
              <a:rPr lang="cs-CZ" dirty="0">
                <a:solidFill>
                  <a:schemeClr val="accent1"/>
                </a:solidFill>
              </a:rPr>
              <a:t>., indikativ, </a:t>
            </a:r>
            <a:r>
              <a:rPr lang="cs-CZ" dirty="0" err="1">
                <a:solidFill>
                  <a:schemeClr val="accent1"/>
                </a:solidFill>
              </a:rPr>
              <a:t>prét</a:t>
            </a:r>
            <a:r>
              <a:rPr lang="cs-CZ" dirty="0">
                <a:solidFill>
                  <a:schemeClr val="accent1"/>
                </a:solidFill>
              </a:rPr>
              <a:t>., </a:t>
            </a:r>
            <a:r>
              <a:rPr lang="cs-CZ" dirty="0" err="1">
                <a:solidFill>
                  <a:schemeClr val="accent1"/>
                </a:solidFill>
              </a:rPr>
              <a:t>perf</a:t>
            </a:r>
            <a:r>
              <a:rPr lang="cs-CZ" dirty="0">
                <a:solidFill>
                  <a:schemeClr val="accent1"/>
                </a:solidFill>
              </a:rPr>
              <a:t>., akt., </a:t>
            </a:r>
            <a:r>
              <a:rPr lang="cs-CZ" dirty="0" err="1">
                <a:solidFill>
                  <a:schemeClr val="accent1"/>
                </a:solidFill>
              </a:rPr>
              <a:t>mask</a:t>
            </a:r>
            <a:r>
              <a:rPr lang="cs-CZ" dirty="0">
                <a:solidFill>
                  <a:schemeClr val="accent1"/>
                </a:solidFill>
              </a:rPr>
              <a:t>. </a:t>
            </a:r>
            <a:r>
              <a:rPr lang="cs-CZ" dirty="0" err="1">
                <a:solidFill>
                  <a:schemeClr val="accent1"/>
                </a:solidFill>
              </a:rPr>
              <a:t>inan</a:t>
            </a:r>
            <a:r>
              <a:rPr lang="cs-CZ" dirty="0">
                <a:solidFill>
                  <a:schemeClr val="accent1"/>
                </a:solidFill>
              </a:rPr>
              <a:t>., I./mazat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nezapomínáme</a:t>
            </a:r>
            <a:r>
              <a:rPr lang="cs-CZ" dirty="0">
                <a:solidFill>
                  <a:schemeClr val="accent1"/>
                </a:solidFill>
              </a:rPr>
              <a:t>: 1. os. </a:t>
            </a:r>
            <a:r>
              <a:rPr lang="cs-CZ" dirty="0" err="1">
                <a:solidFill>
                  <a:schemeClr val="accent1"/>
                </a:solidFill>
              </a:rPr>
              <a:t>pl</a:t>
            </a:r>
            <a:r>
              <a:rPr lang="cs-CZ" dirty="0">
                <a:solidFill>
                  <a:schemeClr val="accent1"/>
                </a:solidFill>
              </a:rPr>
              <a:t>., indikativ, </a:t>
            </a:r>
            <a:r>
              <a:rPr lang="cs-CZ" dirty="0" err="1">
                <a:solidFill>
                  <a:schemeClr val="accent1"/>
                </a:solidFill>
              </a:rPr>
              <a:t>prés</a:t>
            </a:r>
            <a:r>
              <a:rPr lang="cs-CZ" dirty="0">
                <a:solidFill>
                  <a:schemeClr val="accent1"/>
                </a:solidFill>
              </a:rPr>
              <a:t>., </a:t>
            </a:r>
            <a:r>
              <a:rPr lang="cs-CZ" dirty="0" err="1">
                <a:solidFill>
                  <a:schemeClr val="accent1"/>
                </a:solidFill>
              </a:rPr>
              <a:t>imperf</a:t>
            </a:r>
            <a:r>
              <a:rPr lang="cs-CZ" dirty="0">
                <a:solidFill>
                  <a:schemeClr val="accent1"/>
                </a:solidFill>
              </a:rPr>
              <a:t>., akt., V./dělat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by se křížil</a:t>
            </a:r>
            <a:r>
              <a:rPr lang="cs-CZ" dirty="0">
                <a:solidFill>
                  <a:schemeClr val="accent1"/>
                </a:solidFill>
              </a:rPr>
              <a:t>: 3. os. </a:t>
            </a:r>
            <a:r>
              <a:rPr lang="cs-CZ" dirty="0" err="1">
                <a:solidFill>
                  <a:schemeClr val="accent1"/>
                </a:solidFill>
              </a:rPr>
              <a:t>sg</a:t>
            </a:r>
            <a:r>
              <a:rPr lang="cs-CZ" dirty="0">
                <a:solidFill>
                  <a:schemeClr val="accent1"/>
                </a:solidFill>
              </a:rPr>
              <a:t>., kondicionál přítomný, </a:t>
            </a:r>
            <a:r>
              <a:rPr lang="cs-CZ" dirty="0" err="1">
                <a:solidFill>
                  <a:schemeClr val="accent1"/>
                </a:solidFill>
              </a:rPr>
              <a:t>imperf</a:t>
            </a:r>
            <a:r>
              <a:rPr lang="cs-CZ" dirty="0">
                <a:solidFill>
                  <a:schemeClr val="accent1"/>
                </a:solidFill>
              </a:rPr>
              <a:t>., akt., </a:t>
            </a:r>
            <a:r>
              <a:rPr lang="cs-CZ" dirty="0" err="1">
                <a:solidFill>
                  <a:schemeClr val="accent1"/>
                </a:solidFill>
              </a:rPr>
              <a:t>mask</a:t>
            </a:r>
            <a:r>
              <a:rPr lang="cs-CZ" dirty="0">
                <a:solidFill>
                  <a:schemeClr val="accent1"/>
                </a:solidFill>
              </a:rPr>
              <a:t>. </a:t>
            </a:r>
            <a:r>
              <a:rPr lang="cs-CZ" dirty="0" err="1">
                <a:solidFill>
                  <a:schemeClr val="accent1"/>
                </a:solidFill>
              </a:rPr>
              <a:t>inanim</a:t>
            </a:r>
            <a:r>
              <a:rPr lang="cs-CZ" dirty="0">
                <a:solidFill>
                  <a:schemeClr val="accent1"/>
                </a:solidFill>
              </a:rPr>
              <a:t>., IV./prosit</a:t>
            </a:r>
          </a:p>
          <a:p>
            <a:pPr marL="0" indent="0" algn="r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98258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A04B8F-3E53-42B6-B8BB-CDEF97FDD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DA1CB5-6A05-4BB6-B80D-81082F82F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23. listopadu se seminář ruší.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28. listopadu píšeme průběžný test z morfologie.</a:t>
            </a:r>
          </a:p>
        </p:txBody>
      </p:sp>
    </p:spTree>
    <p:extLst>
      <p:ext uri="{BB962C8B-B14F-4D97-AF65-F5344CB8AC3E}">
        <p14:creationId xmlns:p14="http://schemas.microsoft.com/office/powerpoint/2010/main" val="1879555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V pondělí si dal Karel jednoho lahváče, dvě zelené a na dobrou noc ještě půl lahve whisky s ledem. Zítra mu nejspíš bude trochu těžko. Kéž by to tolik nemíchal.</a:t>
            </a:r>
            <a:endParaRPr lang="cs-CZ" sz="3200" dirty="0"/>
          </a:p>
          <a:p>
            <a:pPr lvl="1">
              <a:buFont typeface="Arial" pitchFamily="34" charset="0"/>
              <a:buChar char="•"/>
            </a:pPr>
            <a:endParaRPr lang="cs-CZ" b="1" i="1" dirty="0">
              <a:solidFill>
                <a:schemeClr val="accent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cs-CZ" b="1" i="1" dirty="0">
              <a:solidFill>
                <a:schemeClr val="accent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cs-CZ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129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4313" y="365125"/>
            <a:ext cx="10969487" cy="58118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cs-CZ" sz="3200" i="1" dirty="0">
                <a:solidFill>
                  <a:schemeClr val="accent1"/>
                </a:solidFill>
              </a:rPr>
              <a:t>V</a:t>
            </a:r>
            <a:r>
              <a:rPr lang="cs-CZ" sz="3200" dirty="0">
                <a:solidFill>
                  <a:schemeClr val="accent1"/>
                </a:solidFill>
              </a:rPr>
              <a:t>: PREP primární</a:t>
            </a:r>
          </a:p>
          <a:p>
            <a:pPr marL="457200" lvl="1" indent="0">
              <a:buNone/>
            </a:pPr>
            <a:r>
              <a:rPr lang="cs-CZ" sz="3200" i="1" dirty="0">
                <a:solidFill>
                  <a:schemeClr val="accent1"/>
                </a:solidFill>
              </a:rPr>
              <a:t>pondělí</a:t>
            </a:r>
            <a:r>
              <a:rPr lang="cs-CZ" sz="3200" dirty="0">
                <a:solidFill>
                  <a:schemeClr val="accent1"/>
                </a:solidFill>
              </a:rPr>
              <a:t>: SUBST, 4. p. </a:t>
            </a:r>
            <a:r>
              <a:rPr lang="cs-CZ" sz="3200" dirty="0" err="1">
                <a:solidFill>
                  <a:schemeClr val="accent1"/>
                </a:solidFill>
              </a:rPr>
              <a:t>sg</a:t>
            </a:r>
            <a:r>
              <a:rPr lang="cs-CZ" sz="3200" dirty="0">
                <a:solidFill>
                  <a:schemeClr val="accent1"/>
                </a:solidFill>
              </a:rPr>
              <a:t>. </a:t>
            </a:r>
            <a:r>
              <a:rPr lang="cs-CZ" sz="3200" dirty="0" err="1">
                <a:solidFill>
                  <a:schemeClr val="accent1"/>
                </a:solidFill>
              </a:rPr>
              <a:t>neutr</a:t>
            </a:r>
            <a:r>
              <a:rPr lang="cs-CZ" sz="3200" dirty="0">
                <a:solidFill>
                  <a:schemeClr val="accent1"/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cs-CZ" sz="3200" i="1" dirty="0">
                <a:solidFill>
                  <a:schemeClr val="accent1"/>
                </a:solidFill>
              </a:rPr>
              <a:t>(si) dal</a:t>
            </a:r>
            <a:r>
              <a:rPr lang="cs-CZ" sz="3200" dirty="0">
                <a:solidFill>
                  <a:schemeClr val="accent1"/>
                </a:solidFill>
              </a:rPr>
              <a:t>: VERB, 3. os. </a:t>
            </a:r>
            <a:r>
              <a:rPr lang="cs-CZ" sz="3200" dirty="0" err="1">
                <a:solidFill>
                  <a:schemeClr val="accent1"/>
                </a:solidFill>
              </a:rPr>
              <a:t>sg</a:t>
            </a:r>
            <a:r>
              <a:rPr lang="cs-CZ" sz="3200" dirty="0">
                <a:solidFill>
                  <a:schemeClr val="accent1"/>
                </a:solidFill>
              </a:rPr>
              <a:t>. </a:t>
            </a:r>
            <a:r>
              <a:rPr lang="cs-CZ" sz="3200" dirty="0" err="1">
                <a:solidFill>
                  <a:schemeClr val="accent1"/>
                </a:solidFill>
              </a:rPr>
              <a:t>mask</a:t>
            </a:r>
            <a:r>
              <a:rPr lang="cs-CZ" sz="3200" dirty="0">
                <a:solidFill>
                  <a:schemeClr val="accent1"/>
                </a:solidFill>
              </a:rPr>
              <a:t>. </a:t>
            </a:r>
            <a:r>
              <a:rPr lang="cs-CZ" sz="3200" dirty="0" err="1">
                <a:solidFill>
                  <a:schemeClr val="accent1"/>
                </a:solidFill>
              </a:rPr>
              <a:t>an</a:t>
            </a:r>
            <a:r>
              <a:rPr lang="cs-CZ" sz="3200" dirty="0">
                <a:solidFill>
                  <a:schemeClr val="accent1"/>
                </a:solidFill>
              </a:rPr>
              <a:t>., indikativ, préteritum, akt., </a:t>
            </a:r>
            <a:r>
              <a:rPr lang="cs-CZ" sz="3200" dirty="0" err="1">
                <a:solidFill>
                  <a:schemeClr val="accent1"/>
                </a:solidFill>
              </a:rPr>
              <a:t>perf</a:t>
            </a:r>
            <a:r>
              <a:rPr lang="cs-CZ" sz="3200" dirty="0">
                <a:solidFill>
                  <a:schemeClr val="accent1"/>
                </a:solidFill>
              </a:rPr>
              <a:t>., V./</a:t>
            </a:r>
            <a:r>
              <a:rPr lang="cs-CZ" sz="3200" i="1" dirty="0">
                <a:solidFill>
                  <a:schemeClr val="accent1"/>
                </a:solidFill>
              </a:rPr>
              <a:t>dělat</a:t>
            </a:r>
          </a:p>
          <a:p>
            <a:pPr marL="457200" lvl="1" indent="0">
              <a:buNone/>
            </a:pPr>
            <a:r>
              <a:rPr lang="cs-CZ" sz="3200" i="1" dirty="0">
                <a:solidFill>
                  <a:schemeClr val="accent1"/>
                </a:solidFill>
              </a:rPr>
              <a:t>Karel</a:t>
            </a:r>
            <a:r>
              <a:rPr lang="cs-CZ" sz="3200" dirty="0">
                <a:solidFill>
                  <a:schemeClr val="accent1"/>
                </a:solidFill>
              </a:rPr>
              <a:t>: SUBST, 1. p. </a:t>
            </a:r>
            <a:r>
              <a:rPr lang="cs-CZ" sz="3200" dirty="0" err="1">
                <a:solidFill>
                  <a:schemeClr val="accent1"/>
                </a:solidFill>
              </a:rPr>
              <a:t>sg</a:t>
            </a:r>
            <a:r>
              <a:rPr lang="cs-CZ" sz="3200" dirty="0">
                <a:solidFill>
                  <a:schemeClr val="accent1"/>
                </a:solidFill>
              </a:rPr>
              <a:t>. </a:t>
            </a:r>
            <a:r>
              <a:rPr lang="cs-CZ" sz="3200" dirty="0" err="1">
                <a:solidFill>
                  <a:schemeClr val="accent1"/>
                </a:solidFill>
              </a:rPr>
              <a:t>tant</a:t>
            </a:r>
            <a:r>
              <a:rPr lang="cs-CZ" sz="3200" dirty="0">
                <a:solidFill>
                  <a:schemeClr val="accent1"/>
                </a:solidFill>
              </a:rPr>
              <a:t>. </a:t>
            </a:r>
            <a:r>
              <a:rPr lang="cs-CZ" sz="3200" dirty="0" err="1">
                <a:solidFill>
                  <a:schemeClr val="accent1"/>
                </a:solidFill>
              </a:rPr>
              <a:t>mask</a:t>
            </a:r>
            <a:r>
              <a:rPr lang="cs-CZ" sz="3200" dirty="0">
                <a:solidFill>
                  <a:schemeClr val="accent1"/>
                </a:solidFill>
              </a:rPr>
              <a:t>. </a:t>
            </a:r>
            <a:r>
              <a:rPr lang="cs-CZ" sz="3200" dirty="0" err="1">
                <a:solidFill>
                  <a:schemeClr val="accent1"/>
                </a:solidFill>
              </a:rPr>
              <a:t>an</a:t>
            </a:r>
            <a:r>
              <a:rPr lang="cs-CZ" sz="3200" dirty="0">
                <a:solidFill>
                  <a:schemeClr val="accent1"/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cs-CZ" sz="3200" i="1" dirty="0">
                <a:solidFill>
                  <a:schemeClr val="accent1"/>
                </a:solidFill>
              </a:rPr>
              <a:t>jednoho</a:t>
            </a:r>
            <a:r>
              <a:rPr lang="cs-CZ" sz="3200" dirty="0">
                <a:solidFill>
                  <a:schemeClr val="accent1"/>
                </a:solidFill>
              </a:rPr>
              <a:t>: NUM základní, 4. p. </a:t>
            </a:r>
            <a:r>
              <a:rPr lang="cs-CZ" sz="3200" dirty="0" err="1">
                <a:solidFill>
                  <a:schemeClr val="accent1"/>
                </a:solidFill>
              </a:rPr>
              <a:t>sg</a:t>
            </a:r>
            <a:r>
              <a:rPr lang="cs-CZ" sz="3200" dirty="0">
                <a:solidFill>
                  <a:schemeClr val="accent1"/>
                </a:solidFill>
              </a:rPr>
              <a:t>. </a:t>
            </a:r>
            <a:r>
              <a:rPr lang="cs-CZ" sz="3200" dirty="0" err="1">
                <a:solidFill>
                  <a:schemeClr val="accent1"/>
                </a:solidFill>
              </a:rPr>
              <a:t>mask</a:t>
            </a:r>
            <a:r>
              <a:rPr lang="cs-CZ" sz="3200" dirty="0">
                <a:solidFill>
                  <a:schemeClr val="accent1"/>
                </a:solidFill>
              </a:rPr>
              <a:t>. </a:t>
            </a:r>
            <a:r>
              <a:rPr lang="cs-CZ" sz="3200" dirty="0" err="1">
                <a:solidFill>
                  <a:schemeClr val="accent1"/>
                </a:solidFill>
              </a:rPr>
              <a:t>inam</a:t>
            </a:r>
            <a:r>
              <a:rPr lang="cs-CZ" sz="3200" dirty="0">
                <a:solidFill>
                  <a:schemeClr val="accent1"/>
                </a:solidFill>
              </a:rPr>
              <a:t>. s koncovkou </a:t>
            </a:r>
            <a:r>
              <a:rPr lang="cs-CZ" sz="3200" dirty="0" err="1">
                <a:solidFill>
                  <a:schemeClr val="accent1"/>
                </a:solidFill>
              </a:rPr>
              <a:t>mask</a:t>
            </a:r>
            <a:r>
              <a:rPr lang="cs-CZ" sz="3200" dirty="0">
                <a:solidFill>
                  <a:schemeClr val="accent1"/>
                </a:solidFill>
              </a:rPr>
              <a:t>. </a:t>
            </a:r>
            <a:r>
              <a:rPr lang="cs-CZ" sz="3200" dirty="0" err="1">
                <a:solidFill>
                  <a:schemeClr val="accent1"/>
                </a:solidFill>
              </a:rPr>
              <a:t>an</a:t>
            </a:r>
            <a:r>
              <a:rPr lang="cs-CZ" sz="3200" dirty="0">
                <a:solidFill>
                  <a:schemeClr val="accent1"/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cs-CZ" sz="3200" i="1" dirty="0">
                <a:solidFill>
                  <a:schemeClr val="accent1"/>
                </a:solidFill>
              </a:rPr>
              <a:t>lahváče</a:t>
            </a:r>
            <a:r>
              <a:rPr lang="cs-CZ" sz="3200" dirty="0">
                <a:solidFill>
                  <a:schemeClr val="accent1"/>
                </a:solidFill>
              </a:rPr>
              <a:t>: SUBST, 4. p. </a:t>
            </a:r>
            <a:r>
              <a:rPr lang="cs-CZ" sz="3200" dirty="0" err="1">
                <a:solidFill>
                  <a:schemeClr val="accent1"/>
                </a:solidFill>
              </a:rPr>
              <a:t>sg</a:t>
            </a:r>
            <a:r>
              <a:rPr lang="cs-CZ" sz="3200" dirty="0">
                <a:solidFill>
                  <a:schemeClr val="accent1"/>
                </a:solidFill>
              </a:rPr>
              <a:t>. </a:t>
            </a:r>
            <a:r>
              <a:rPr lang="cs-CZ" sz="3200" dirty="0" err="1">
                <a:solidFill>
                  <a:schemeClr val="accent1"/>
                </a:solidFill>
              </a:rPr>
              <a:t>mask</a:t>
            </a:r>
            <a:r>
              <a:rPr lang="cs-CZ" sz="3200" dirty="0">
                <a:solidFill>
                  <a:schemeClr val="accent1"/>
                </a:solidFill>
              </a:rPr>
              <a:t>. </a:t>
            </a:r>
            <a:r>
              <a:rPr lang="cs-CZ" sz="3200" dirty="0" err="1">
                <a:solidFill>
                  <a:schemeClr val="accent1"/>
                </a:solidFill>
              </a:rPr>
              <a:t>inam</a:t>
            </a:r>
            <a:r>
              <a:rPr lang="cs-CZ" sz="3200" dirty="0">
                <a:solidFill>
                  <a:schemeClr val="accent1"/>
                </a:solidFill>
              </a:rPr>
              <a:t>. s koncovkou </a:t>
            </a:r>
            <a:r>
              <a:rPr lang="cs-CZ" sz="3200" dirty="0" err="1">
                <a:solidFill>
                  <a:schemeClr val="accent1"/>
                </a:solidFill>
              </a:rPr>
              <a:t>mask</a:t>
            </a:r>
            <a:r>
              <a:rPr lang="cs-CZ" sz="3200" dirty="0">
                <a:solidFill>
                  <a:schemeClr val="accent1"/>
                </a:solidFill>
              </a:rPr>
              <a:t>. </a:t>
            </a:r>
            <a:r>
              <a:rPr lang="cs-CZ" sz="3200" dirty="0" err="1">
                <a:solidFill>
                  <a:schemeClr val="accent1"/>
                </a:solidFill>
              </a:rPr>
              <a:t>an</a:t>
            </a:r>
            <a:r>
              <a:rPr lang="cs-CZ" sz="3200" dirty="0">
                <a:solidFill>
                  <a:schemeClr val="accent1"/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cs-CZ" sz="3200" i="1" dirty="0">
                <a:solidFill>
                  <a:schemeClr val="accent1"/>
                </a:solidFill>
              </a:rPr>
              <a:t>dvě</a:t>
            </a:r>
            <a:r>
              <a:rPr lang="cs-CZ" sz="3200" dirty="0">
                <a:solidFill>
                  <a:schemeClr val="accent1"/>
                </a:solidFill>
              </a:rPr>
              <a:t>: NUM základní, 4. p. duálu, </a:t>
            </a:r>
            <a:r>
              <a:rPr lang="cs-CZ" sz="3200" dirty="0" err="1">
                <a:solidFill>
                  <a:schemeClr val="accent1"/>
                </a:solidFill>
              </a:rPr>
              <a:t>fem</a:t>
            </a:r>
            <a:r>
              <a:rPr lang="cs-CZ" sz="3200" dirty="0">
                <a:solidFill>
                  <a:schemeClr val="accent1"/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cs-CZ" sz="3200" i="1" dirty="0">
                <a:solidFill>
                  <a:schemeClr val="accent1"/>
                </a:solidFill>
              </a:rPr>
              <a:t>zelené</a:t>
            </a:r>
            <a:r>
              <a:rPr lang="cs-CZ" sz="3200" dirty="0">
                <a:solidFill>
                  <a:schemeClr val="accent1"/>
                </a:solidFill>
              </a:rPr>
              <a:t>: SUBST z ADJ, 4. p. </a:t>
            </a:r>
            <a:r>
              <a:rPr lang="cs-CZ" sz="3200" dirty="0" err="1">
                <a:solidFill>
                  <a:schemeClr val="accent1"/>
                </a:solidFill>
              </a:rPr>
              <a:t>pl</a:t>
            </a:r>
            <a:r>
              <a:rPr lang="cs-CZ" sz="3200" dirty="0">
                <a:solidFill>
                  <a:schemeClr val="accent1"/>
                </a:solidFill>
              </a:rPr>
              <a:t>. </a:t>
            </a:r>
            <a:r>
              <a:rPr lang="cs-CZ" sz="3200" dirty="0" err="1">
                <a:solidFill>
                  <a:schemeClr val="accent1"/>
                </a:solidFill>
              </a:rPr>
              <a:t>fem</a:t>
            </a:r>
            <a:r>
              <a:rPr lang="cs-CZ" sz="3200" dirty="0">
                <a:solidFill>
                  <a:schemeClr val="accent1"/>
                </a:solidFill>
              </a:rPr>
              <a:t>.</a:t>
            </a:r>
          </a:p>
          <a:p>
            <a:pPr lvl="1">
              <a:buFont typeface="Arial" pitchFamily="34" charset="0"/>
              <a:buChar char="•"/>
            </a:pPr>
            <a:endParaRPr lang="cs-CZ" b="1" i="1" dirty="0">
              <a:solidFill>
                <a:schemeClr val="accent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cs-CZ" b="1" i="1" dirty="0">
              <a:solidFill>
                <a:schemeClr val="accent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cs-CZ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265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7565" y="365125"/>
            <a:ext cx="10956235" cy="58118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cs-CZ" sz="3200" i="1" dirty="0">
                <a:solidFill>
                  <a:schemeClr val="accent1"/>
                </a:solidFill>
              </a:rPr>
              <a:t>a</a:t>
            </a:r>
            <a:r>
              <a:rPr lang="cs-CZ" sz="3200" dirty="0">
                <a:solidFill>
                  <a:schemeClr val="accent1"/>
                </a:solidFill>
              </a:rPr>
              <a:t>: KONJ parataktická slučovací</a:t>
            </a:r>
          </a:p>
          <a:p>
            <a:pPr marL="457200" lvl="1" indent="0">
              <a:buNone/>
            </a:pPr>
            <a:r>
              <a:rPr lang="cs-CZ" sz="3200" i="1" dirty="0">
                <a:solidFill>
                  <a:schemeClr val="accent1"/>
                </a:solidFill>
              </a:rPr>
              <a:t>na</a:t>
            </a:r>
            <a:r>
              <a:rPr lang="cs-CZ" sz="3200" dirty="0">
                <a:solidFill>
                  <a:schemeClr val="accent1"/>
                </a:solidFill>
              </a:rPr>
              <a:t>: PREP primární</a:t>
            </a:r>
          </a:p>
          <a:p>
            <a:pPr marL="457200" lvl="1" indent="0">
              <a:buNone/>
            </a:pPr>
            <a:r>
              <a:rPr lang="cs-CZ" sz="3200" i="1" dirty="0">
                <a:solidFill>
                  <a:schemeClr val="accent1"/>
                </a:solidFill>
              </a:rPr>
              <a:t>dobrou</a:t>
            </a:r>
            <a:r>
              <a:rPr lang="cs-CZ" sz="3200" dirty="0">
                <a:solidFill>
                  <a:schemeClr val="accent1"/>
                </a:solidFill>
              </a:rPr>
              <a:t>: ADJ, 4. p. </a:t>
            </a:r>
            <a:r>
              <a:rPr lang="cs-CZ" sz="3200" dirty="0" err="1">
                <a:solidFill>
                  <a:schemeClr val="accent1"/>
                </a:solidFill>
              </a:rPr>
              <a:t>sg</a:t>
            </a:r>
            <a:r>
              <a:rPr lang="cs-CZ" sz="3200" dirty="0">
                <a:solidFill>
                  <a:schemeClr val="accent1"/>
                </a:solidFill>
              </a:rPr>
              <a:t>. </a:t>
            </a:r>
            <a:r>
              <a:rPr lang="cs-CZ" sz="3200" dirty="0" err="1">
                <a:solidFill>
                  <a:schemeClr val="accent1"/>
                </a:solidFill>
              </a:rPr>
              <a:t>fem</a:t>
            </a:r>
            <a:r>
              <a:rPr lang="cs-CZ" sz="3200" dirty="0">
                <a:solidFill>
                  <a:schemeClr val="accent1"/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cs-CZ" sz="3200" i="1" dirty="0">
                <a:solidFill>
                  <a:schemeClr val="accent1"/>
                </a:solidFill>
              </a:rPr>
              <a:t>noc</a:t>
            </a:r>
            <a:r>
              <a:rPr lang="cs-CZ" sz="3200" dirty="0">
                <a:solidFill>
                  <a:schemeClr val="accent1"/>
                </a:solidFill>
              </a:rPr>
              <a:t>: SUBST, 4. p. </a:t>
            </a:r>
            <a:r>
              <a:rPr lang="cs-CZ" sz="3200" dirty="0" err="1">
                <a:solidFill>
                  <a:schemeClr val="accent1"/>
                </a:solidFill>
              </a:rPr>
              <a:t>sg</a:t>
            </a:r>
            <a:r>
              <a:rPr lang="cs-CZ" sz="3200" dirty="0">
                <a:solidFill>
                  <a:schemeClr val="accent1"/>
                </a:solidFill>
              </a:rPr>
              <a:t>. </a:t>
            </a:r>
            <a:r>
              <a:rPr lang="cs-CZ" sz="3200" dirty="0" err="1">
                <a:solidFill>
                  <a:schemeClr val="accent1"/>
                </a:solidFill>
              </a:rPr>
              <a:t>fem</a:t>
            </a:r>
            <a:r>
              <a:rPr lang="cs-CZ" sz="3200" dirty="0">
                <a:solidFill>
                  <a:schemeClr val="accent1"/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cs-CZ" sz="3200" i="1" dirty="0">
                <a:solidFill>
                  <a:schemeClr val="accent1"/>
                </a:solidFill>
              </a:rPr>
              <a:t>ještě</a:t>
            </a:r>
            <a:r>
              <a:rPr lang="cs-CZ" sz="3200" dirty="0">
                <a:solidFill>
                  <a:schemeClr val="accent1"/>
                </a:solidFill>
              </a:rPr>
              <a:t>: PART vytýkací</a:t>
            </a:r>
          </a:p>
          <a:p>
            <a:pPr marL="457200" lvl="1" indent="0">
              <a:buNone/>
            </a:pPr>
            <a:r>
              <a:rPr lang="cs-CZ" sz="3200" i="1" dirty="0">
                <a:solidFill>
                  <a:schemeClr val="accent1"/>
                </a:solidFill>
              </a:rPr>
              <a:t>půl</a:t>
            </a:r>
            <a:r>
              <a:rPr lang="cs-CZ" sz="3200" dirty="0">
                <a:solidFill>
                  <a:schemeClr val="accent1"/>
                </a:solidFill>
              </a:rPr>
              <a:t>: NUM základní</a:t>
            </a:r>
          </a:p>
          <a:p>
            <a:pPr marL="457200" lvl="1" indent="0">
              <a:buNone/>
            </a:pPr>
            <a:r>
              <a:rPr lang="cs-CZ" sz="3200" i="1" dirty="0">
                <a:solidFill>
                  <a:schemeClr val="accent1"/>
                </a:solidFill>
              </a:rPr>
              <a:t>lahve</a:t>
            </a:r>
            <a:r>
              <a:rPr lang="cs-CZ" sz="3200" dirty="0">
                <a:solidFill>
                  <a:schemeClr val="accent1"/>
                </a:solidFill>
              </a:rPr>
              <a:t>: SUBST</a:t>
            </a:r>
            <a:r>
              <a:rPr lang="cs-CZ" sz="3200">
                <a:solidFill>
                  <a:schemeClr val="accent1"/>
                </a:solidFill>
              </a:rPr>
              <a:t>, 2. </a:t>
            </a:r>
            <a:r>
              <a:rPr lang="cs-CZ" sz="3200" dirty="0">
                <a:solidFill>
                  <a:schemeClr val="accent1"/>
                </a:solidFill>
              </a:rPr>
              <a:t>p. </a:t>
            </a:r>
            <a:r>
              <a:rPr lang="cs-CZ" sz="3200" dirty="0" err="1">
                <a:solidFill>
                  <a:schemeClr val="accent1"/>
                </a:solidFill>
              </a:rPr>
              <a:t>sg</a:t>
            </a:r>
            <a:r>
              <a:rPr lang="cs-CZ" sz="3200" dirty="0">
                <a:solidFill>
                  <a:schemeClr val="accent1"/>
                </a:solidFill>
              </a:rPr>
              <a:t>. </a:t>
            </a:r>
            <a:r>
              <a:rPr lang="cs-CZ" sz="3200" dirty="0" err="1">
                <a:solidFill>
                  <a:schemeClr val="accent1"/>
                </a:solidFill>
              </a:rPr>
              <a:t>fem</a:t>
            </a:r>
            <a:r>
              <a:rPr lang="cs-CZ" sz="3200" dirty="0">
                <a:solidFill>
                  <a:schemeClr val="accent1"/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cs-CZ" sz="3200" i="1" dirty="0">
                <a:solidFill>
                  <a:schemeClr val="accent1"/>
                </a:solidFill>
              </a:rPr>
              <a:t>whisky</a:t>
            </a:r>
            <a:r>
              <a:rPr lang="cs-CZ" sz="3200" dirty="0">
                <a:solidFill>
                  <a:schemeClr val="accent1"/>
                </a:solidFill>
              </a:rPr>
              <a:t>: SUBST, 2. p. </a:t>
            </a:r>
            <a:r>
              <a:rPr lang="cs-CZ" sz="3200" dirty="0" err="1">
                <a:solidFill>
                  <a:schemeClr val="accent1"/>
                </a:solidFill>
              </a:rPr>
              <a:t>sg</a:t>
            </a:r>
            <a:r>
              <a:rPr lang="cs-CZ" sz="3200" dirty="0">
                <a:solidFill>
                  <a:schemeClr val="accent1"/>
                </a:solidFill>
              </a:rPr>
              <a:t>. </a:t>
            </a:r>
            <a:r>
              <a:rPr lang="cs-CZ" sz="3200" dirty="0" err="1">
                <a:solidFill>
                  <a:schemeClr val="accent1"/>
                </a:solidFill>
              </a:rPr>
              <a:t>fem</a:t>
            </a:r>
            <a:r>
              <a:rPr lang="cs-CZ" sz="3200" dirty="0">
                <a:solidFill>
                  <a:schemeClr val="accent1"/>
                </a:solidFill>
              </a:rPr>
              <a:t>., nesklonné</a:t>
            </a:r>
          </a:p>
          <a:p>
            <a:pPr marL="457200" lvl="1" indent="0">
              <a:buNone/>
            </a:pPr>
            <a:r>
              <a:rPr lang="cs-CZ" sz="3200" i="1" dirty="0">
                <a:solidFill>
                  <a:schemeClr val="accent1"/>
                </a:solidFill>
              </a:rPr>
              <a:t>s</a:t>
            </a:r>
            <a:r>
              <a:rPr lang="cs-CZ" sz="3200" dirty="0">
                <a:solidFill>
                  <a:schemeClr val="accent1"/>
                </a:solidFill>
              </a:rPr>
              <a:t>: PREP primární</a:t>
            </a:r>
          </a:p>
          <a:p>
            <a:pPr marL="457200" lvl="1" indent="0">
              <a:buNone/>
            </a:pPr>
            <a:r>
              <a:rPr lang="cs-CZ" sz="3200" i="1" dirty="0">
                <a:solidFill>
                  <a:schemeClr val="accent1"/>
                </a:solidFill>
              </a:rPr>
              <a:t>ledem</a:t>
            </a:r>
            <a:r>
              <a:rPr lang="cs-CZ" sz="3200" dirty="0">
                <a:solidFill>
                  <a:schemeClr val="accent1"/>
                </a:solidFill>
              </a:rPr>
              <a:t>: SUBST, 7. p. </a:t>
            </a:r>
            <a:r>
              <a:rPr lang="cs-CZ" sz="3200" dirty="0" err="1">
                <a:solidFill>
                  <a:schemeClr val="accent1"/>
                </a:solidFill>
              </a:rPr>
              <a:t>sg</a:t>
            </a:r>
            <a:r>
              <a:rPr lang="cs-CZ" sz="3200" dirty="0">
                <a:solidFill>
                  <a:schemeClr val="accent1"/>
                </a:solidFill>
              </a:rPr>
              <a:t>. </a:t>
            </a:r>
            <a:r>
              <a:rPr lang="cs-CZ" sz="3200" dirty="0" err="1">
                <a:solidFill>
                  <a:schemeClr val="accent1"/>
                </a:solidFill>
              </a:rPr>
              <a:t>mask</a:t>
            </a:r>
            <a:r>
              <a:rPr lang="cs-CZ" sz="3200" dirty="0">
                <a:solidFill>
                  <a:schemeClr val="accent1"/>
                </a:solidFill>
              </a:rPr>
              <a:t>. </a:t>
            </a:r>
            <a:r>
              <a:rPr lang="cs-CZ" sz="3200" dirty="0" err="1">
                <a:solidFill>
                  <a:schemeClr val="accent1"/>
                </a:solidFill>
              </a:rPr>
              <a:t>inam</a:t>
            </a:r>
            <a:r>
              <a:rPr lang="cs-CZ" sz="3200" dirty="0">
                <a:solidFill>
                  <a:schemeClr val="accent1"/>
                </a:solidFill>
              </a:rPr>
              <a:t>.</a:t>
            </a:r>
          </a:p>
          <a:p>
            <a:pPr lvl="1">
              <a:buFont typeface="Arial" pitchFamily="34" charset="0"/>
              <a:buChar char="•"/>
            </a:pPr>
            <a:endParaRPr lang="cs-CZ" b="1" i="1" dirty="0">
              <a:solidFill>
                <a:schemeClr val="accent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cs-CZ" b="1" i="1" dirty="0">
              <a:solidFill>
                <a:schemeClr val="accent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cs-CZ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701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4070" y="365125"/>
            <a:ext cx="10929730" cy="5811838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cs-CZ" sz="3200" i="1" dirty="0">
                <a:solidFill>
                  <a:schemeClr val="accent1"/>
                </a:solidFill>
              </a:rPr>
              <a:t>Zítra</a:t>
            </a:r>
            <a:r>
              <a:rPr lang="cs-CZ" sz="3200" dirty="0">
                <a:solidFill>
                  <a:schemeClr val="accent1"/>
                </a:solidFill>
              </a:rPr>
              <a:t>: ADV času</a:t>
            </a:r>
          </a:p>
          <a:p>
            <a:pPr marL="457200" lvl="1" indent="0">
              <a:buNone/>
            </a:pPr>
            <a:r>
              <a:rPr lang="cs-CZ" sz="3200" i="1" dirty="0">
                <a:solidFill>
                  <a:schemeClr val="accent1"/>
                </a:solidFill>
              </a:rPr>
              <a:t>mu</a:t>
            </a:r>
            <a:r>
              <a:rPr lang="cs-CZ" sz="3200" dirty="0">
                <a:solidFill>
                  <a:schemeClr val="accent1"/>
                </a:solidFill>
              </a:rPr>
              <a:t>: PRON </a:t>
            </a:r>
            <a:r>
              <a:rPr lang="cs-CZ" sz="3200" dirty="0" err="1">
                <a:solidFill>
                  <a:schemeClr val="accent1"/>
                </a:solidFill>
              </a:rPr>
              <a:t>personalium</a:t>
            </a:r>
            <a:r>
              <a:rPr lang="cs-CZ" sz="3200" dirty="0">
                <a:solidFill>
                  <a:schemeClr val="accent1"/>
                </a:solidFill>
              </a:rPr>
              <a:t> pro 3. os. </a:t>
            </a:r>
            <a:r>
              <a:rPr lang="cs-CZ" sz="3200" dirty="0" err="1">
                <a:solidFill>
                  <a:schemeClr val="accent1"/>
                </a:solidFill>
              </a:rPr>
              <a:t>sg</a:t>
            </a:r>
            <a:r>
              <a:rPr lang="cs-CZ" sz="3200" dirty="0">
                <a:solidFill>
                  <a:schemeClr val="accent1"/>
                </a:solidFill>
              </a:rPr>
              <a:t>. </a:t>
            </a:r>
            <a:r>
              <a:rPr lang="cs-CZ" sz="3200" dirty="0" err="1">
                <a:solidFill>
                  <a:schemeClr val="accent1"/>
                </a:solidFill>
              </a:rPr>
              <a:t>mask</a:t>
            </a:r>
            <a:r>
              <a:rPr lang="cs-CZ" sz="3200" dirty="0">
                <a:solidFill>
                  <a:schemeClr val="accent1"/>
                </a:solidFill>
              </a:rPr>
              <a:t>. </a:t>
            </a:r>
            <a:r>
              <a:rPr lang="cs-CZ" sz="3200" dirty="0" err="1">
                <a:solidFill>
                  <a:schemeClr val="accent1"/>
                </a:solidFill>
              </a:rPr>
              <a:t>an</a:t>
            </a:r>
            <a:r>
              <a:rPr lang="cs-CZ" sz="3200" dirty="0">
                <a:solidFill>
                  <a:schemeClr val="accent1"/>
                </a:solidFill>
              </a:rPr>
              <a:t>., 3. p.</a:t>
            </a:r>
          </a:p>
          <a:p>
            <a:pPr marL="457200" lvl="1" indent="0">
              <a:buNone/>
            </a:pPr>
            <a:r>
              <a:rPr lang="cs-CZ" sz="3200" i="1" dirty="0">
                <a:solidFill>
                  <a:schemeClr val="accent1"/>
                </a:solidFill>
              </a:rPr>
              <a:t>nejspíš</a:t>
            </a:r>
            <a:r>
              <a:rPr lang="cs-CZ" sz="3200" dirty="0">
                <a:solidFill>
                  <a:schemeClr val="accent1"/>
                </a:solidFill>
              </a:rPr>
              <a:t>: PART modální</a:t>
            </a:r>
          </a:p>
          <a:p>
            <a:pPr marL="457200" lvl="1" indent="0">
              <a:buNone/>
            </a:pPr>
            <a:r>
              <a:rPr lang="cs-CZ" sz="3200" i="1" dirty="0">
                <a:solidFill>
                  <a:schemeClr val="accent1"/>
                </a:solidFill>
              </a:rPr>
              <a:t>bude</a:t>
            </a:r>
            <a:r>
              <a:rPr lang="cs-CZ" sz="3200" dirty="0">
                <a:solidFill>
                  <a:schemeClr val="accent1"/>
                </a:solidFill>
              </a:rPr>
              <a:t>: VERB, 3. os. </a:t>
            </a:r>
            <a:r>
              <a:rPr lang="cs-CZ" sz="3200" dirty="0" err="1">
                <a:solidFill>
                  <a:schemeClr val="accent1"/>
                </a:solidFill>
              </a:rPr>
              <a:t>sg</a:t>
            </a:r>
            <a:r>
              <a:rPr lang="cs-CZ" sz="3200" dirty="0">
                <a:solidFill>
                  <a:schemeClr val="accent1"/>
                </a:solidFill>
              </a:rPr>
              <a:t>. indikativ, pomocná část futura, akt. </a:t>
            </a:r>
            <a:r>
              <a:rPr lang="cs-CZ" sz="3200" dirty="0" err="1">
                <a:solidFill>
                  <a:schemeClr val="accent1"/>
                </a:solidFill>
              </a:rPr>
              <a:t>imperf</a:t>
            </a:r>
            <a:r>
              <a:rPr lang="cs-CZ" sz="3200" dirty="0">
                <a:solidFill>
                  <a:schemeClr val="accent1"/>
                </a:solidFill>
              </a:rPr>
              <a:t>., atematické sloveso BÝT</a:t>
            </a:r>
          </a:p>
          <a:p>
            <a:pPr marL="457200" lvl="1" indent="0">
              <a:buNone/>
            </a:pPr>
            <a:r>
              <a:rPr lang="cs-CZ" sz="3200" i="1" dirty="0">
                <a:solidFill>
                  <a:schemeClr val="accent1"/>
                </a:solidFill>
              </a:rPr>
              <a:t>trochu</a:t>
            </a:r>
            <a:r>
              <a:rPr lang="cs-CZ" sz="3200" dirty="0">
                <a:solidFill>
                  <a:schemeClr val="accent1"/>
                </a:solidFill>
              </a:rPr>
              <a:t>: ADV míry (NUM?)</a:t>
            </a:r>
          </a:p>
          <a:p>
            <a:pPr marL="457200" lvl="1" indent="0">
              <a:buNone/>
            </a:pPr>
            <a:r>
              <a:rPr lang="cs-CZ" sz="3200" i="1" dirty="0">
                <a:solidFill>
                  <a:schemeClr val="accent1"/>
                </a:solidFill>
              </a:rPr>
              <a:t>těžko</a:t>
            </a:r>
            <a:r>
              <a:rPr lang="cs-CZ" sz="3200" dirty="0">
                <a:solidFill>
                  <a:schemeClr val="accent1"/>
                </a:solidFill>
              </a:rPr>
              <a:t>: ADV predikativum</a:t>
            </a:r>
          </a:p>
          <a:p>
            <a:pPr marL="457200" lvl="1" indent="0">
              <a:buNone/>
            </a:pPr>
            <a:r>
              <a:rPr lang="cs-CZ" sz="3200" i="1" dirty="0">
                <a:solidFill>
                  <a:schemeClr val="accent1"/>
                </a:solidFill>
              </a:rPr>
              <a:t>Kéž</a:t>
            </a:r>
            <a:r>
              <a:rPr lang="cs-CZ" sz="3200" dirty="0">
                <a:solidFill>
                  <a:schemeClr val="accent1"/>
                </a:solidFill>
              </a:rPr>
              <a:t>: PART přací</a:t>
            </a:r>
          </a:p>
          <a:p>
            <a:pPr marL="457200" lvl="1" indent="0">
              <a:buNone/>
            </a:pPr>
            <a:r>
              <a:rPr lang="cs-CZ" sz="3200" i="1" dirty="0">
                <a:solidFill>
                  <a:schemeClr val="accent1"/>
                </a:solidFill>
              </a:rPr>
              <a:t>by nemíchal</a:t>
            </a:r>
            <a:r>
              <a:rPr lang="cs-CZ" sz="3200" dirty="0">
                <a:solidFill>
                  <a:schemeClr val="accent1"/>
                </a:solidFill>
              </a:rPr>
              <a:t>: VERB, 3. os. </a:t>
            </a:r>
            <a:r>
              <a:rPr lang="cs-CZ" sz="3200" dirty="0" err="1">
                <a:solidFill>
                  <a:schemeClr val="accent1"/>
                </a:solidFill>
              </a:rPr>
              <a:t>sg</a:t>
            </a:r>
            <a:r>
              <a:rPr lang="cs-CZ" sz="3200" dirty="0">
                <a:solidFill>
                  <a:schemeClr val="accent1"/>
                </a:solidFill>
              </a:rPr>
              <a:t>. </a:t>
            </a:r>
            <a:r>
              <a:rPr lang="cs-CZ" sz="3200" dirty="0" err="1">
                <a:solidFill>
                  <a:schemeClr val="accent1"/>
                </a:solidFill>
              </a:rPr>
              <a:t>mask</a:t>
            </a:r>
            <a:r>
              <a:rPr lang="cs-CZ" sz="3200" dirty="0">
                <a:solidFill>
                  <a:schemeClr val="accent1"/>
                </a:solidFill>
              </a:rPr>
              <a:t>. </a:t>
            </a:r>
            <a:r>
              <a:rPr lang="cs-CZ" sz="3200" dirty="0" err="1">
                <a:solidFill>
                  <a:schemeClr val="accent1"/>
                </a:solidFill>
              </a:rPr>
              <a:t>an</a:t>
            </a:r>
            <a:r>
              <a:rPr lang="cs-CZ" sz="3200" dirty="0">
                <a:solidFill>
                  <a:schemeClr val="accent1"/>
                </a:solidFill>
              </a:rPr>
              <a:t>., kondicionál přítomný, akt., </a:t>
            </a:r>
            <a:r>
              <a:rPr lang="cs-CZ" sz="3200" dirty="0" err="1">
                <a:solidFill>
                  <a:schemeClr val="accent1"/>
                </a:solidFill>
              </a:rPr>
              <a:t>imperf</a:t>
            </a:r>
            <a:r>
              <a:rPr lang="cs-CZ" sz="3200" dirty="0">
                <a:solidFill>
                  <a:schemeClr val="accent1"/>
                </a:solidFill>
              </a:rPr>
              <a:t>., V./dělá</a:t>
            </a:r>
          </a:p>
          <a:p>
            <a:pPr marL="457200" lvl="1" indent="0">
              <a:buNone/>
            </a:pPr>
            <a:r>
              <a:rPr lang="cs-CZ" sz="3200" i="1" dirty="0">
                <a:solidFill>
                  <a:schemeClr val="accent1"/>
                </a:solidFill>
              </a:rPr>
              <a:t>to</a:t>
            </a:r>
            <a:r>
              <a:rPr lang="cs-CZ" sz="3200" dirty="0">
                <a:solidFill>
                  <a:schemeClr val="accent1"/>
                </a:solidFill>
              </a:rPr>
              <a:t>: PRON demonstrativum, 4. p. </a:t>
            </a:r>
            <a:r>
              <a:rPr lang="cs-CZ" sz="3200" dirty="0" err="1">
                <a:solidFill>
                  <a:schemeClr val="accent1"/>
                </a:solidFill>
              </a:rPr>
              <a:t>sg</a:t>
            </a:r>
            <a:r>
              <a:rPr lang="cs-CZ" sz="3200" dirty="0">
                <a:solidFill>
                  <a:schemeClr val="accent1"/>
                </a:solidFill>
              </a:rPr>
              <a:t>. </a:t>
            </a:r>
            <a:r>
              <a:rPr lang="cs-CZ" sz="3200" dirty="0" err="1">
                <a:solidFill>
                  <a:schemeClr val="accent1"/>
                </a:solidFill>
              </a:rPr>
              <a:t>neutr</a:t>
            </a:r>
            <a:r>
              <a:rPr lang="cs-CZ" sz="3200" dirty="0">
                <a:solidFill>
                  <a:schemeClr val="accent1"/>
                </a:solidFill>
              </a:rPr>
              <a:t>. </a:t>
            </a:r>
          </a:p>
          <a:p>
            <a:pPr marL="457200" lvl="1" indent="0">
              <a:buNone/>
            </a:pPr>
            <a:r>
              <a:rPr lang="cs-CZ" sz="3200" i="1" dirty="0">
                <a:solidFill>
                  <a:schemeClr val="accent1"/>
                </a:solidFill>
              </a:rPr>
              <a:t>tolik</a:t>
            </a:r>
            <a:r>
              <a:rPr lang="cs-CZ" sz="3200" dirty="0">
                <a:solidFill>
                  <a:schemeClr val="accent1"/>
                </a:solidFill>
              </a:rPr>
              <a:t>: NUM s deiktickou funkcí </a:t>
            </a:r>
            <a:endParaRPr lang="cs-CZ" sz="3200" dirty="0"/>
          </a:p>
          <a:p>
            <a:pPr lvl="1">
              <a:buFont typeface="Arial" pitchFamily="34" charset="0"/>
              <a:buChar char="•"/>
            </a:pPr>
            <a:endParaRPr lang="cs-CZ" b="1" i="1" dirty="0">
              <a:solidFill>
                <a:schemeClr val="accent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cs-CZ" b="1" i="1" dirty="0">
              <a:solidFill>
                <a:schemeClr val="accent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cs-CZ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856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VERB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VF i </a:t>
            </a:r>
            <a:r>
              <a:rPr lang="cs-CZ" dirty="0" err="1"/>
              <a:t>VFInf</a:t>
            </a:r>
            <a:r>
              <a:rPr lang="cs-CZ" dirty="0"/>
              <a:t> vyjadřují: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dirty="0"/>
              <a:t>slovesný rod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aktivum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pasivum</a:t>
            </a:r>
          </a:p>
          <a:p>
            <a:r>
              <a:rPr lang="cs-CZ" dirty="0"/>
              <a:t>vid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perfektum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imperfektum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096000" y="1350962"/>
            <a:ext cx="5183188" cy="968167"/>
          </a:xfrm>
        </p:spPr>
        <p:txBody>
          <a:bodyPr>
            <a:normAutofit/>
          </a:bodyPr>
          <a:lstStyle/>
          <a:p>
            <a:r>
              <a:rPr lang="cs-CZ" dirty="0"/>
              <a:t>VF navíc vyjadřují gramatické kategorie: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69026" y="2441575"/>
            <a:ext cx="4041775" cy="368458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osoba</a:t>
            </a:r>
          </a:p>
          <a:p>
            <a:r>
              <a:rPr lang="cs-CZ" dirty="0"/>
              <a:t>číslo</a:t>
            </a:r>
          </a:p>
          <a:p>
            <a:r>
              <a:rPr lang="cs-CZ" dirty="0"/>
              <a:t>způsob</a:t>
            </a:r>
          </a:p>
          <a:p>
            <a:r>
              <a:rPr lang="cs-CZ" dirty="0"/>
              <a:t>čas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 imperativ: </a:t>
            </a:r>
            <a:r>
              <a:rPr lang="cs-CZ" i="1" dirty="0"/>
              <a:t>pomoz</a:t>
            </a:r>
            <a:r>
              <a:rPr lang="cs-CZ" dirty="0"/>
              <a:t>, </a:t>
            </a:r>
            <a:r>
              <a:rPr lang="cs-CZ" i="1" dirty="0"/>
              <a:t>sedněte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 kondicionál minulý a kondicionál přítomný</a:t>
            </a:r>
          </a:p>
          <a:p>
            <a:r>
              <a:rPr lang="cs-CZ" dirty="0"/>
              <a:t>jmenný rod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8693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způsob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8800"/>
            <a:ext cx="9650288" cy="482453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indikativ</a:t>
            </a:r>
          </a:p>
          <a:p>
            <a:r>
              <a:rPr lang="cs-CZ" dirty="0"/>
              <a:t>imperativ</a:t>
            </a:r>
          </a:p>
          <a:p>
            <a:r>
              <a:rPr lang="cs-CZ" dirty="0"/>
              <a:t>kondicionál přítomný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vyjadřuje potenciální děj 				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i="1" dirty="0"/>
              <a:t>Kdybych se učila, ten test bych snad napsala.		</a:t>
            </a:r>
            <a:r>
              <a:rPr lang="cs-CZ" sz="2200" b="1" dirty="0"/>
              <a:t>nevyjadřují čas!</a:t>
            </a:r>
          </a:p>
          <a:p>
            <a:r>
              <a:rPr lang="cs-CZ" dirty="0"/>
              <a:t>kondicionál minulý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vyjadřuje nereálný děj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i="1" dirty="0"/>
              <a:t>Kdybych se byla učila, byla bych ten test napsala.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 marL="0" indent="0">
              <a:buNone/>
            </a:pPr>
            <a:r>
              <a:rPr lang="cs-CZ" sz="2400" dirty="0"/>
              <a:t>transpozice způsobu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1"/>
                </a:solidFill>
              </a:rPr>
              <a:t>Jakými způsoby kromě imperativu lze ještě vyjádřit rozkaz?</a:t>
            </a:r>
          </a:p>
        </p:txBody>
      </p:sp>
      <p:sp>
        <p:nvSpPr>
          <p:cNvPr id="4" name="Pravá složená závorka 3"/>
          <p:cNvSpPr/>
          <p:nvPr/>
        </p:nvSpPr>
        <p:spPr>
          <a:xfrm>
            <a:off x="7196878" y="2168860"/>
            <a:ext cx="648072" cy="2520280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412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čas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1"/>
            <a:ext cx="10134600" cy="4525963"/>
          </a:xfrm>
        </p:spPr>
        <p:txBody>
          <a:bodyPr/>
          <a:lstStyle/>
          <a:p>
            <a:r>
              <a:rPr lang="cs-CZ" dirty="0"/>
              <a:t>zařazení predikátu na časové ose ve vztahu k momentu promluvy</a:t>
            </a:r>
          </a:p>
          <a:p>
            <a:endParaRPr lang="cs-CZ" dirty="0"/>
          </a:p>
          <a:p>
            <a:r>
              <a:rPr lang="cs-CZ" dirty="0"/>
              <a:t>rozlišuje se i relativní čas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Viděla jsem ho, jak nakupuje.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Říkal, že večer bude číst knížku. Ale pak šel do hospody.</a:t>
            </a:r>
          </a:p>
        </p:txBody>
      </p:sp>
    </p:spTree>
    <p:extLst>
      <p:ext uri="{BB962C8B-B14F-4D97-AF65-F5344CB8AC3E}">
        <p14:creationId xmlns:p14="http://schemas.microsoft.com/office/powerpoint/2010/main" val="12873292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2970</TotalTime>
  <Words>960</Words>
  <Application>Microsoft Office PowerPoint</Application>
  <PresentationFormat>Širokoúhlá obrazovka</PresentationFormat>
  <Paragraphs>187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Motiv Office</vt:lpstr>
      <vt:lpstr>Úvodní jazykový seminář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VERB</vt:lpstr>
      <vt:lpstr>způsob</vt:lpstr>
      <vt:lpstr>čas</vt:lpstr>
      <vt:lpstr>vid</vt:lpstr>
      <vt:lpstr>vid</vt:lpstr>
      <vt:lpstr>slovesný rod</vt:lpstr>
      <vt:lpstr>slovesný rod</vt:lpstr>
      <vt:lpstr>prézentní třídy + vzory</vt:lpstr>
      <vt:lpstr>morfologický rozbor sloves</vt:lpstr>
      <vt:lpstr>změňte kategorii:</vt:lpstr>
      <vt:lpstr>změňte kategorii:</vt:lpstr>
      <vt:lpstr>morfologický rozbor sloves</vt:lpstr>
      <vt:lpstr>morfologický rozbor sloves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jazykový seminář</dc:title>
  <dc:creator>pivo</dc:creator>
  <cp:lastModifiedBy>pivo</cp:lastModifiedBy>
  <cp:revision>59</cp:revision>
  <dcterms:created xsi:type="dcterms:W3CDTF">2017-10-19T09:50:07Z</dcterms:created>
  <dcterms:modified xsi:type="dcterms:W3CDTF">2017-11-14T18:14:34Z</dcterms:modified>
</cp:coreProperties>
</file>