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8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53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301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4470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63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56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38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3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21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26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59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71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25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3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9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1B95-9CA3-4857-A137-CD01C8BBF01B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BEE8FA-6D9E-4D24-80B7-BB5ABF66C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3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Thomas </a:t>
            </a:r>
            <a:r>
              <a:rPr lang="cs-CZ" dirty="0" err="1"/>
              <a:t>Becket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Církev ve středověké Anglii</a:t>
            </a:r>
          </a:p>
        </p:txBody>
      </p:sp>
    </p:spTree>
    <p:extLst>
      <p:ext uri="{BB962C8B-B14F-4D97-AF65-F5344CB8AC3E}">
        <p14:creationId xmlns:p14="http://schemas.microsoft.com/office/powerpoint/2010/main" val="131744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Všechen klérus canterburské provincie byl svolán do Londýna, za přítomnosti Jindřicha, syna krále, a také královských </a:t>
            </a:r>
            <a:r>
              <a:rPr lang="cs-CZ" sz="2000" dirty="0" err="1"/>
              <a:t>justiciárů</a:t>
            </a:r>
            <a:r>
              <a:rPr lang="cs-CZ" sz="2000" dirty="0"/>
              <a:t>, jednohlasně pak, aniž by se kdo zdržel, zvolili arcibiskupem Thomase z Canterbury, arcijáhna a královského kancléře. Volbu pak, když proti ní nebylo námitek, oznámil v refektáři kláštera ve </a:t>
            </a:r>
            <a:r>
              <a:rPr lang="cs-CZ" sz="2000" dirty="0" err="1"/>
              <a:t>Westminsteru</a:t>
            </a:r>
            <a:r>
              <a:rPr lang="cs-CZ" sz="2000" dirty="0"/>
              <a:t> čtvrtého dne před Letnicemi Jindřich z Winchesteru (…) Následujícího dne, tedy v neděli (3. června) přijal pak svěcení z rukou Jindřicha z Winchesteru, jelikož biskupský stolec v Londýně byl právě neobsazený. 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Ralph de </a:t>
            </a:r>
            <a:r>
              <a:rPr lang="cs-CZ" dirty="0" err="1"/>
              <a:t>Diceto</a:t>
            </a:r>
            <a:r>
              <a:rPr lang="cs-CZ" dirty="0"/>
              <a:t>, </a:t>
            </a:r>
            <a:r>
              <a:rPr lang="cs-CZ" dirty="0" err="1"/>
              <a:t>Ymagines</a:t>
            </a:r>
            <a:r>
              <a:rPr lang="cs-CZ" dirty="0"/>
              <a:t> </a:t>
            </a:r>
            <a:r>
              <a:rPr lang="cs-CZ" dirty="0" err="1"/>
              <a:t>Historiarum</a:t>
            </a:r>
            <a:r>
              <a:rPr lang="cs-CZ" dirty="0"/>
              <a:t>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47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b/b1/Thomas-becket-win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91" y="128099"/>
            <a:ext cx="9753600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8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konfliktu s králem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1163 – sněm ve </a:t>
            </a:r>
            <a:r>
              <a:rPr lang="cs-CZ" dirty="0" err="1"/>
              <a:t>Woodstocku</a:t>
            </a:r>
            <a:r>
              <a:rPr lang="cs-CZ" dirty="0"/>
              <a:t> – otázka tzv. </a:t>
            </a:r>
            <a:r>
              <a:rPr lang="cs-CZ" i="1" dirty="0" err="1"/>
              <a:t>auxilium</a:t>
            </a:r>
            <a:r>
              <a:rPr lang="cs-CZ" i="1" dirty="0"/>
              <a:t> </a:t>
            </a:r>
            <a:r>
              <a:rPr lang="cs-CZ" i="1" dirty="0" err="1"/>
              <a:t>vicecomitis</a:t>
            </a:r>
            <a:r>
              <a:rPr lang="cs-CZ" i="1" dirty="0"/>
              <a:t> </a:t>
            </a:r>
            <a:r>
              <a:rPr lang="cs-CZ" dirty="0"/>
              <a:t>– podpůrných plateb vlastníků půdy šerifům– Jindřich požadoval, aby tato platba odcházela přímo do královské pokladny </a:t>
            </a:r>
            <a:r>
              <a:rPr lang="cs-CZ" dirty="0">
                <a:sym typeface="Wingdings" panose="05000000000000000000" pitchFamily="2" charset="2"/>
              </a:rPr>
              <a:t> chtěl větší kontrolu nad šerify 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striktně odmítl (argumentoval dobrovolností platby, hrozil, že z církevních statků nepůjdou do rukou krále žádné peníze navíc)  Jindřich neměl podporu a musel ustoupit </a:t>
            </a:r>
          </a:p>
          <a:p>
            <a:r>
              <a:rPr lang="cs-CZ" dirty="0">
                <a:sym typeface="Wingdings" panose="05000000000000000000" pitchFamily="2" charset="2"/>
              </a:rPr>
              <a:t>Říjen 1163 – sněm ve </a:t>
            </a:r>
            <a:r>
              <a:rPr lang="cs-CZ" dirty="0" err="1">
                <a:sym typeface="Wingdings" panose="05000000000000000000" pitchFamily="2" charset="2"/>
              </a:rPr>
              <a:t>Westminsteru</a:t>
            </a:r>
            <a:r>
              <a:rPr lang="cs-CZ" dirty="0">
                <a:sym typeface="Wingdings" panose="05000000000000000000" pitchFamily="2" charset="2"/>
              </a:rPr>
              <a:t> – u příležitosti přenesení ostatků sv. Eduarda Vyznavače – poprvé nadnesena otázka tzv. zločinných kleriků  Jindřich požadoval, aby byli souzeni také světskými soudy 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oponoval a argumentoval nemožností dvojího souzení  Jindřich se odvolával na „zvyky království“ a žádal biskupy, aby je respektovali  budou respektovat pouze to, co není v rozporu s kanonickým právem</a:t>
            </a:r>
          </a:p>
          <a:p>
            <a:r>
              <a:rPr lang="cs-CZ" dirty="0">
                <a:sym typeface="Wingdings" panose="05000000000000000000" pitchFamily="2" charset="2"/>
              </a:rPr>
              <a:t>Jindřich zbavil Thomase jeho statků z dob kancléřství  a odebral z jeho péče syna Jindřicha </a:t>
            </a:r>
          </a:p>
          <a:p>
            <a:r>
              <a:rPr lang="cs-CZ" dirty="0">
                <a:sym typeface="Wingdings" panose="05000000000000000000" pitchFamily="2" charset="2"/>
              </a:rPr>
              <a:t>Thomas se královské vůli prozatím podřídil (neměl přímou podporu papeže, který si nemohl dovolit ztratit spojence v Jindřichovi II.; někteří příslušníci kléru byli také proti němu) </a:t>
            </a:r>
          </a:p>
        </p:txBody>
      </p:sp>
    </p:spTree>
    <p:extLst>
      <p:ext uri="{BB962C8B-B14F-4D97-AF65-F5344CB8AC3E}">
        <p14:creationId xmlns:p14="http://schemas.microsoft.com/office/powerpoint/2010/main" val="109756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9948" y="609599"/>
            <a:ext cx="8465751" cy="2960077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2000" dirty="0"/>
              <a:t>Toho roku také vzplanula velká neshoda mezi králem Anglie a Thomasem, arcibiskupem z Canterbury ohledně církevních důstojenství, které chtěl řečený král Angličanů narušit a snížit jejich vážnost, zatímco arcibiskup se snažil všemi možnými prostředky udržet církevní moc a důstojenství nedotčené. Bylo královým přáním, že kněží, jáhni, podjáhni a další církevní hodnostáři, budou-li dopadeni při krádeži, vraždě, zradě, žhářství nebo jiných takovýchto činech, měli by být souzeni světskými soudci a trestáni laiky. Na to arcibiskup z Canterbury namítl, že jestli by klerici ze svatých řádů nebo nějací jiní církevní hodnostáři měli být souzeni v nějakém takovém případě, mělo by to být příslušníky církve a církevními soudy (…) A pakliže se proviní znovu, měli by být souzeni po libosti krále a jím pověřených osob.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78634" y="3874477"/>
            <a:ext cx="7536554" cy="381000"/>
          </a:xfrm>
        </p:spPr>
        <p:txBody>
          <a:bodyPr/>
          <a:lstStyle/>
          <a:p>
            <a:r>
              <a:rPr lang="cs-CZ" dirty="0"/>
              <a:t>Roger </a:t>
            </a:r>
            <a:r>
              <a:rPr lang="cs-CZ" dirty="0" err="1"/>
              <a:t>Howden</a:t>
            </a:r>
            <a:r>
              <a:rPr lang="cs-CZ" dirty="0"/>
              <a:t>, </a:t>
            </a:r>
            <a:r>
              <a:rPr lang="cs-CZ" i="1" dirty="0" err="1"/>
              <a:t>Chronica</a:t>
            </a:r>
            <a:r>
              <a:rPr lang="cs-CZ" i="1" dirty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700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Clarendonské</a:t>
            </a:r>
            <a:r>
              <a:rPr lang="cs-CZ" dirty="0"/>
              <a:t> konstituce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049194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Leden 1164 – sněm v </a:t>
            </a:r>
            <a:r>
              <a:rPr lang="cs-CZ" dirty="0" err="1"/>
              <a:t>Clarendonu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Jindřich usiloval o všestranné a oficiální uznání svých stanovisek ohledně kléru</a:t>
            </a:r>
          </a:p>
          <a:p>
            <a:r>
              <a:rPr lang="cs-CZ" dirty="0">
                <a:sym typeface="Wingdings" panose="05000000000000000000" pitchFamily="2" charset="2"/>
              </a:rPr>
              <a:t>Kodifikace „zvyků země“ – 16 odstavců </a:t>
            </a:r>
          </a:p>
          <a:p>
            <a:r>
              <a:rPr lang="cs-CZ" dirty="0">
                <a:sym typeface="Wingdings" panose="05000000000000000000" pitchFamily="2" charset="2"/>
              </a:rPr>
              <a:t>Odstavec 3 – otázka kriminality kléru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soudy nad příslušníky kléru mají být vedeny pod dohledem královského úředníka  v případě prokázaní viny měli být předání světskému soudu a odsouzeni (rozdíl v trestání za zločiny u církevních soudů – obvykle pouze zbavení funkce nebo vyloučení z církve, nikoliv hrdelní tresty)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v případě prokázání viny neměl odsouzený člen kléru požívat ochrany církve </a:t>
            </a:r>
          </a:p>
          <a:p>
            <a:r>
              <a:rPr lang="cs-CZ" dirty="0">
                <a:sym typeface="Wingdings" panose="05000000000000000000" pitchFamily="2" charset="2"/>
              </a:rPr>
              <a:t>Omezena také možnost opustit zemi bez souhlasu krále, možnosti odvolatelnosti k vyšší instanci (tlak na to, aby byly spory řešeny u královského soudu), zakazuje se exkomunikace bez předchozího souhlasu krále </a:t>
            </a:r>
          </a:p>
          <a:p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nejprve pod nátlakem svého okolí a bez větší podpory (ani ze strany papeže) konstituce přijal a nařídil tak udělat i všem biskupům </a:t>
            </a:r>
            <a:r>
              <a:rPr lang="en-GB" dirty="0">
                <a:sym typeface="Wingdings" panose="05000000000000000000" pitchFamily="2" charset="2"/>
              </a:rPr>
              <a:t> Becket</a:t>
            </a:r>
            <a:r>
              <a:rPr lang="cs-CZ" dirty="0">
                <a:sym typeface="Wingdings" panose="05000000000000000000" pitchFamily="2" charset="2"/>
              </a:rPr>
              <a:t> přiznal, že tímto aktem zhřešil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40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57FBC-3301-4D66-B3AA-B9AD36CD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000" dirty="0"/>
              <a:t>§</a:t>
            </a:r>
            <a:r>
              <a:rPr lang="cs-CZ" sz="2000" dirty="0"/>
              <a:t>3 Klerici, kteří jsou z něčeho obvinění, měli by se dostavit ke královskému soudu ve věcech, které tomuto soudu náleží, a k církevnímu soudu ve věcech, které náleží jemu, a královský soudce by měl být vyslán k soudu svaté církve aby dohlédl, jak tento soud rozhoduje, a bude-li klerik odsouzen, nebo se přízná, neměla by ho církev již nadále ochraňovat. </a:t>
            </a:r>
            <a:endParaRPr lang="en-GB" sz="2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5623EA-5008-46E4-B3D6-F7C2EFE38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Clarendonské</a:t>
            </a:r>
            <a:r>
              <a:rPr lang="cs-CZ" dirty="0"/>
              <a:t> konstituce, 1164 </a:t>
            </a:r>
            <a:endParaRPr lang="en-GB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917CE53-7CAC-47EF-9BE0-F6E8D56E3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uscript illustration. The central man is wearing robes and a mitre and is facing the seated figure on the left. The seated man is wearing a crown and robes and is gesturing at the mitred man. Behind the mitred figure are a number of standing men wearing armor and carrying weapons.">
            <a:extLst>
              <a:ext uri="{FF2B5EF4-FFF2-40B4-BE49-F238E27FC236}">
                <a16:creationId xmlns:a16="http://schemas.microsoft.com/office/drawing/2014/main" id="{82C0C4A1-E5D9-4E3F-8D00-331E41995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99" y="145366"/>
            <a:ext cx="7333605" cy="62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6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0A84D-544E-4A8D-B59F-97998181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Arcibiskup v nemilosti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B36CEE-2F0E-45AC-ABB2-1D8B887DA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Becket</a:t>
            </a:r>
            <a:r>
              <a:rPr lang="cs-CZ" dirty="0"/>
              <a:t> začal vyjednávat o možnosti odchodu do exilu (s Ludvíkem VII.)</a:t>
            </a:r>
          </a:p>
          <a:p>
            <a:r>
              <a:rPr lang="cs-CZ" dirty="0"/>
              <a:t>Neúspěšně se pokusil odejít již v létě 1164 k papeži, který pobýval v </a:t>
            </a:r>
            <a:r>
              <a:rPr lang="cs-CZ" dirty="0" err="1"/>
              <a:t>Sens</a:t>
            </a:r>
            <a:endParaRPr lang="cs-CZ" dirty="0"/>
          </a:p>
          <a:p>
            <a:r>
              <a:rPr lang="cs-CZ" dirty="0"/>
              <a:t>Říjen 1164 – sněm v </a:t>
            </a:r>
            <a:r>
              <a:rPr lang="cs-CZ" dirty="0" err="1"/>
              <a:t>Northamptonu</a:t>
            </a:r>
            <a:r>
              <a:rPr lang="cs-CZ" dirty="0"/>
              <a:t> – </a:t>
            </a:r>
            <a:r>
              <a:rPr lang="cs-CZ" dirty="0" err="1"/>
              <a:t>Becket</a:t>
            </a:r>
            <a:r>
              <a:rPr lang="cs-CZ" dirty="0"/>
              <a:t> předvolán pro obvinění ze strany Johna </a:t>
            </a:r>
            <a:r>
              <a:rPr lang="cs-CZ" dirty="0" err="1"/>
              <a:t>Marshala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následně obviněn ze zpronevěry ještě z dob, kdy byl kancléřem a z dalších zločinů proti koruně 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obvinění odmítal (byl předvolán kvůli kauze Johna </a:t>
            </a:r>
            <a:r>
              <a:rPr lang="cs-CZ" dirty="0" err="1">
                <a:sym typeface="Wingdings" panose="05000000000000000000" pitchFamily="2" charset="2"/>
              </a:rPr>
              <a:t>Marshala</a:t>
            </a:r>
            <a:r>
              <a:rPr lang="cs-CZ" dirty="0">
                <a:sym typeface="Wingdings" panose="05000000000000000000" pitchFamily="2" charset="2"/>
              </a:rPr>
              <a:t>, nikoliv kvůli jiným obviněním)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ztrácí podporu svého okolí</a:t>
            </a:r>
          </a:p>
          <a:p>
            <a:r>
              <a:rPr lang="cs-CZ" dirty="0">
                <a:sym typeface="Wingdings" panose="05000000000000000000" pitchFamily="2" charset="2"/>
              </a:rPr>
              <a:t>Listopad – odchod do exilu – v přestrojení prchá na pobřeží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odplouvá do Flander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uvítán v </a:t>
            </a:r>
            <a:r>
              <a:rPr lang="cs-CZ" dirty="0" err="1">
                <a:sym typeface="Wingdings" panose="05000000000000000000" pitchFamily="2" charset="2"/>
              </a:rPr>
              <a:t>Soissons</a:t>
            </a:r>
            <a:r>
              <a:rPr lang="cs-CZ" dirty="0">
                <a:sym typeface="Wingdings" panose="05000000000000000000" pitchFamily="2" charset="2"/>
              </a:rPr>
              <a:t> Ludvíkem VII. </a:t>
            </a:r>
          </a:p>
          <a:p>
            <a:r>
              <a:rPr lang="cs-CZ" dirty="0">
                <a:sym typeface="Wingdings" panose="05000000000000000000" pitchFamily="2" charset="2"/>
              </a:rPr>
              <a:t>Papež se vyhýbal přímé odpovědi ve věci sporu po celou dobu </a:t>
            </a:r>
            <a:r>
              <a:rPr lang="cs-CZ" dirty="0" err="1">
                <a:sym typeface="Wingdings" panose="05000000000000000000" pitchFamily="2" charset="2"/>
              </a:rPr>
              <a:t>Becketova</a:t>
            </a:r>
            <a:r>
              <a:rPr lang="cs-CZ" dirty="0">
                <a:sym typeface="Wingdings" panose="05000000000000000000" pitchFamily="2" charset="2"/>
              </a:rPr>
              <a:t> exilu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94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oE.jpg">
            <a:extLst>
              <a:ext uri="{FF2B5EF4-FFF2-40B4-BE49-F238E27FC236}">
                <a16:creationId xmlns:a16="http://schemas.microsoft.com/office/drawing/2014/main" id="{53277AC1-A0B8-484E-A953-86BF03AD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38" y="1219054"/>
            <a:ext cx="446722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3/33/CouronnementLouisVII.PNG">
            <a:extLst>
              <a:ext uri="{FF2B5EF4-FFF2-40B4-BE49-F238E27FC236}">
                <a16:creationId xmlns:a16="http://schemas.microsoft.com/office/drawing/2014/main" id="{B029B0FF-A6BD-4FC3-8288-3AF74FF09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92" y="547981"/>
            <a:ext cx="4914301" cy="541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9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6CB71-9B27-4E79-9B4C-37030597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Becket</a:t>
            </a:r>
            <a:r>
              <a:rPr lang="cs-CZ" dirty="0"/>
              <a:t> v exilu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F987A6-E40F-4A31-A955-8C5E661AC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Becket</a:t>
            </a:r>
            <a:r>
              <a:rPr lang="cs-CZ" dirty="0"/>
              <a:t> se uchýlil do benediktinského kláštera v </a:t>
            </a:r>
            <a:r>
              <a:rPr lang="cs-CZ" dirty="0" err="1"/>
              <a:t>Pontigny</a:t>
            </a:r>
            <a:r>
              <a:rPr lang="cs-CZ" dirty="0"/>
              <a:t> v Burgundsku </a:t>
            </a:r>
          </a:p>
          <a:p>
            <a:r>
              <a:rPr lang="cs-CZ" dirty="0"/>
              <a:t>Jindřich zkonfiskoval veškeré </a:t>
            </a:r>
            <a:r>
              <a:rPr lang="cs-CZ" dirty="0" err="1"/>
              <a:t>Becketovy</a:t>
            </a:r>
            <a:r>
              <a:rPr lang="cs-CZ" dirty="0"/>
              <a:t> statky, zbavil ho veškerých příjmů plynoucích z Canterbury, příjmy šly do královské pokladny</a:t>
            </a:r>
          </a:p>
          <a:p>
            <a:r>
              <a:rPr lang="cs-CZ" dirty="0"/>
              <a:t>Z Anglie byli vykázáni </a:t>
            </a:r>
            <a:r>
              <a:rPr lang="cs-CZ" dirty="0" err="1"/>
              <a:t>Becketovi</a:t>
            </a:r>
            <a:r>
              <a:rPr lang="cs-CZ" dirty="0"/>
              <a:t> podporovatelé </a:t>
            </a:r>
          </a:p>
          <a:p>
            <a:r>
              <a:rPr lang="cs-CZ" dirty="0"/>
              <a:t>Jindřich vyslal poselstva k Ludvíkovi VII. I k papeži se žádostmi, aby se zřekli </a:t>
            </a:r>
            <a:r>
              <a:rPr lang="cs-CZ" dirty="0" err="1"/>
              <a:t>Becketovy</a:t>
            </a:r>
            <a:r>
              <a:rPr lang="cs-CZ" dirty="0"/>
              <a:t> podpory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Ludvík věděl, že </a:t>
            </a:r>
            <a:r>
              <a:rPr lang="cs-CZ" dirty="0" err="1">
                <a:sym typeface="Wingdings" panose="05000000000000000000" pitchFamily="2" charset="2"/>
              </a:rPr>
              <a:t>Becketa</a:t>
            </a:r>
            <a:r>
              <a:rPr lang="cs-CZ" dirty="0">
                <a:sym typeface="Wingdings" panose="05000000000000000000" pitchFamily="2" charset="2"/>
              </a:rPr>
              <a:t> může využít v boji proti Jindřichovi, papež jednal velice opatrně, ačkoliv formálně stál za </a:t>
            </a:r>
            <a:r>
              <a:rPr lang="cs-CZ" dirty="0" err="1">
                <a:sym typeface="Wingdings" panose="05000000000000000000" pitchFamily="2" charset="2"/>
              </a:rPr>
              <a:t>Becketem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Snahy o vyřešení konfliktu; v letech 1165 – 1169 několik setkání a neúspěšných jednání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selhaly na neústupnosti obou stran</a:t>
            </a:r>
          </a:p>
          <a:p>
            <a:r>
              <a:rPr lang="cs-CZ" dirty="0">
                <a:sym typeface="Wingdings" panose="05000000000000000000" pitchFamily="2" charset="2"/>
              </a:rPr>
              <a:t>1166 –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jmenován legátem pro Anglii 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exkomunikace několika Jindřichových spolupracovníků  Jindřich vydíral papeže odstoupením od jeho podpory  papež se snaží mírnit </a:t>
            </a:r>
            <a:r>
              <a:rPr lang="cs-CZ" dirty="0" err="1">
                <a:sym typeface="Wingdings" panose="05000000000000000000" pitchFamily="2" charset="2"/>
              </a:rPr>
              <a:t>Becketovo</a:t>
            </a:r>
            <a:r>
              <a:rPr lang="cs-CZ" dirty="0">
                <a:sym typeface="Wingdings" panose="05000000000000000000" pitchFamily="2" charset="2"/>
              </a:rPr>
              <a:t> chování – jmenuje legáty, kteří mají fungovat jako vyjednavači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54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Církev po roce 1066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Dvě arcidiecéze – Canterbury a York </a:t>
            </a:r>
            <a:r>
              <a:rPr lang="cs-CZ" dirty="0">
                <a:sym typeface="Wingdings" panose="05000000000000000000" pitchFamily="2" charset="2"/>
              </a:rPr>
              <a:t> arcibiskup z Canterbury – tradiční právo korunovat krále  r. 1066 </a:t>
            </a:r>
            <a:r>
              <a:rPr lang="cs-CZ" dirty="0" err="1">
                <a:sym typeface="Wingdings" panose="05000000000000000000" pitchFamily="2" charset="2"/>
              </a:rPr>
              <a:t>Stigand</a:t>
            </a:r>
            <a:r>
              <a:rPr lang="cs-CZ" dirty="0">
                <a:sym typeface="Wingdings" panose="05000000000000000000" pitchFamily="2" charset="2"/>
              </a:rPr>
              <a:t> z Canterbury exkomunikován, korunovaci provádí </a:t>
            </a:r>
            <a:r>
              <a:rPr lang="cs-CZ" dirty="0" err="1">
                <a:sym typeface="Wingdings" panose="05000000000000000000" pitchFamily="2" charset="2"/>
              </a:rPr>
              <a:t>Aeldred</a:t>
            </a:r>
            <a:r>
              <a:rPr lang="cs-CZ" dirty="0">
                <a:sym typeface="Wingdings" panose="05000000000000000000" pitchFamily="2" charset="2"/>
              </a:rPr>
              <a:t> z Yorku </a:t>
            </a:r>
          </a:p>
          <a:p>
            <a:r>
              <a:rPr lang="cs-CZ" dirty="0">
                <a:sym typeface="Wingdings" panose="05000000000000000000" pitchFamily="2" charset="2"/>
              </a:rPr>
              <a:t>1070 – arcibiskupem z Canterbury </a:t>
            </a:r>
            <a:r>
              <a:rPr lang="cs-CZ" dirty="0" err="1">
                <a:sym typeface="Wingdings" panose="05000000000000000000" pitchFamily="2" charset="2"/>
              </a:rPr>
              <a:t>Lanfranc</a:t>
            </a:r>
            <a:r>
              <a:rPr lang="cs-CZ" dirty="0">
                <a:sym typeface="Wingdings" panose="05000000000000000000" pitchFamily="2" charset="2"/>
              </a:rPr>
              <a:t> – původem z Lombardie, převor opatství </a:t>
            </a:r>
            <a:r>
              <a:rPr lang="cs-CZ" dirty="0" err="1">
                <a:sym typeface="Wingdings" panose="05000000000000000000" pitchFamily="2" charset="2"/>
              </a:rPr>
              <a:t>Bec</a:t>
            </a:r>
            <a:r>
              <a:rPr lang="cs-CZ" dirty="0">
                <a:sym typeface="Wingdings" panose="05000000000000000000" pitchFamily="2" charset="2"/>
              </a:rPr>
              <a:t> a opat v </a:t>
            </a:r>
            <a:r>
              <a:rPr lang="cs-CZ" dirty="0" err="1">
                <a:sym typeface="Wingdings" panose="05000000000000000000" pitchFamily="2" charset="2"/>
              </a:rPr>
              <a:t>Caen</a:t>
            </a:r>
            <a:r>
              <a:rPr lang="cs-CZ" dirty="0">
                <a:sym typeface="Wingdings" panose="05000000000000000000" pitchFamily="2" charset="2"/>
              </a:rPr>
              <a:t>  po jeho smrti (1089) Vilém II. Stolec neobsadil  1093 arcibiskupem jmenován Anselm (z opatství </a:t>
            </a:r>
            <a:r>
              <a:rPr lang="cs-CZ" dirty="0" err="1">
                <a:sym typeface="Wingdings" panose="05000000000000000000" pitchFamily="2" charset="2"/>
              </a:rPr>
              <a:t>Bec</a:t>
            </a:r>
            <a:r>
              <a:rPr lang="cs-CZ" dirty="0">
                <a:sym typeface="Wingdings" panose="05000000000000000000" pitchFamily="2" charset="2"/>
              </a:rPr>
              <a:t>, původem z Itálie)  pro spory s králem odchod do exilu </a:t>
            </a:r>
          </a:p>
          <a:p>
            <a:r>
              <a:rPr lang="cs-CZ" dirty="0">
                <a:sym typeface="Wingdings" panose="05000000000000000000" pitchFamily="2" charset="2"/>
              </a:rPr>
              <a:t>1100 – Anselm se vrací z exilu  období „boje o investituru“ Anselm zastáncem, papežské politiky  rozpor s Jindřichem I.  1103 odchod do  Říma (2. exil)  1105 usmíření s králem  Jindřich se vzdal investitury, zachováno skládání holdů za světská léna (oficiálně 1107 ve </a:t>
            </a:r>
            <a:r>
              <a:rPr lang="cs-CZ" dirty="0" err="1">
                <a:sym typeface="Wingdings" panose="05000000000000000000" pitchFamily="2" charset="2"/>
              </a:rPr>
              <a:t>Westminsteru</a:t>
            </a:r>
            <a:r>
              <a:rPr lang="cs-CZ" dirty="0">
                <a:sym typeface="Wingdings" panose="05000000000000000000" pitchFamily="2" charset="2"/>
              </a:rPr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07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12120-4ACD-4983-AFB3-0F2DC05A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exilu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F01370-A28A-4984-8243-9B02D84B6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1169 – setkání mezi Jindřichem a </a:t>
            </a:r>
            <a:r>
              <a:rPr lang="cs-CZ" dirty="0" err="1"/>
              <a:t>Becketem</a:t>
            </a:r>
            <a:r>
              <a:rPr lang="cs-CZ" dirty="0"/>
              <a:t> v </a:t>
            </a:r>
            <a:r>
              <a:rPr lang="cs-CZ" dirty="0" err="1"/>
              <a:t>Montmirail</a:t>
            </a:r>
            <a:r>
              <a:rPr lang="cs-CZ" dirty="0"/>
              <a:t> a </a:t>
            </a:r>
            <a:r>
              <a:rPr lang="cs-CZ" dirty="0" err="1"/>
              <a:t>Motmartre</a:t>
            </a:r>
            <a:r>
              <a:rPr lang="cs-CZ" dirty="0"/>
              <a:t> – neúspěšná (setkání v </a:t>
            </a:r>
            <a:r>
              <a:rPr lang="cs-CZ" dirty="0" err="1"/>
              <a:t>Montmartre</a:t>
            </a:r>
            <a:r>
              <a:rPr lang="cs-CZ" dirty="0"/>
              <a:t> selhalo na Jindřichově neochotě dát </a:t>
            </a:r>
            <a:r>
              <a:rPr lang="cs-CZ" dirty="0" err="1"/>
              <a:t>Becketovi</a:t>
            </a:r>
            <a:r>
              <a:rPr lang="cs-CZ" dirty="0"/>
              <a:t> polibek míru) </a:t>
            </a:r>
          </a:p>
          <a:p>
            <a:r>
              <a:rPr lang="cs-CZ" dirty="0"/>
              <a:t>Červen 1170 – korunovace Jindřicha Mladíka – korunovaci provedl arcibiskup z Yorku (narušení tradičního práva canterburského metropolity) </a:t>
            </a:r>
          </a:p>
          <a:p>
            <a:r>
              <a:rPr lang="cs-CZ" dirty="0"/>
              <a:t>Červenec 1170 – smíření ve </a:t>
            </a:r>
            <a:r>
              <a:rPr lang="cs-CZ" dirty="0" err="1"/>
              <a:t>Frétevalu</a:t>
            </a:r>
            <a:r>
              <a:rPr lang="cs-CZ" dirty="0"/>
              <a:t> – </a:t>
            </a:r>
            <a:r>
              <a:rPr lang="cs-CZ" dirty="0" err="1"/>
              <a:t>Becketovi</a:t>
            </a:r>
            <a:r>
              <a:rPr lang="cs-CZ" dirty="0"/>
              <a:t> bylo povoleno vrátit se do Anglie, byla přislíbena nova korunovace Jindřicha Mladíka, nepadla jediná zmínka o </a:t>
            </a:r>
            <a:r>
              <a:rPr lang="cs-CZ" dirty="0" err="1"/>
              <a:t>clarendonských</a:t>
            </a:r>
            <a:r>
              <a:rPr lang="cs-CZ" dirty="0"/>
              <a:t> konstitucích </a:t>
            </a:r>
          </a:p>
          <a:p>
            <a:r>
              <a:rPr lang="cs-CZ" dirty="0"/>
              <a:t>1. prosince 1170 Thomas </a:t>
            </a:r>
            <a:r>
              <a:rPr lang="cs-CZ" dirty="0" err="1"/>
              <a:t>Becket</a:t>
            </a:r>
            <a:r>
              <a:rPr lang="cs-CZ" dirty="0"/>
              <a:t> přistál v </a:t>
            </a:r>
            <a:r>
              <a:rPr lang="cs-CZ" dirty="0" err="1"/>
              <a:t>Sandwichi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krátce po návratu do Canterbury exkomunikoval účastníky Jindřichovy korunovace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025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C9562-ED9F-4A24-AF1A-8185006C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sz="2000" dirty="0"/>
              <a:t>Poté, na svátek sv. Barnabáše, uspořádal řečený král velký sněm v Londýně, za přítomnosti šlechty a předních mužů svého království u příležitosti korunovace svého syna Jindřicha. A poté následující den (…) se shromáždil klérus i veškerý lid a když pak dal souhlas, nechal (Jindřich) svrchu jmenovaného Jindřicha, svého syna korunovat a pomazat Rogerem, arcibiskupem z Yorku, za přispěni Huga, biskupa z </a:t>
            </a:r>
            <a:r>
              <a:rPr lang="cs-CZ" sz="2000" dirty="0" err="1"/>
              <a:t>Durhamu</a:t>
            </a:r>
            <a:r>
              <a:rPr lang="cs-CZ" sz="2000" dirty="0"/>
              <a:t>, Waltera, biskupa z Rochesteru, Gilberta, biskupa z Londýna a </a:t>
            </a:r>
            <a:r>
              <a:rPr lang="cs-CZ" sz="2000" dirty="0" err="1"/>
              <a:t>Jocelyna</a:t>
            </a:r>
            <a:r>
              <a:rPr lang="cs-CZ" sz="2000" dirty="0"/>
              <a:t>, biskupa ze </a:t>
            </a:r>
            <a:r>
              <a:rPr lang="cs-CZ" sz="2000" dirty="0" err="1"/>
              <a:t>Salisbury</a:t>
            </a:r>
            <a:r>
              <a:rPr lang="cs-CZ" sz="2000" dirty="0"/>
              <a:t>. Nepadla však ani zmínka o požehnaném Thomasovi, arcibiskupovi z Canterbury, kterému, skrze jeho stolec, náleželo právo korunovace a pomazání.  </a:t>
            </a:r>
            <a:endParaRPr lang="en-GB" sz="2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EA30C2-1E8B-4B14-8F66-78EB1F653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Roger </a:t>
            </a:r>
            <a:r>
              <a:rPr lang="cs-CZ" dirty="0" err="1"/>
              <a:t>Howden</a:t>
            </a:r>
            <a:r>
              <a:rPr lang="cs-CZ" dirty="0"/>
              <a:t>, </a:t>
            </a:r>
            <a:r>
              <a:rPr lang="cs-CZ" i="1" dirty="0" err="1"/>
              <a:t>Chronica</a:t>
            </a:r>
            <a:r>
              <a:rPr lang="cs-CZ" i="1" dirty="0"/>
              <a:t> </a:t>
            </a:r>
            <a:endParaRPr lang="en-GB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CBF85EA-3725-4D6E-94A8-F0B85EA68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3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0B3CA-81B5-4270-9F46-A27E0ECE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Vražda v katedrále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F09C58-A8CC-4149-963D-EFF4F77B6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Jindřich byl velmi pobouřen arcibiskupovým jednáním </a:t>
            </a:r>
          </a:p>
          <a:p>
            <a:r>
              <a:rPr lang="cs-CZ" dirty="0"/>
              <a:t>29. prosince 1170 čtyři příslušníci Jindřichova dvora – William de Tracy, Reginald </a:t>
            </a:r>
            <a:r>
              <a:rPr lang="cs-CZ" dirty="0" err="1"/>
              <a:t>fitzUrse</a:t>
            </a:r>
            <a:r>
              <a:rPr lang="cs-CZ" dirty="0"/>
              <a:t>, Hugo de </a:t>
            </a:r>
            <a:r>
              <a:rPr lang="cs-CZ" dirty="0" err="1"/>
              <a:t>Moreville</a:t>
            </a:r>
            <a:r>
              <a:rPr lang="cs-CZ" dirty="0"/>
              <a:t> a Richard </a:t>
            </a:r>
            <a:r>
              <a:rPr lang="cs-CZ" dirty="0" err="1"/>
              <a:t>le</a:t>
            </a:r>
            <a:r>
              <a:rPr lang="cs-CZ" dirty="0"/>
              <a:t> Breton zaútočili na </a:t>
            </a:r>
            <a:r>
              <a:rPr lang="cs-CZ" dirty="0" err="1"/>
              <a:t>Becketa</a:t>
            </a:r>
            <a:r>
              <a:rPr lang="cs-CZ" dirty="0"/>
              <a:t> v Canterbury – v katedrále před hlavním oltářem ho ubodali </a:t>
            </a:r>
          </a:p>
          <a:p>
            <a:r>
              <a:rPr lang="cs-CZ" dirty="0"/>
              <a:t>Jindřich s největší pravděpodobností nikdy žádné přímé rozkazy pro </a:t>
            </a:r>
            <a:r>
              <a:rPr lang="cs-CZ" dirty="0" err="1"/>
              <a:t>Becketovu</a:t>
            </a:r>
            <a:r>
              <a:rPr lang="cs-CZ" dirty="0"/>
              <a:t> vraždu nevydal! </a:t>
            </a:r>
          </a:p>
          <a:p>
            <a:r>
              <a:rPr lang="cs-CZ" dirty="0"/>
              <a:t>Jindřich byl činem pobouřen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vražda vyvolala obrovskou negativní odezvu a kritiku – na kontinentální državy </a:t>
            </a:r>
            <a:r>
              <a:rPr lang="cs-CZ" dirty="0" err="1">
                <a:sym typeface="Wingdings" panose="05000000000000000000" pitchFamily="2" charset="2"/>
              </a:rPr>
              <a:t>Anjouovců</a:t>
            </a:r>
            <a:r>
              <a:rPr lang="cs-CZ" dirty="0">
                <a:sym typeface="Wingdings" panose="05000000000000000000" pitchFamily="2" charset="2"/>
              </a:rPr>
              <a:t> byl uvalen interdikt </a:t>
            </a:r>
          </a:p>
          <a:p>
            <a:r>
              <a:rPr lang="cs-CZ" dirty="0">
                <a:sym typeface="Wingdings" panose="05000000000000000000" pitchFamily="2" charset="2"/>
              </a:rPr>
              <a:t>Jindřich odjel do Irska </a:t>
            </a:r>
            <a:r>
              <a:rPr lang="en-GB" dirty="0">
                <a:sym typeface="Wingdings" panose="05000000000000000000" pitchFamily="2" charset="2"/>
              </a:rPr>
              <a:t> 1172 </a:t>
            </a:r>
            <a:r>
              <a:rPr lang="cs-CZ" dirty="0">
                <a:sym typeface="Wingdings" panose="05000000000000000000" pitchFamily="2" charset="2"/>
              </a:rPr>
              <a:t>setkání s papežem v </a:t>
            </a:r>
            <a:r>
              <a:rPr lang="cs-CZ" dirty="0" err="1">
                <a:sym typeface="Wingdings" panose="05000000000000000000" pitchFamily="2" charset="2"/>
              </a:rPr>
              <a:t>Avranches</a:t>
            </a:r>
            <a:r>
              <a:rPr lang="cs-CZ" dirty="0">
                <a:sym typeface="Wingdings" panose="05000000000000000000" pitchFamily="2" charset="2"/>
              </a:rPr>
              <a:t> – veřejné Jindřichovo pokání za </a:t>
            </a:r>
            <a:r>
              <a:rPr lang="cs-CZ" dirty="0" err="1">
                <a:sym typeface="Wingdings" panose="05000000000000000000" pitchFamily="2" charset="2"/>
              </a:rPr>
              <a:t>Becketovu</a:t>
            </a:r>
            <a:r>
              <a:rPr lang="cs-CZ" dirty="0">
                <a:sym typeface="Wingdings" panose="05000000000000000000" pitchFamily="2" charset="2"/>
              </a:rPr>
              <a:t> vraždu  Jindřich slíbil účast na křížové výpravě, omilostnil </a:t>
            </a:r>
            <a:r>
              <a:rPr lang="cs-CZ" dirty="0" err="1">
                <a:sym typeface="Wingdings" panose="05000000000000000000" pitchFamily="2" charset="2"/>
              </a:rPr>
              <a:t>Becketovy</a:t>
            </a:r>
            <a:r>
              <a:rPr lang="cs-CZ" dirty="0">
                <a:sym typeface="Wingdings" panose="05000000000000000000" pitchFamily="2" charset="2"/>
              </a:rPr>
              <a:t> podporovatele, obnovil majetky stolce v Canterbury do podoby z r. 1163, ustoupil od některých svých dřívějších požadavků vůči kléru, o </a:t>
            </a:r>
            <a:r>
              <a:rPr lang="cs-CZ" dirty="0" err="1">
                <a:sym typeface="Wingdings" panose="05000000000000000000" pitchFamily="2" charset="2"/>
              </a:rPr>
              <a:t>clarendonských</a:t>
            </a:r>
            <a:r>
              <a:rPr lang="cs-CZ" dirty="0">
                <a:sym typeface="Wingdings" panose="05000000000000000000" pitchFamily="2" charset="2"/>
              </a:rPr>
              <a:t> konstitucích se mlčelo </a:t>
            </a:r>
          </a:p>
          <a:p>
            <a:r>
              <a:rPr lang="cs-CZ" dirty="0">
                <a:sym typeface="Wingdings" panose="05000000000000000000" pitchFamily="2" charset="2"/>
              </a:rPr>
              <a:t>1173 –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svatořečen</a:t>
            </a:r>
          </a:p>
          <a:p>
            <a:r>
              <a:rPr lang="cs-CZ" dirty="0">
                <a:sym typeface="Wingdings" panose="05000000000000000000" pitchFamily="2" charset="2"/>
              </a:rPr>
              <a:t>1174 – Jindřichovo pokání u hrobu </a:t>
            </a:r>
            <a:r>
              <a:rPr lang="cs-CZ" dirty="0" err="1">
                <a:sym typeface="Wingdings" panose="05000000000000000000" pitchFamily="2" charset="2"/>
              </a:rPr>
              <a:t>Becketa</a:t>
            </a:r>
            <a:r>
              <a:rPr lang="cs-CZ" dirty="0">
                <a:sym typeface="Wingdings" panose="05000000000000000000" pitchFamily="2" charset="2"/>
              </a:rPr>
              <a:t> v Canterbury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14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ýsledek obrázku pro murder of Becket">
            <a:extLst>
              <a:ext uri="{FF2B5EF4-FFF2-40B4-BE49-F238E27FC236}">
                <a16:creationId xmlns:a16="http://schemas.microsoft.com/office/drawing/2014/main" id="{BD33D00A-96E8-4A4D-9173-AF087E41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55" y="676174"/>
            <a:ext cx="10517945" cy="54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04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murder of Becket">
            <a:extLst>
              <a:ext uri="{FF2B5EF4-FFF2-40B4-BE49-F238E27FC236}">
                <a16:creationId xmlns:a16="http://schemas.microsoft.com/office/drawing/2014/main" id="{6505AF14-01BB-45F2-8EDF-9F118B2D3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38" y="1375848"/>
            <a:ext cx="4168548" cy="43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 Grey Hours f.28.v St. Thomas of Canterbury.png">
            <a:extLst>
              <a:ext uri="{FF2B5EF4-FFF2-40B4-BE49-F238E27FC236}">
                <a16:creationId xmlns:a16="http://schemas.microsoft.com/office/drawing/2014/main" id="{BEE4B42A-95A8-4388-BCF5-0FD9ECFF7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03" y="464161"/>
            <a:ext cx="30480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05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2/25/Thomas_Becket_in_Canterbury_Cathedral_03.JPG/800px-Thomas_Becket_in_Canterbury_Cathedral_03.JPG">
            <a:extLst>
              <a:ext uri="{FF2B5EF4-FFF2-40B4-BE49-F238E27FC236}">
                <a16:creationId xmlns:a16="http://schemas.microsoft.com/office/drawing/2014/main" id="{04AA1712-60CA-4621-B48F-32684619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2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9/93/Abbaye_du_Bec_-_Tour_S_Nicolas.jpg/800px-Abbaye_du_Bec_-_Tour_S_Nicolas.jpg">
            <a:extLst>
              <a:ext uri="{FF2B5EF4-FFF2-40B4-BE49-F238E27FC236}">
                <a16:creationId xmlns:a16="http://schemas.microsoft.com/office/drawing/2014/main" id="{B0708F2C-71C4-4B62-9D51-7546A5F8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21" y="686240"/>
            <a:ext cx="7620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16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Dioceses of Church of Englan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48" y="0"/>
            <a:ext cx="5528652" cy="68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7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6/Anselmstatuecanterburycathedraloutside.jpg/800px-Anselmstatuecanterburycathedralout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74" y="0"/>
            <a:ext cx="4028393" cy="67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francstatuecanterburycathedralout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91" y="0"/>
            <a:ext cx="3175278" cy="6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1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9/90/Lanfranc_%28Bodleian_Library_MS_Bodley_569%2C_folio_1r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67" y="465992"/>
            <a:ext cx="21050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terbury-cathedral-wyrdl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79" y="553915"/>
            <a:ext cx="7782154" cy="51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7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Thomas </a:t>
            </a:r>
            <a:r>
              <a:rPr lang="cs-CZ" dirty="0" err="1"/>
              <a:t>Becket</a:t>
            </a:r>
            <a:r>
              <a:rPr lang="cs-CZ" dirty="0"/>
              <a:t> – mládí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Rodina původem z Normandie (nejspíš z Rouenu nebo okolí)  - usazená v Londýně na konci 11. století – otec Gilbert byl kupcem </a:t>
            </a:r>
          </a:p>
          <a:p>
            <a:r>
              <a:rPr lang="cs-CZ" dirty="0"/>
              <a:t>Thomas se narodil r. 1120 (</a:t>
            </a:r>
            <a:r>
              <a:rPr lang="cs-CZ" dirty="0" err="1"/>
              <a:t>Barlow</a:t>
            </a:r>
            <a:r>
              <a:rPr lang="cs-CZ" dirty="0"/>
              <a:t>) nebo 1118 </a:t>
            </a:r>
          </a:p>
          <a:p>
            <a:r>
              <a:rPr lang="cs-CZ" dirty="0"/>
              <a:t>Již od dětství veden ke zbožnosti (zejména matkou)</a:t>
            </a:r>
          </a:p>
          <a:p>
            <a:r>
              <a:rPr lang="cs-CZ" dirty="0"/>
              <a:t>Získal kvalitní vzdělání (v opatství </a:t>
            </a:r>
            <a:r>
              <a:rPr lang="cs-CZ" dirty="0" err="1"/>
              <a:t>Merton</a:t>
            </a:r>
            <a:r>
              <a:rPr lang="cs-CZ" dirty="0"/>
              <a:t>, v Londýně, v Paříži) </a:t>
            </a:r>
          </a:p>
          <a:p>
            <a:r>
              <a:rPr lang="cs-CZ" dirty="0"/>
              <a:t>Vstupuje do služeb arcibiskupa Theobalda z Canterbury </a:t>
            </a:r>
            <a:r>
              <a:rPr lang="cs-CZ" dirty="0">
                <a:sym typeface="Wingdings" panose="05000000000000000000" pitchFamily="2" charset="2"/>
              </a:rPr>
              <a:t> 1143 ho např. doprovází do Říma </a:t>
            </a:r>
          </a:p>
          <a:p>
            <a:r>
              <a:rPr lang="cs-CZ" dirty="0">
                <a:sym typeface="Wingdings" panose="05000000000000000000" pitchFamily="2" charset="2"/>
              </a:rPr>
              <a:t>1154 jmenován arcijáhnem v Canterbury </a:t>
            </a:r>
          </a:p>
          <a:p>
            <a:r>
              <a:rPr lang="cs-CZ" dirty="0">
                <a:sym typeface="Wingdings" panose="05000000000000000000" pitchFamily="2" charset="2"/>
              </a:rPr>
              <a:t>1155 kancléř Jindřicha II.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91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Již od raného dětství, jak se sluší poznamenat, byl veden svojí matkou k bohabojnosti a k oddané úctě ke svaté Panně (Marii).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Gervase</a:t>
            </a:r>
            <a:r>
              <a:rPr lang="cs-CZ" dirty="0"/>
              <a:t> z Canterbury, Dějiny arcibiskupů z Canterbury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69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Arcibiskupem z Canterbury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1159 – papežské schizma – Alexander III. x Viktor IV. </a:t>
            </a:r>
            <a:r>
              <a:rPr lang="cs-CZ" dirty="0">
                <a:sym typeface="Wingdings" panose="05000000000000000000" pitchFamily="2" charset="2"/>
              </a:rPr>
              <a:t> Jindřich se přiklonil k Alexandrovi  uznal  za to sňatek jeho syna Jindřicha s Markétou Francouzskou, svatořečení Eduarda Vyznavače;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podporuje v tomto rozhodnutí krále</a:t>
            </a:r>
            <a:endParaRPr lang="cs-CZ" dirty="0"/>
          </a:p>
          <a:p>
            <a:r>
              <a:rPr lang="cs-CZ" dirty="0"/>
              <a:t>V roce 1161 zemřel Theobald z Canterbury </a:t>
            </a:r>
            <a:r>
              <a:rPr lang="cs-CZ" dirty="0">
                <a:sym typeface="Wingdings" panose="05000000000000000000" pitchFamily="2" charset="2"/>
              </a:rPr>
              <a:t> možným kandidátem Gilbert </a:t>
            </a:r>
            <a:r>
              <a:rPr lang="cs-CZ" dirty="0" err="1">
                <a:sym typeface="Wingdings" panose="05000000000000000000" pitchFamily="2" charset="2"/>
              </a:rPr>
              <a:t>Foliot</a:t>
            </a:r>
            <a:r>
              <a:rPr lang="cs-CZ" dirty="0">
                <a:sym typeface="Wingdings" panose="05000000000000000000" pitchFamily="2" charset="2"/>
              </a:rPr>
              <a:t>, biskup z </a:t>
            </a:r>
            <a:r>
              <a:rPr lang="cs-CZ" dirty="0" err="1">
                <a:sym typeface="Wingdings" panose="05000000000000000000" pitchFamily="2" charset="2"/>
              </a:rPr>
              <a:t>Herefordu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některými považován za až fanatického </a:t>
            </a:r>
          </a:p>
          <a:p>
            <a:r>
              <a:rPr lang="cs-CZ" dirty="0">
                <a:sym typeface="Wingdings" panose="05000000000000000000" pitchFamily="2" charset="2"/>
              </a:rPr>
              <a:t>Zvolen Thomas </a:t>
            </a:r>
            <a:r>
              <a:rPr lang="cs-CZ" dirty="0" err="1">
                <a:sym typeface="Wingdings" panose="05000000000000000000" pitchFamily="2" charset="2"/>
              </a:rPr>
              <a:t>Becket</a:t>
            </a:r>
            <a:r>
              <a:rPr lang="cs-CZ" dirty="0">
                <a:sym typeface="Wingdings" panose="05000000000000000000" pitchFamily="2" charset="2"/>
              </a:rPr>
              <a:t> – dobrý vztah s králem, podle Johna ze </a:t>
            </a:r>
            <a:r>
              <a:rPr lang="cs-CZ" dirty="0" err="1">
                <a:sym typeface="Wingdings" panose="05000000000000000000" pitchFamily="2" charset="2"/>
              </a:rPr>
              <a:t>Salisbury</a:t>
            </a:r>
            <a:r>
              <a:rPr lang="cs-CZ" dirty="0">
                <a:sym typeface="Wingdings" panose="05000000000000000000" pitchFamily="2" charset="2"/>
              </a:rPr>
              <a:t> si ho přál za nástupce i Theobald  květen 1162 nastupuje na canterburský stolec (vysvěcen biskupem z Winchesteru 3. června) </a:t>
            </a:r>
          </a:p>
          <a:p>
            <a:r>
              <a:rPr lang="cs-CZ" dirty="0">
                <a:sym typeface="Wingdings" panose="05000000000000000000" pitchFamily="2" charset="2"/>
              </a:rPr>
              <a:t>Změna postavení (nejvyšší představitel církve v Anglii)  změna vztahu s Jindřichem  Thomas se vzdal postu kancléře – plně se věnuje záležitostem arcidiecéze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300583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1014</TotalTime>
  <Words>1681</Words>
  <Application>Microsoft Office PowerPoint</Application>
  <PresentationFormat>Širokoúhlá obrazovka</PresentationFormat>
  <Paragraphs>66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</vt:lpstr>
      <vt:lpstr>Wingdings 3</vt:lpstr>
      <vt:lpstr>Stébla</vt:lpstr>
      <vt:lpstr>Thomas Becket</vt:lpstr>
      <vt:lpstr>Církev po roce 1066</vt:lpstr>
      <vt:lpstr>Prezentace aplikace PowerPoint</vt:lpstr>
      <vt:lpstr>Prezentace aplikace PowerPoint</vt:lpstr>
      <vt:lpstr>Prezentace aplikace PowerPoint</vt:lpstr>
      <vt:lpstr>Prezentace aplikace PowerPoint</vt:lpstr>
      <vt:lpstr>Thomas Becket – mládí </vt:lpstr>
      <vt:lpstr>Již od raného dětství, jak se sluší poznamenat, byl veden svojí matkou k bohabojnosti a k oddané úctě ke svaté Panně (Marii).</vt:lpstr>
      <vt:lpstr>Arcibiskupem z Canterbury</vt:lpstr>
      <vt:lpstr>Všechen klérus canterburské provincie byl svolán do Londýna, za přítomnosti Jindřicha, syna krále, a také královských justiciárů, jednohlasně pak, aniž by se kdo zdržel, zvolili arcibiskupem Thomase z Canterbury, arcijáhna a královského kancléře. Volbu pak, když proti ní nebylo námitek, oznámil v refektáři kláštera ve Westminsteru čtvrtého dne před Letnicemi Jindřich z Winchesteru (…) Následujícího dne, tedy v neděli (3. června) přijal pak svěcení z rukou Jindřicha z Winchesteru, jelikož biskupský stolec v Londýně byl právě neobsazený.  </vt:lpstr>
      <vt:lpstr>Prezentace aplikace PowerPoint</vt:lpstr>
      <vt:lpstr>V konfliktu s králem </vt:lpstr>
      <vt:lpstr>Toho roku také vzplanula velká neshoda mezi králem Anglie a Thomasem, arcibiskupem z Canterbury ohledně církevních důstojenství, které chtěl řečený král Angličanů narušit a snížit jejich vážnost, zatímco arcibiskup se snažil všemi možnými prostředky udržet církevní moc a důstojenství nedotčené. Bylo královým přáním, že kněží, jáhni, podjáhni a další církevní hodnostáři, budou-li dopadeni při krádeži, vraždě, zradě, žhářství nebo jiných takovýchto činech, měli by být souzeni světskými soudci a trestáni laiky. Na to arcibiskup z Canterbury namítl, že jestli by klerici ze svatých řádů nebo nějací jiní církevní hodnostáři měli být souzeni v nějakém takovém případě, mělo by to být příslušníky církve a církevními soudy (…) A pakliže se proviní znovu, měli by být souzeni po libosti krále a jím pověřených osob. </vt:lpstr>
      <vt:lpstr>Clarendonské konstituce </vt:lpstr>
      <vt:lpstr>§3 Klerici, kteří jsou z něčeho obvinění, měli by se dostavit ke královskému soudu ve věcech, které tomuto soudu náleží, a k církevnímu soudu ve věcech, které náleží jemu, a královský soudce by měl být vyslán k soudu svaté církve aby dohlédl, jak tento soud rozhoduje, a bude-li klerik odsouzen, nebo se přízná, neměla by ho církev již nadále ochraňovat. </vt:lpstr>
      <vt:lpstr>Prezentace aplikace PowerPoint</vt:lpstr>
      <vt:lpstr>Arcibiskup v nemilosti</vt:lpstr>
      <vt:lpstr>Prezentace aplikace PowerPoint</vt:lpstr>
      <vt:lpstr>Becket v exilu </vt:lpstr>
      <vt:lpstr>Konec exilu</vt:lpstr>
      <vt:lpstr>Poté, na svátek sv. Barnabáše, uspořádal řečený král velký sněm v Londýně, za přítomnosti šlechty a předních mužů svého království u příležitosti korunovace svého syna Jindřicha. A poté následující den (…) se shromáždil klérus i veškerý lid a když pak dal souhlas, nechal (Jindřich) svrchu jmenovaného Jindřicha, svého syna korunovat a pomazat Rogerem, arcibiskupem z Yorku, za přispěni Huga, biskupa z Durhamu, Waltera, biskupa z Rochesteru, Gilberta, biskupa z Londýna a Jocelyna, biskupa ze Salisbury. Nepadla však ani zmínka o požehnaném Thomasovi, arcibiskupovi z Canterbury, kterému, skrze jeho stolec, náleželo právo korunovace a pomazání.  </vt:lpstr>
      <vt:lpstr>Vražda v katedrále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Becket</dc:title>
  <dc:creator>Malý Jan</dc:creator>
  <cp:lastModifiedBy>Jan Malý</cp:lastModifiedBy>
  <cp:revision>58</cp:revision>
  <dcterms:created xsi:type="dcterms:W3CDTF">2017-10-31T07:55:14Z</dcterms:created>
  <dcterms:modified xsi:type="dcterms:W3CDTF">2017-11-01T21:49:12Z</dcterms:modified>
</cp:coreProperties>
</file>