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0" r:id="rId3"/>
    <p:sldId id="281" r:id="rId4"/>
    <p:sldId id="273" r:id="rId5"/>
    <p:sldId id="260" r:id="rId6"/>
    <p:sldId id="261" r:id="rId7"/>
    <p:sldId id="262" r:id="rId8"/>
    <p:sldId id="265" r:id="rId9"/>
    <p:sldId id="263" r:id="rId10"/>
    <p:sldId id="264" r:id="rId11"/>
    <p:sldId id="257" r:id="rId12"/>
    <p:sldId id="266" r:id="rId13"/>
    <p:sldId id="269" r:id="rId14"/>
    <p:sldId id="270" r:id="rId15"/>
    <p:sldId id="267" r:id="rId16"/>
    <p:sldId id="271" r:id="rId17"/>
    <p:sldId id="272" r:id="rId18"/>
    <p:sldId id="268" r:id="rId19"/>
    <p:sldId id="258" r:id="rId20"/>
    <p:sldId id="274" r:id="rId21"/>
    <p:sldId id="275" r:id="rId22"/>
    <p:sldId id="276" r:id="rId23"/>
    <p:sldId id="277" r:id="rId24"/>
    <p:sldId id="259" r:id="rId25"/>
    <p:sldId id="279" r:id="rId26"/>
    <p:sldId id="278" r:id="rId27"/>
    <p:sldId id="283" r:id="rId28"/>
    <p:sldId id="284"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60F03-4110-48A7-8733-5E70BEE5C897}" type="datetimeFigureOut">
              <a:rPr lang="en-GB" smtClean="0"/>
              <a:t>26/10/2017</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3260A-A6EA-4023-A518-3C7775ECAB10}" type="slidenum">
              <a:rPr lang="en-GB" smtClean="0"/>
              <a:t>‹#›</a:t>
            </a:fld>
            <a:endParaRPr lang="en-GB"/>
          </a:p>
        </p:txBody>
      </p:sp>
    </p:spTree>
    <p:extLst>
      <p:ext uri="{BB962C8B-B14F-4D97-AF65-F5344CB8AC3E}">
        <p14:creationId xmlns:p14="http://schemas.microsoft.com/office/powerpoint/2010/main" val="9337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26.10.2017</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5766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26.10.2017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8109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26.10.2017</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745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26.10.2017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61564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26.10.2017</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889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26.10.2017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97773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26.10.2017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3139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26.10.2017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1090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26.10.2017</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40368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26.10.2017</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51607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26.10.2017</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76856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26.10.2017</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79124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26.10.2017</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5054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26.10.2017</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26478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26.10.2017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6034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26.10.2017</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8948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5EC1D4A-A796-47C3-A63E-CE236FB377E2}" type="datetimeFigureOut">
              <a:rPr lang="cs-CZ" smtClean="0"/>
              <a:t>26.10.2017</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4022247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029D1F-D373-49AE-BC7F-FF72D96DF056}"/>
              </a:ext>
            </a:extLst>
          </p:cNvPr>
          <p:cNvSpPr>
            <a:spLocks noGrp="1"/>
          </p:cNvSpPr>
          <p:nvPr>
            <p:ph type="ctrTitle"/>
          </p:nvPr>
        </p:nvSpPr>
        <p:spPr/>
        <p:txBody>
          <a:bodyPr/>
          <a:lstStyle/>
          <a:p>
            <a:r>
              <a:rPr lang="cs-CZ" dirty="0"/>
              <a:t>Jindřich II. </a:t>
            </a:r>
            <a:endParaRPr lang="en-GB" dirty="0"/>
          </a:p>
        </p:txBody>
      </p:sp>
      <p:sp>
        <p:nvSpPr>
          <p:cNvPr id="3" name="Podnadpis 2">
            <a:extLst>
              <a:ext uri="{FF2B5EF4-FFF2-40B4-BE49-F238E27FC236}">
                <a16:creationId xmlns:a16="http://schemas.microsoft.com/office/drawing/2014/main" id="{56840F91-2E30-4BC8-BF29-A1628CA9942F}"/>
              </a:ext>
            </a:extLst>
          </p:cNvPr>
          <p:cNvSpPr>
            <a:spLocks noGrp="1"/>
          </p:cNvSpPr>
          <p:nvPr>
            <p:ph type="subTitle" idx="1"/>
          </p:nvPr>
        </p:nvSpPr>
        <p:spPr/>
        <p:txBody>
          <a:bodyPr/>
          <a:lstStyle/>
          <a:p>
            <a:r>
              <a:rPr lang="cs-CZ" dirty="0"/>
              <a:t>1154 - 1189</a:t>
            </a:r>
            <a:endParaRPr lang="en-GB" dirty="0"/>
          </a:p>
        </p:txBody>
      </p:sp>
    </p:spTree>
    <p:extLst>
      <p:ext uri="{BB962C8B-B14F-4D97-AF65-F5344CB8AC3E}">
        <p14:creationId xmlns:p14="http://schemas.microsoft.com/office/powerpoint/2010/main" val="369115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3/3d/Henry_II%2C_Plantagenet_Empire.png">
            <a:extLst>
              <a:ext uri="{FF2B5EF4-FFF2-40B4-BE49-F238E27FC236}">
                <a16:creationId xmlns:a16="http://schemas.microsoft.com/office/drawing/2014/main" id="{DA749696-FB25-4407-8BC7-204136BBD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5186"/>
            <a:ext cx="5877516" cy="686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92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0BC23-500B-48C0-883D-6D01F63E2673}"/>
              </a:ext>
            </a:extLst>
          </p:cNvPr>
          <p:cNvSpPr>
            <a:spLocks noGrp="1"/>
          </p:cNvSpPr>
          <p:nvPr>
            <p:ph type="title"/>
          </p:nvPr>
        </p:nvSpPr>
        <p:spPr/>
        <p:txBody>
          <a:bodyPr/>
          <a:lstStyle/>
          <a:p>
            <a:r>
              <a:rPr lang="cs-CZ" dirty="0"/>
              <a:t>Teritoriální politika</a:t>
            </a:r>
            <a:endParaRPr lang="en-GB" dirty="0"/>
          </a:p>
        </p:txBody>
      </p:sp>
      <p:sp>
        <p:nvSpPr>
          <p:cNvPr id="3" name="Zástupný symbol pro obsah 2">
            <a:extLst>
              <a:ext uri="{FF2B5EF4-FFF2-40B4-BE49-F238E27FC236}">
                <a16:creationId xmlns:a16="http://schemas.microsoft.com/office/drawing/2014/main" id="{DD758A70-D913-41EE-851B-653B1699B5CF}"/>
              </a:ext>
            </a:extLst>
          </p:cNvPr>
          <p:cNvSpPr>
            <a:spLocks noGrp="1"/>
          </p:cNvSpPr>
          <p:nvPr>
            <p:ph idx="1"/>
          </p:nvPr>
        </p:nvSpPr>
        <p:spPr/>
        <p:txBody>
          <a:bodyPr>
            <a:normAutofit fontScale="92500" lnSpcReduction="20000"/>
          </a:bodyPr>
          <a:lstStyle/>
          <a:p>
            <a:r>
              <a:rPr lang="cs-CZ" dirty="0"/>
              <a:t>1150 – vévoda z Normandie, 1151 </a:t>
            </a:r>
            <a:r>
              <a:rPr lang="cs-CZ" dirty="0" err="1"/>
              <a:t>hrabě</a:t>
            </a:r>
            <a:r>
              <a:rPr lang="cs-CZ" dirty="0"/>
              <a:t> z Anjou (území Anjou, Maine a </a:t>
            </a:r>
            <a:r>
              <a:rPr lang="cs-CZ" dirty="0" err="1"/>
              <a:t>Touraine</a:t>
            </a:r>
            <a:r>
              <a:rPr lang="cs-CZ" dirty="0"/>
              <a:t> – tzv. </a:t>
            </a:r>
            <a:r>
              <a:rPr lang="cs-CZ" dirty="0" err="1"/>
              <a:t>Greater</a:t>
            </a:r>
            <a:r>
              <a:rPr lang="cs-CZ" dirty="0"/>
              <a:t> Anjou) </a:t>
            </a:r>
          </a:p>
          <a:p>
            <a:r>
              <a:rPr lang="cs-CZ" dirty="0"/>
              <a:t>1152 – sňatek s Eleonoru </a:t>
            </a:r>
            <a:r>
              <a:rPr lang="cs-CZ" dirty="0" err="1"/>
              <a:t>Akvitánskou</a:t>
            </a:r>
            <a:r>
              <a:rPr lang="cs-CZ" dirty="0"/>
              <a:t> (dcera Viléma X. </a:t>
            </a:r>
            <a:r>
              <a:rPr lang="cs-CZ" dirty="0" err="1"/>
              <a:t>Akvitánského</a:t>
            </a:r>
            <a:r>
              <a:rPr lang="cs-CZ" dirty="0"/>
              <a:t>, rozvedená s francouzským králem Ludvíkem VII., dědička mohutného </a:t>
            </a:r>
            <a:r>
              <a:rPr lang="cs-CZ" dirty="0" err="1"/>
              <a:t>Akvitánského</a:t>
            </a:r>
            <a:r>
              <a:rPr lang="cs-CZ" dirty="0"/>
              <a:t> vévodství) </a:t>
            </a:r>
          </a:p>
          <a:p>
            <a:r>
              <a:rPr lang="cs-CZ" dirty="0"/>
              <a:t>1155 – papežská bula povolující Jindřichovi invazi do Irska </a:t>
            </a:r>
            <a:r>
              <a:rPr lang="cs-CZ" dirty="0">
                <a:sym typeface="Wingdings" panose="05000000000000000000" pitchFamily="2" charset="2"/>
              </a:rPr>
              <a:t></a:t>
            </a:r>
            <a:r>
              <a:rPr lang="en-GB" dirty="0">
                <a:sym typeface="Wingdings" panose="05000000000000000000" pitchFamily="2" charset="2"/>
              </a:rPr>
              <a:t> </a:t>
            </a:r>
            <a:r>
              <a:rPr lang="cs-CZ" dirty="0">
                <a:sym typeface="Wingdings" panose="05000000000000000000" pitchFamily="2" charset="2"/>
              </a:rPr>
              <a:t>Jindřich ho asi zamýšlel jako apanáž pro nejmladšího bratra Viléma </a:t>
            </a:r>
          </a:p>
          <a:p>
            <a:r>
              <a:rPr lang="cs-CZ" dirty="0"/>
              <a:t>1158 – 1160 zisk normanského </a:t>
            </a:r>
            <a:r>
              <a:rPr lang="cs-CZ" dirty="0" err="1"/>
              <a:t>Vexinu</a:t>
            </a:r>
            <a:r>
              <a:rPr lang="cs-CZ" dirty="0"/>
              <a:t> </a:t>
            </a:r>
            <a:r>
              <a:rPr lang="cs-CZ" dirty="0">
                <a:sym typeface="Wingdings" panose="05000000000000000000" pitchFamily="2" charset="2"/>
              </a:rPr>
              <a:t> 1158 zásnuby Jindřicha Mladíka s dcerou Ludvíka VII. Markétou (</a:t>
            </a:r>
            <a:r>
              <a:rPr lang="cs-CZ" dirty="0" err="1">
                <a:sym typeface="Wingdings" panose="05000000000000000000" pitchFamily="2" charset="2"/>
              </a:rPr>
              <a:t>Vexin</a:t>
            </a:r>
            <a:r>
              <a:rPr lang="cs-CZ" dirty="0">
                <a:sym typeface="Wingdings" panose="05000000000000000000" pitchFamily="2" charset="2"/>
              </a:rPr>
              <a:t> byl Markétiným věnem – měl zůstat ve vlastnictví Ludvíka VII., dokud nedojde ke sňatku  Jindřich sňatek zorganizoval již r. 1160 </a:t>
            </a:r>
          </a:p>
          <a:p>
            <a:r>
              <a:rPr lang="cs-CZ" dirty="0">
                <a:sym typeface="Wingdings" panose="05000000000000000000" pitchFamily="2" charset="2"/>
              </a:rPr>
              <a:t>1159 – Jindřichova kampaň v Toulouse nárok skrz manželku Eleonoru  po zásahu Ludvíka VII. A neúspěšném útoku na Toulouse se Jindřich stáhnul (</a:t>
            </a:r>
            <a:r>
              <a:rPr lang="cs-CZ" dirty="0" err="1">
                <a:sym typeface="Wingdings" panose="05000000000000000000" pitchFamily="2" charset="2"/>
              </a:rPr>
              <a:t>hrabě</a:t>
            </a:r>
            <a:r>
              <a:rPr lang="cs-CZ" dirty="0">
                <a:sym typeface="Wingdings" panose="05000000000000000000" pitchFamily="2" charset="2"/>
              </a:rPr>
              <a:t> Raymond z Toulouse složil v r. 1173 Jindřichovi hold)   </a:t>
            </a:r>
            <a:endParaRPr lang="en-GB" dirty="0"/>
          </a:p>
        </p:txBody>
      </p:sp>
    </p:spTree>
    <p:extLst>
      <p:ext uri="{BB962C8B-B14F-4D97-AF65-F5344CB8AC3E}">
        <p14:creationId xmlns:p14="http://schemas.microsoft.com/office/powerpoint/2010/main" val="220910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1298CA-1190-4E15-B572-4A36B91C4F28}"/>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18929F67-A73D-43A9-A6A6-B2B9EA5E8C7A}"/>
              </a:ext>
            </a:extLst>
          </p:cNvPr>
          <p:cNvSpPr>
            <a:spLocks noGrp="1"/>
          </p:cNvSpPr>
          <p:nvPr>
            <p:ph idx="1"/>
          </p:nvPr>
        </p:nvSpPr>
        <p:spPr/>
        <p:txBody>
          <a:bodyPr/>
          <a:lstStyle/>
          <a:p>
            <a:endParaRPr lang="en-GB"/>
          </a:p>
        </p:txBody>
      </p:sp>
      <p:pic>
        <p:nvPicPr>
          <p:cNvPr id="1026" name="Picture 2" descr="http://fox1966.org/normandy-map-airports.jpg">
            <a:extLst>
              <a:ext uri="{FF2B5EF4-FFF2-40B4-BE49-F238E27FC236}">
                <a16:creationId xmlns:a16="http://schemas.microsoft.com/office/drawing/2014/main" id="{7AAA26C4-A36E-4F73-8925-79F4E0089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421" y="0"/>
            <a:ext cx="9555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76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0F41F-F8BD-484A-BD61-9020E77F73FE}"/>
              </a:ext>
            </a:extLst>
          </p:cNvPr>
          <p:cNvSpPr>
            <a:spLocks noGrp="1"/>
          </p:cNvSpPr>
          <p:nvPr>
            <p:ph type="title"/>
          </p:nvPr>
        </p:nvSpPr>
        <p:spPr/>
        <p:txBody>
          <a:bodyPr/>
          <a:lstStyle/>
          <a:p>
            <a:r>
              <a:rPr lang="cs-CZ" dirty="0"/>
              <a:t>Bretaň</a:t>
            </a:r>
            <a:endParaRPr lang="en-GB" dirty="0"/>
          </a:p>
        </p:txBody>
      </p:sp>
      <p:sp>
        <p:nvSpPr>
          <p:cNvPr id="3" name="Zástupný symbol pro obsah 2">
            <a:extLst>
              <a:ext uri="{FF2B5EF4-FFF2-40B4-BE49-F238E27FC236}">
                <a16:creationId xmlns:a16="http://schemas.microsoft.com/office/drawing/2014/main" id="{9FE4E27E-9A52-4609-B52D-0C0B5A739ABC}"/>
              </a:ext>
            </a:extLst>
          </p:cNvPr>
          <p:cNvSpPr>
            <a:spLocks noGrp="1"/>
          </p:cNvSpPr>
          <p:nvPr>
            <p:ph idx="1"/>
          </p:nvPr>
        </p:nvSpPr>
        <p:spPr/>
        <p:txBody>
          <a:bodyPr/>
          <a:lstStyle/>
          <a:p>
            <a:r>
              <a:rPr lang="cs-CZ" dirty="0"/>
              <a:t>1156 – 1158 Jindřichův bratr </a:t>
            </a:r>
            <a:r>
              <a:rPr lang="cs-CZ" dirty="0" err="1"/>
              <a:t>Geoffrey</a:t>
            </a:r>
            <a:r>
              <a:rPr lang="cs-CZ" dirty="0"/>
              <a:t> </a:t>
            </a:r>
            <a:r>
              <a:rPr lang="cs-CZ" dirty="0" err="1"/>
              <a:t>hrabětem</a:t>
            </a:r>
            <a:r>
              <a:rPr lang="cs-CZ" dirty="0"/>
              <a:t> z Nantes (využil sporů mezi bretonskou nobilitou o nástupnictví, které probíhaly od konce 40. let a nahradil </a:t>
            </a:r>
            <a:r>
              <a:rPr lang="cs-CZ" dirty="0" err="1"/>
              <a:t>hraběte</a:t>
            </a:r>
            <a:r>
              <a:rPr lang="cs-CZ" dirty="0"/>
              <a:t> </a:t>
            </a:r>
            <a:r>
              <a:rPr lang="cs-CZ" dirty="0" err="1"/>
              <a:t>Höela</a:t>
            </a:r>
            <a:r>
              <a:rPr lang="cs-CZ" dirty="0"/>
              <a:t>, ve stejné době se vévodou bretaňským stal s Jindřichovou podporou </a:t>
            </a:r>
            <a:r>
              <a:rPr lang="cs-CZ" dirty="0" err="1"/>
              <a:t>Conan</a:t>
            </a:r>
            <a:r>
              <a:rPr lang="cs-CZ" dirty="0"/>
              <a:t> IV.) </a:t>
            </a:r>
            <a:r>
              <a:rPr lang="cs-CZ" dirty="0">
                <a:sym typeface="Wingdings" panose="05000000000000000000" pitchFamily="2" charset="2"/>
              </a:rPr>
              <a:t></a:t>
            </a:r>
            <a:r>
              <a:rPr lang="en-GB" dirty="0">
                <a:sym typeface="Wingdings" panose="05000000000000000000" pitchFamily="2" charset="2"/>
              </a:rPr>
              <a:t> 1158 se hr</a:t>
            </a:r>
            <a:r>
              <a:rPr lang="cs-CZ" dirty="0" err="1">
                <a:sym typeface="Wingdings" panose="05000000000000000000" pitchFamily="2" charset="2"/>
              </a:rPr>
              <a:t>abětem</a:t>
            </a:r>
            <a:r>
              <a:rPr lang="cs-CZ" dirty="0">
                <a:sym typeface="Wingdings" panose="05000000000000000000" pitchFamily="2" charset="2"/>
              </a:rPr>
              <a:t> z Nantes stal po smrti bratra sám Jindřich </a:t>
            </a:r>
          </a:p>
          <a:p>
            <a:r>
              <a:rPr lang="cs-CZ" dirty="0">
                <a:sym typeface="Wingdings" panose="05000000000000000000" pitchFamily="2" charset="2"/>
              </a:rPr>
              <a:t>1166 – Jindřich dohodl sňatek mezi svým synem </a:t>
            </a:r>
            <a:r>
              <a:rPr lang="cs-CZ" dirty="0" err="1">
                <a:sym typeface="Wingdings" panose="05000000000000000000" pitchFamily="2" charset="2"/>
              </a:rPr>
              <a:t>Geoffreyem</a:t>
            </a:r>
            <a:r>
              <a:rPr lang="cs-CZ" dirty="0">
                <a:sym typeface="Wingdings" panose="05000000000000000000" pitchFamily="2" charset="2"/>
              </a:rPr>
              <a:t> a dcerou vévody </a:t>
            </a:r>
            <a:r>
              <a:rPr lang="cs-CZ" dirty="0" err="1">
                <a:sym typeface="Wingdings" panose="05000000000000000000" pitchFamily="2" charset="2"/>
              </a:rPr>
              <a:t>Conana</a:t>
            </a:r>
            <a:r>
              <a:rPr lang="cs-CZ" dirty="0">
                <a:sym typeface="Wingdings" panose="05000000000000000000" pitchFamily="2" charset="2"/>
              </a:rPr>
              <a:t> IV. Konstancií </a:t>
            </a:r>
            <a:r>
              <a:rPr lang="en-GB" dirty="0">
                <a:sym typeface="Wingdings" panose="05000000000000000000" pitchFamily="2" charset="2"/>
              </a:rPr>
              <a:t> 1166 </a:t>
            </a:r>
            <a:r>
              <a:rPr lang="cs-CZ" dirty="0">
                <a:sym typeface="Wingdings" panose="05000000000000000000" pitchFamily="2" charset="2"/>
              </a:rPr>
              <a:t>– 1169 vojenské kampaně k potlačení vzpour bretonské nobility (nakonec skládají </a:t>
            </a:r>
            <a:r>
              <a:rPr lang="cs-CZ" dirty="0" err="1">
                <a:sym typeface="Wingdings" panose="05000000000000000000" pitchFamily="2" charset="2"/>
              </a:rPr>
              <a:t>Geoffreymu</a:t>
            </a:r>
            <a:r>
              <a:rPr lang="cs-CZ" dirty="0">
                <a:sym typeface="Wingdings" panose="05000000000000000000" pitchFamily="2" charset="2"/>
              </a:rPr>
              <a:t> hold) </a:t>
            </a:r>
            <a:r>
              <a:rPr lang="cs-CZ" dirty="0"/>
              <a:t>  </a:t>
            </a:r>
          </a:p>
          <a:p>
            <a:r>
              <a:rPr lang="cs-CZ" dirty="0"/>
              <a:t>1171 – po smrti vévody </a:t>
            </a:r>
            <a:r>
              <a:rPr lang="cs-CZ" dirty="0" err="1"/>
              <a:t>Conana</a:t>
            </a:r>
            <a:r>
              <a:rPr lang="cs-CZ" dirty="0"/>
              <a:t> IV. Se vévodou stává formálně </a:t>
            </a:r>
            <a:r>
              <a:rPr lang="cs-CZ" dirty="0" err="1"/>
              <a:t>Geoffrey</a:t>
            </a:r>
            <a:r>
              <a:rPr lang="cs-CZ" dirty="0"/>
              <a:t> (správu za něj vykonává otec) </a:t>
            </a:r>
            <a:r>
              <a:rPr lang="cs-CZ" dirty="0">
                <a:sym typeface="Wingdings" panose="05000000000000000000" pitchFamily="2" charset="2"/>
              </a:rPr>
              <a:t></a:t>
            </a:r>
            <a:r>
              <a:rPr lang="en-GB" dirty="0">
                <a:sym typeface="Wingdings" panose="05000000000000000000" pitchFamily="2" charset="2"/>
              </a:rPr>
              <a:t> </a:t>
            </a:r>
            <a:r>
              <a:rPr lang="cs-CZ" dirty="0">
                <a:sym typeface="Wingdings" panose="05000000000000000000" pitchFamily="2" charset="2"/>
              </a:rPr>
              <a:t>1181 – sňatek </a:t>
            </a:r>
            <a:r>
              <a:rPr lang="cs-CZ" dirty="0" err="1">
                <a:sym typeface="Wingdings" panose="05000000000000000000" pitchFamily="2" charset="2"/>
              </a:rPr>
              <a:t>Geoffreye</a:t>
            </a:r>
            <a:r>
              <a:rPr lang="cs-CZ" dirty="0">
                <a:sym typeface="Wingdings" panose="05000000000000000000" pitchFamily="2" charset="2"/>
              </a:rPr>
              <a:t> s Konstancií – </a:t>
            </a:r>
            <a:r>
              <a:rPr lang="cs-CZ" dirty="0" err="1">
                <a:sym typeface="Wingdings" panose="05000000000000000000" pitchFamily="2" charset="2"/>
              </a:rPr>
              <a:t>Geoffreyho</a:t>
            </a:r>
            <a:r>
              <a:rPr lang="cs-CZ" dirty="0">
                <a:sym typeface="Wingdings" panose="05000000000000000000" pitchFamily="2" charset="2"/>
              </a:rPr>
              <a:t> samostatná vláda </a:t>
            </a:r>
            <a:endParaRPr lang="en-GB" dirty="0"/>
          </a:p>
        </p:txBody>
      </p:sp>
    </p:spTree>
    <p:extLst>
      <p:ext uri="{BB962C8B-B14F-4D97-AF65-F5344CB8AC3E}">
        <p14:creationId xmlns:p14="http://schemas.microsoft.com/office/powerpoint/2010/main" val="81201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24D455-AC1D-4062-B8F9-1FB3D5C260E0}"/>
              </a:ext>
            </a:extLst>
          </p:cNvPr>
          <p:cNvSpPr>
            <a:spLocks noGrp="1"/>
          </p:cNvSpPr>
          <p:nvPr>
            <p:ph type="title"/>
          </p:nvPr>
        </p:nvSpPr>
        <p:spPr/>
        <p:txBody>
          <a:bodyPr/>
          <a:lstStyle/>
          <a:p>
            <a:r>
              <a:rPr lang="cs-CZ" dirty="0"/>
              <a:t>Bretaňské nástupnictví </a:t>
            </a:r>
            <a:endParaRPr lang="en-GB" dirty="0"/>
          </a:p>
        </p:txBody>
      </p:sp>
      <p:sp>
        <p:nvSpPr>
          <p:cNvPr id="3" name="TextovéPole 2">
            <a:extLst>
              <a:ext uri="{FF2B5EF4-FFF2-40B4-BE49-F238E27FC236}">
                <a16:creationId xmlns:a16="http://schemas.microsoft.com/office/drawing/2014/main" id="{2D20C3EA-5934-4D82-BE38-2CA42E53CD18}"/>
              </a:ext>
            </a:extLst>
          </p:cNvPr>
          <p:cNvSpPr txBox="1"/>
          <p:nvPr/>
        </p:nvSpPr>
        <p:spPr>
          <a:xfrm>
            <a:off x="3719736" y="2636912"/>
            <a:ext cx="1368152" cy="371872"/>
          </a:xfrm>
          <a:prstGeom prst="rect">
            <a:avLst/>
          </a:prstGeom>
          <a:noFill/>
        </p:spPr>
        <p:txBody>
          <a:bodyPr wrap="square" rtlCol="0">
            <a:spAutoFit/>
          </a:bodyPr>
          <a:lstStyle/>
          <a:p>
            <a:r>
              <a:rPr lang="cs-CZ" dirty="0" err="1"/>
              <a:t>Conan</a:t>
            </a:r>
            <a:r>
              <a:rPr lang="cs-CZ" dirty="0"/>
              <a:t> III. </a:t>
            </a:r>
            <a:endParaRPr lang="en-GB" dirty="0"/>
          </a:p>
        </p:txBody>
      </p:sp>
      <p:sp>
        <p:nvSpPr>
          <p:cNvPr id="4" name="TextovéPole 3">
            <a:extLst>
              <a:ext uri="{FF2B5EF4-FFF2-40B4-BE49-F238E27FC236}">
                <a16:creationId xmlns:a16="http://schemas.microsoft.com/office/drawing/2014/main" id="{56CC3B94-69F8-4731-82C7-3A1154CB5B96}"/>
              </a:ext>
            </a:extLst>
          </p:cNvPr>
          <p:cNvSpPr txBox="1"/>
          <p:nvPr/>
        </p:nvSpPr>
        <p:spPr>
          <a:xfrm>
            <a:off x="5447928" y="2636912"/>
            <a:ext cx="1008112" cy="371872"/>
          </a:xfrm>
          <a:prstGeom prst="rect">
            <a:avLst/>
          </a:prstGeom>
          <a:noFill/>
        </p:spPr>
        <p:txBody>
          <a:bodyPr wrap="square" rtlCol="0">
            <a:spAutoFit/>
          </a:bodyPr>
          <a:lstStyle/>
          <a:p>
            <a:r>
              <a:rPr lang="cs-CZ" dirty="0"/>
              <a:t>Maud</a:t>
            </a:r>
            <a:endParaRPr lang="en-GB" dirty="0"/>
          </a:p>
        </p:txBody>
      </p:sp>
      <p:sp>
        <p:nvSpPr>
          <p:cNvPr id="5" name="TextovéPole 4">
            <a:extLst>
              <a:ext uri="{FF2B5EF4-FFF2-40B4-BE49-F238E27FC236}">
                <a16:creationId xmlns:a16="http://schemas.microsoft.com/office/drawing/2014/main" id="{E304B804-2659-41B3-B3C5-B94E6D0C1D67}"/>
              </a:ext>
            </a:extLst>
          </p:cNvPr>
          <p:cNvSpPr txBox="1"/>
          <p:nvPr/>
        </p:nvSpPr>
        <p:spPr>
          <a:xfrm>
            <a:off x="5267908" y="1716958"/>
            <a:ext cx="1368152" cy="369332"/>
          </a:xfrm>
          <a:prstGeom prst="rect">
            <a:avLst/>
          </a:prstGeom>
          <a:noFill/>
        </p:spPr>
        <p:txBody>
          <a:bodyPr wrap="square" rtlCol="0">
            <a:spAutoFit/>
          </a:bodyPr>
          <a:lstStyle/>
          <a:p>
            <a:r>
              <a:rPr lang="cs-CZ" dirty="0"/>
              <a:t>Jindřich I. </a:t>
            </a:r>
            <a:endParaRPr lang="en-GB" dirty="0"/>
          </a:p>
        </p:txBody>
      </p:sp>
      <p:sp>
        <p:nvSpPr>
          <p:cNvPr id="6" name="TextovéPole 5">
            <a:extLst>
              <a:ext uri="{FF2B5EF4-FFF2-40B4-BE49-F238E27FC236}">
                <a16:creationId xmlns:a16="http://schemas.microsoft.com/office/drawing/2014/main" id="{C73F5057-380F-45B2-B51D-2AD773C19B1D}"/>
              </a:ext>
            </a:extLst>
          </p:cNvPr>
          <p:cNvSpPr txBox="1"/>
          <p:nvPr/>
        </p:nvSpPr>
        <p:spPr>
          <a:xfrm>
            <a:off x="2231047" y="3556030"/>
            <a:ext cx="1764196" cy="369332"/>
          </a:xfrm>
          <a:prstGeom prst="rect">
            <a:avLst/>
          </a:prstGeom>
          <a:noFill/>
        </p:spPr>
        <p:txBody>
          <a:bodyPr wrap="square" rtlCol="0">
            <a:spAutoFit/>
          </a:bodyPr>
          <a:lstStyle/>
          <a:p>
            <a:r>
              <a:rPr lang="cs-CZ" dirty="0" err="1"/>
              <a:t>Höel</a:t>
            </a:r>
            <a:r>
              <a:rPr lang="cs-CZ" dirty="0"/>
              <a:t> z Nantes</a:t>
            </a:r>
            <a:endParaRPr lang="en-GB" dirty="0"/>
          </a:p>
        </p:txBody>
      </p:sp>
      <p:sp>
        <p:nvSpPr>
          <p:cNvPr id="7" name="TextovéPole 6">
            <a:extLst>
              <a:ext uri="{FF2B5EF4-FFF2-40B4-BE49-F238E27FC236}">
                <a16:creationId xmlns:a16="http://schemas.microsoft.com/office/drawing/2014/main" id="{D53C50AE-94AF-4208-B029-C5EC20D60DDC}"/>
              </a:ext>
            </a:extLst>
          </p:cNvPr>
          <p:cNvSpPr txBox="1"/>
          <p:nvPr/>
        </p:nvSpPr>
        <p:spPr>
          <a:xfrm>
            <a:off x="6888088" y="3556030"/>
            <a:ext cx="1080120" cy="369332"/>
          </a:xfrm>
          <a:prstGeom prst="rect">
            <a:avLst/>
          </a:prstGeom>
          <a:noFill/>
        </p:spPr>
        <p:txBody>
          <a:bodyPr wrap="square" rtlCol="0">
            <a:spAutoFit/>
          </a:bodyPr>
          <a:lstStyle/>
          <a:p>
            <a:r>
              <a:rPr lang="cs-CZ" dirty="0" err="1"/>
              <a:t>Bertha</a:t>
            </a:r>
            <a:endParaRPr lang="en-GB" dirty="0"/>
          </a:p>
        </p:txBody>
      </p:sp>
      <p:sp>
        <p:nvSpPr>
          <p:cNvPr id="8" name="TextovéPole 7">
            <a:extLst>
              <a:ext uri="{FF2B5EF4-FFF2-40B4-BE49-F238E27FC236}">
                <a16:creationId xmlns:a16="http://schemas.microsoft.com/office/drawing/2014/main" id="{63E7E586-AE4B-4CDD-9198-678639841835}"/>
              </a:ext>
            </a:extLst>
          </p:cNvPr>
          <p:cNvSpPr txBox="1"/>
          <p:nvPr/>
        </p:nvSpPr>
        <p:spPr>
          <a:xfrm>
            <a:off x="4223792" y="3556030"/>
            <a:ext cx="2552678" cy="369332"/>
          </a:xfrm>
          <a:prstGeom prst="rect">
            <a:avLst/>
          </a:prstGeom>
          <a:noFill/>
        </p:spPr>
        <p:txBody>
          <a:bodyPr wrap="square" rtlCol="0">
            <a:spAutoFit/>
          </a:bodyPr>
          <a:lstStyle/>
          <a:p>
            <a:r>
              <a:rPr lang="cs-CZ" dirty="0"/>
              <a:t>1. Alan z </a:t>
            </a:r>
            <a:r>
              <a:rPr lang="cs-CZ" dirty="0" err="1"/>
              <a:t>Richmondu</a:t>
            </a:r>
            <a:endParaRPr lang="en-GB" dirty="0"/>
          </a:p>
        </p:txBody>
      </p:sp>
      <p:sp>
        <p:nvSpPr>
          <p:cNvPr id="9" name="TextovéPole 8">
            <a:extLst>
              <a:ext uri="{FF2B5EF4-FFF2-40B4-BE49-F238E27FC236}">
                <a16:creationId xmlns:a16="http://schemas.microsoft.com/office/drawing/2014/main" id="{5C4CCA57-B585-4DCC-9126-E2FDF051A211}"/>
              </a:ext>
            </a:extLst>
          </p:cNvPr>
          <p:cNvSpPr txBox="1"/>
          <p:nvPr/>
        </p:nvSpPr>
        <p:spPr>
          <a:xfrm>
            <a:off x="7956231" y="3573016"/>
            <a:ext cx="2520280" cy="369332"/>
          </a:xfrm>
          <a:prstGeom prst="rect">
            <a:avLst/>
          </a:prstGeom>
          <a:noFill/>
        </p:spPr>
        <p:txBody>
          <a:bodyPr wrap="square" rtlCol="0">
            <a:spAutoFit/>
          </a:bodyPr>
          <a:lstStyle/>
          <a:p>
            <a:r>
              <a:rPr lang="cs-CZ" dirty="0"/>
              <a:t>2. Odo z </a:t>
            </a:r>
            <a:r>
              <a:rPr lang="cs-CZ" dirty="0" err="1"/>
              <a:t>Porhoetu</a:t>
            </a:r>
            <a:r>
              <a:rPr lang="cs-CZ" dirty="0"/>
              <a:t> </a:t>
            </a:r>
            <a:endParaRPr lang="en-GB" dirty="0"/>
          </a:p>
        </p:txBody>
      </p:sp>
      <p:sp>
        <p:nvSpPr>
          <p:cNvPr id="10" name="TextovéPole 9">
            <a:extLst>
              <a:ext uri="{FF2B5EF4-FFF2-40B4-BE49-F238E27FC236}">
                <a16:creationId xmlns:a16="http://schemas.microsoft.com/office/drawing/2014/main" id="{C46CE9D0-87A9-4A1E-8E2C-D9BF1304B4B0}"/>
              </a:ext>
            </a:extLst>
          </p:cNvPr>
          <p:cNvSpPr txBox="1"/>
          <p:nvPr/>
        </p:nvSpPr>
        <p:spPr>
          <a:xfrm>
            <a:off x="5807968" y="4513893"/>
            <a:ext cx="2664296" cy="369332"/>
          </a:xfrm>
          <a:prstGeom prst="rect">
            <a:avLst/>
          </a:prstGeom>
          <a:noFill/>
        </p:spPr>
        <p:txBody>
          <a:bodyPr wrap="square" rtlCol="0">
            <a:spAutoFit/>
          </a:bodyPr>
          <a:lstStyle/>
          <a:p>
            <a:r>
              <a:rPr lang="cs-CZ" dirty="0" err="1"/>
              <a:t>Conan</a:t>
            </a:r>
            <a:r>
              <a:rPr lang="cs-CZ" dirty="0"/>
              <a:t> IV. (+1171)</a:t>
            </a:r>
            <a:endParaRPr lang="en-GB" dirty="0"/>
          </a:p>
        </p:txBody>
      </p:sp>
      <p:sp>
        <p:nvSpPr>
          <p:cNvPr id="11" name="TextovéPole 10">
            <a:extLst>
              <a:ext uri="{FF2B5EF4-FFF2-40B4-BE49-F238E27FC236}">
                <a16:creationId xmlns:a16="http://schemas.microsoft.com/office/drawing/2014/main" id="{F798A4FC-0CAB-4656-AB82-875DFB0D7009}"/>
              </a:ext>
            </a:extLst>
          </p:cNvPr>
          <p:cNvSpPr txBox="1"/>
          <p:nvPr/>
        </p:nvSpPr>
        <p:spPr>
          <a:xfrm>
            <a:off x="5591944" y="5373216"/>
            <a:ext cx="1512168" cy="369332"/>
          </a:xfrm>
          <a:prstGeom prst="rect">
            <a:avLst/>
          </a:prstGeom>
          <a:noFill/>
        </p:spPr>
        <p:txBody>
          <a:bodyPr wrap="square" rtlCol="0">
            <a:spAutoFit/>
          </a:bodyPr>
          <a:lstStyle/>
          <a:p>
            <a:r>
              <a:rPr lang="cs-CZ" dirty="0"/>
              <a:t>Konstancie</a:t>
            </a:r>
            <a:endParaRPr lang="en-GB" dirty="0"/>
          </a:p>
        </p:txBody>
      </p:sp>
      <p:sp>
        <p:nvSpPr>
          <p:cNvPr id="12" name="TextovéPole 11">
            <a:extLst>
              <a:ext uri="{FF2B5EF4-FFF2-40B4-BE49-F238E27FC236}">
                <a16:creationId xmlns:a16="http://schemas.microsoft.com/office/drawing/2014/main" id="{45F93E2A-9773-4846-BCE4-EEA9A86AD1B2}"/>
              </a:ext>
            </a:extLst>
          </p:cNvPr>
          <p:cNvSpPr txBox="1"/>
          <p:nvPr/>
        </p:nvSpPr>
        <p:spPr>
          <a:xfrm>
            <a:off x="7349157" y="5373216"/>
            <a:ext cx="1296144" cy="369332"/>
          </a:xfrm>
          <a:prstGeom prst="rect">
            <a:avLst/>
          </a:prstGeom>
          <a:noFill/>
        </p:spPr>
        <p:txBody>
          <a:bodyPr wrap="square" rtlCol="0">
            <a:spAutoFit/>
          </a:bodyPr>
          <a:lstStyle/>
          <a:p>
            <a:r>
              <a:rPr lang="cs-CZ" dirty="0" err="1"/>
              <a:t>Geoffrey</a:t>
            </a:r>
            <a:r>
              <a:rPr lang="cs-CZ" dirty="0"/>
              <a:t> </a:t>
            </a:r>
            <a:endParaRPr lang="en-GB" dirty="0"/>
          </a:p>
        </p:txBody>
      </p:sp>
      <p:cxnSp>
        <p:nvCxnSpPr>
          <p:cNvPr id="14" name="Přímá spojnice 13">
            <a:extLst>
              <a:ext uri="{FF2B5EF4-FFF2-40B4-BE49-F238E27FC236}">
                <a16:creationId xmlns:a16="http://schemas.microsoft.com/office/drawing/2014/main" id="{13799144-EFCF-429F-B244-CA4C0C924877}"/>
              </a:ext>
            </a:extLst>
          </p:cNvPr>
          <p:cNvCxnSpPr/>
          <p:nvPr/>
        </p:nvCxnSpPr>
        <p:spPr>
          <a:xfrm>
            <a:off x="5807968" y="2086290"/>
            <a:ext cx="0" cy="55062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83971B9A-5A1C-4D5A-9F88-E0F6541678E7}"/>
              </a:ext>
            </a:extLst>
          </p:cNvPr>
          <p:cNvCxnSpPr>
            <a:cxnSpLocks/>
            <a:stCxn id="3" idx="3"/>
            <a:endCxn id="6" idx="0"/>
          </p:cNvCxnSpPr>
          <p:nvPr/>
        </p:nvCxnSpPr>
        <p:spPr>
          <a:xfrm flipH="1">
            <a:off x="3113145" y="2822848"/>
            <a:ext cx="1974743" cy="733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3144D30E-91C6-4732-B1DD-0D3E28F90328}"/>
              </a:ext>
            </a:extLst>
          </p:cNvPr>
          <p:cNvCxnSpPr>
            <a:endCxn id="4" idx="1"/>
          </p:cNvCxnSpPr>
          <p:nvPr/>
        </p:nvCxnSpPr>
        <p:spPr>
          <a:xfrm>
            <a:off x="4871864" y="2822848"/>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50B12AF8-42D0-42D6-816D-611A26C3506D}"/>
              </a:ext>
            </a:extLst>
          </p:cNvPr>
          <p:cNvCxnSpPr>
            <a:stCxn id="3" idx="3"/>
          </p:cNvCxnSpPr>
          <p:nvPr/>
        </p:nvCxnSpPr>
        <p:spPr>
          <a:xfrm>
            <a:off x="5087888" y="2822848"/>
            <a:ext cx="2187972" cy="750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C0337ACC-F228-4FA4-BC22-989ECC902454}"/>
              </a:ext>
            </a:extLst>
          </p:cNvPr>
          <p:cNvCxnSpPr/>
          <p:nvPr/>
        </p:nvCxnSpPr>
        <p:spPr>
          <a:xfrm>
            <a:off x="6776470" y="3942348"/>
            <a:ext cx="0" cy="473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4833ED1-CFDA-45DF-A0E1-C85881B4F20E}"/>
              </a:ext>
            </a:extLst>
          </p:cNvPr>
          <p:cNvCxnSpPr/>
          <p:nvPr/>
        </p:nvCxnSpPr>
        <p:spPr>
          <a:xfrm>
            <a:off x="6312024" y="4883225"/>
            <a:ext cx="0" cy="489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26C34BC2-F310-472D-B549-0F78C48EFEDB}"/>
              </a:ext>
            </a:extLst>
          </p:cNvPr>
          <p:cNvCxnSpPr>
            <a:cxnSpLocks/>
          </p:cNvCxnSpPr>
          <p:nvPr/>
        </p:nvCxnSpPr>
        <p:spPr>
          <a:xfrm>
            <a:off x="7764161" y="3757682"/>
            <a:ext cx="276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CAED5EAC-4C24-4C29-8448-3BB20132D1D3}"/>
              </a:ext>
            </a:extLst>
          </p:cNvPr>
          <p:cNvCxnSpPr>
            <a:cxnSpLocks/>
          </p:cNvCxnSpPr>
          <p:nvPr/>
        </p:nvCxnSpPr>
        <p:spPr>
          <a:xfrm>
            <a:off x="6684041" y="3789040"/>
            <a:ext cx="276055"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ovéPole 37">
            <a:extLst>
              <a:ext uri="{FF2B5EF4-FFF2-40B4-BE49-F238E27FC236}">
                <a16:creationId xmlns:a16="http://schemas.microsoft.com/office/drawing/2014/main" id="{4021CAEB-65C9-4ADD-B825-7B9457E0C951}"/>
              </a:ext>
            </a:extLst>
          </p:cNvPr>
          <p:cNvSpPr txBox="1"/>
          <p:nvPr/>
        </p:nvSpPr>
        <p:spPr>
          <a:xfrm>
            <a:off x="9608376" y="1716958"/>
            <a:ext cx="2436295" cy="369332"/>
          </a:xfrm>
          <a:prstGeom prst="rect">
            <a:avLst/>
          </a:prstGeom>
          <a:noFill/>
        </p:spPr>
        <p:txBody>
          <a:bodyPr wrap="square" rtlCol="0">
            <a:spAutoFit/>
          </a:bodyPr>
          <a:lstStyle/>
          <a:p>
            <a:r>
              <a:rPr lang="cs-CZ" dirty="0"/>
              <a:t>Jindřich II.</a:t>
            </a:r>
            <a:endParaRPr lang="en-GB" dirty="0"/>
          </a:p>
        </p:txBody>
      </p:sp>
      <p:cxnSp>
        <p:nvCxnSpPr>
          <p:cNvPr id="40" name="Přímá spojnice se šipkou 39">
            <a:extLst>
              <a:ext uri="{FF2B5EF4-FFF2-40B4-BE49-F238E27FC236}">
                <a16:creationId xmlns:a16="http://schemas.microsoft.com/office/drawing/2014/main" id="{00BFB6ED-D7CE-4C12-932C-A7E8D417C285}"/>
              </a:ext>
            </a:extLst>
          </p:cNvPr>
          <p:cNvCxnSpPr>
            <a:endCxn id="38" idx="1"/>
          </p:cNvCxnSpPr>
          <p:nvPr/>
        </p:nvCxnSpPr>
        <p:spPr>
          <a:xfrm>
            <a:off x="6456040" y="1901624"/>
            <a:ext cx="3152336" cy="0"/>
          </a:xfrm>
          <a:prstGeom prst="straightConnector1">
            <a:avLst/>
          </a:prstGeom>
          <a:ln>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24249B62-956B-4A33-92AA-515B2EC237E3}"/>
              </a:ext>
            </a:extLst>
          </p:cNvPr>
          <p:cNvCxnSpPr/>
          <p:nvPr/>
        </p:nvCxnSpPr>
        <p:spPr>
          <a:xfrm>
            <a:off x="10272464" y="2086290"/>
            <a:ext cx="0" cy="3286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134F6387-C800-4220-AD32-A9913F7CF319}"/>
              </a:ext>
            </a:extLst>
          </p:cNvPr>
          <p:cNvCxnSpPr>
            <a:endCxn id="12" idx="0"/>
          </p:cNvCxnSpPr>
          <p:nvPr/>
        </p:nvCxnSpPr>
        <p:spPr>
          <a:xfrm flipH="1">
            <a:off x="7997229" y="5373216"/>
            <a:ext cx="2275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6A631FA0-2D68-4F5A-868F-940689C49878}"/>
              </a:ext>
            </a:extLst>
          </p:cNvPr>
          <p:cNvCxnSpPr>
            <a:endCxn id="12" idx="1"/>
          </p:cNvCxnSpPr>
          <p:nvPr/>
        </p:nvCxnSpPr>
        <p:spPr>
          <a:xfrm>
            <a:off x="6960096" y="5557882"/>
            <a:ext cx="389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99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964054-B620-4BDA-8C5E-961CC88181F7}"/>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7B9632BB-0006-4432-829D-508ACEFFFF7B}"/>
              </a:ext>
            </a:extLst>
          </p:cNvPr>
          <p:cNvSpPr>
            <a:spLocks noGrp="1"/>
          </p:cNvSpPr>
          <p:nvPr>
            <p:ph idx="1"/>
          </p:nvPr>
        </p:nvSpPr>
        <p:spPr/>
        <p:txBody>
          <a:bodyPr/>
          <a:lstStyle/>
          <a:p>
            <a:endParaRPr lang="en-GB"/>
          </a:p>
        </p:txBody>
      </p:sp>
      <p:pic>
        <p:nvPicPr>
          <p:cNvPr id="2050" name="Picture 2" descr="https://i.pinimg.com/736x/b9/aa/5f/b9aa5f28d08e5b86490f8557355a57b1--angevin-empire-duchy.jpg">
            <a:extLst>
              <a:ext uri="{FF2B5EF4-FFF2-40B4-BE49-F238E27FC236}">
                <a16:creationId xmlns:a16="http://schemas.microsoft.com/office/drawing/2014/main" id="{69A16836-0DBF-413B-AAB4-4B2875111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975" y="0"/>
            <a:ext cx="5988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7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1E6834-6409-4DC1-A66E-F70D8EFFEBF0}"/>
              </a:ext>
            </a:extLst>
          </p:cNvPr>
          <p:cNvSpPr>
            <a:spLocks noGrp="1"/>
          </p:cNvSpPr>
          <p:nvPr>
            <p:ph type="title"/>
          </p:nvPr>
        </p:nvSpPr>
        <p:spPr/>
        <p:txBody>
          <a:bodyPr/>
          <a:lstStyle/>
          <a:p>
            <a:r>
              <a:rPr lang="cs-CZ" dirty="0"/>
              <a:t>Skotsko a Irsko</a:t>
            </a:r>
            <a:endParaRPr lang="en-GB" dirty="0"/>
          </a:p>
        </p:txBody>
      </p:sp>
      <p:sp>
        <p:nvSpPr>
          <p:cNvPr id="3" name="Zástupný symbol pro obsah 2">
            <a:extLst>
              <a:ext uri="{FF2B5EF4-FFF2-40B4-BE49-F238E27FC236}">
                <a16:creationId xmlns:a16="http://schemas.microsoft.com/office/drawing/2014/main" id="{4C0A767A-E4E4-4AEF-8097-F93719A17EDA}"/>
              </a:ext>
            </a:extLst>
          </p:cNvPr>
          <p:cNvSpPr>
            <a:spLocks noGrp="1"/>
          </p:cNvSpPr>
          <p:nvPr>
            <p:ph idx="1"/>
          </p:nvPr>
        </p:nvSpPr>
        <p:spPr/>
        <p:txBody>
          <a:bodyPr>
            <a:normAutofit fontScale="85000" lnSpcReduction="20000"/>
          </a:bodyPr>
          <a:lstStyle/>
          <a:p>
            <a:pPr marL="0" indent="0">
              <a:buNone/>
            </a:pPr>
            <a:r>
              <a:rPr lang="cs-CZ" dirty="0"/>
              <a:t>Skotsko</a:t>
            </a:r>
          </a:p>
          <a:p>
            <a:r>
              <a:rPr lang="cs-CZ" dirty="0"/>
              <a:t>1157 – skotský král </a:t>
            </a:r>
            <a:r>
              <a:rPr lang="cs-CZ" dirty="0" err="1"/>
              <a:t>Malcolm</a:t>
            </a:r>
            <a:r>
              <a:rPr lang="cs-CZ" dirty="0"/>
              <a:t> IV. složil Jindřichovi hold, vrátil území, získaná během Štěpánovy vlády (</a:t>
            </a:r>
            <a:r>
              <a:rPr lang="cs-CZ" dirty="0" err="1"/>
              <a:t>Northumberland</a:t>
            </a:r>
            <a:r>
              <a:rPr lang="cs-CZ" dirty="0"/>
              <a:t>, </a:t>
            </a:r>
            <a:r>
              <a:rPr lang="cs-CZ" dirty="0" err="1"/>
              <a:t>Cumberland</a:t>
            </a:r>
            <a:r>
              <a:rPr lang="cs-CZ" dirty="0"/>
              <a:t>), obdržel od anglického krále hrabství </a:t>
            </a:r>
            <a:r>
              <a:rPr lang="cs-CZ" dirty="0" err="1"/>
              <a:t>Huntingdon</a:t>
            </a:r>
            <a:r>
              <a:rPr lang="cs-CZ" dirty="0"/>
              <a:t> </a:t>
            </a:r>
          </a:p>
          <a:p>
            <a:r>
              <a:rPr lang="cs-CZ" dirty="0"/>
              <a:t>1173 – 1174 skotský král Vilém Lev se účastní rebelie Jindřichových synů </a:t>
            </a:r>
            <a:r>
              <a:rPr lang="cs-CZ" dirty="0">
                <a:sym typeface="Wingdings" panose="05000000000000000000" pitchFamily="2" charset="2"/>
              </a:rPr>
              <a:t> útoky na severní území Anglie </a:t>
            </a:r>
            <a:r>
              <a:rPr lang="en-US" dirty="0">
                <a:sym typeface="Wingdings" panose="05000000000000000000" pitchFamily="2" charset="2"/>
              </a:rPr>
              <a:t> </a:t>
            </a:r>
            <a:r>
              <a:rPr lang="cs-CZ" dirty="0">
                <a:sym typeface="Wingdings" panose="05000000000000000000" pitchFamily="2" charset="2"/>
              </a:rPr>
              <a:t>poražen a zajat v bitvě u </a:t>
            </a:r>
            <a:r>
              <a:rPr lang="cs-CZ" dirty="0" err="1">
                <a:sym typeface="Wingdings" panose="05000000000000000000" pitchFamily="2" charset="2"/>
              </a:rPr>
              <a:t>Alnwicku</a:t>
            </a:r>
            <a:r>
              <a:rPr lang="cs-CZ" dirty="0">
                <a:sym typeface="Wingdings" panose="05000000000000000000" pitchFamily="2" charset="2"/>
              </a:rPr>
              <a:t> </a:t>
            </a:r>
            <a:r>
              <a:rPr lang="en-US" dirty="0">
                <a:sym typeface="Wingdings" panose="05000000000000000000" pitchFamily="2" charset="2"/>
              </a:rPr>
              <a:t> </a:t>
            </a:r>
            <a:r>
              <a:rPr lang="cs-CZ" dirty="0">
                <a:sym typeface="Wingdings" panose="05000000000000000000" pitchFamily="2" charset="2"/>
              </a:rPr>
              <a:t>smlouva ve </a:t>
            </a:r>
            <a:r>
              <a:rPr lang="cs-CZ" dirty="0" err="1">
                <a:sym typeface="Wingdings" panose="05000000000000000000" pitchFamily="2" charset="2"/>
              </a:rPr>
              <a:t>Falaise</a:t>
            </a:r>
            <a:r>
              <a:rPr lang="cs-CZ" dirty="0">
                <a:sym typeface="Wingdings" panose="05000000000000000000" pitchFamily="2" charset="2"/>
              </a:rPr>
              <a:t> – skotský král složil lenní slib za Skotsko Jindřichu II. i jeho synovi, stejně tak skotská nobilita </a:t>
            </a:r>
          </a:p>
          <a:p>
            <a:pPr marL="0" indent="0">
              <a:buNone/>
            </a:pPr>
            <a:r>
              <a:rPr lang="cs-CZ" dirty="0">
                <a:sym typeface="Wingdings" panose="05000000000000000000" pitchFamily="2" charset="2"/>
              </a:rPr>
              <a:t>Irsko</a:t>
            </a:r>
          </a:p>
          <a:p>
            <a:r>
              <a:rPr lang="cs-CZ" dirty="0">
                <a:sym typeface="Wingdings" panose="05000000000000000000" pitchFamily="2" charset="2"/>
              </a:rPr>
              <a:t>1167 – král </a:t>
            </a:r>
            <a:r>
              <a:rPr lang="cs-CZ" dirty="0" err="1">
                <a:sym typeface="Wingdings" panose="05000000000000000000" pitchFamily="2" charset="2"/>
              </a:rPr>
              <a:t>Leinsteru</a:t>
            </a:r>
            <a:r>
              <a:rPr lang="cs-CZ" dirty="0">
                <a:sym typeface="Wingdings" panose="05000000000000000000" pitchFamily="2" charset="2"/>
              </a:rPr>
              <a:t> </a:t>
            </a:r>
            <a:r>
              <a:rPr lang="cs-CZ" dirty="0" err="1">
                <a:sym typeface="Wingdings" panose="05000000000000000000" pitchFamily="2" charset="2"/>
              </a:rPr>
              <a:t>Dermot</a:t>
            </a:r>
            <a:r>
              <a:rPr lang="cs-CZ" dirty="0">
                <a:sym typeface="Wingdings" panose="05000000000000000000" pitchFamily="2" charset="2"/>
              </a:rPr>
              <a:t> požádal o pomoc proti svým nepřátelům Jindřicha II. dostal svolení najmout normanské rytíře  nejvýznamnější Richard de </a:t>
            </a:r>
            <a:r>
              <a:rPr lang="cs-CZ" dirty="0" err="1">
                <a:sym typeface="Wingdings" panose="05000000000000000000" pitchFamily="2" charset="2"/>
              </a:rPr>
              <a:t>Clare</a:t>
            </a:r>
            <a:r>
              <a:rPr lang="cs-CZ" dirty="0">
                <a:sym typeface="Wingdings" panose="05000000000000000000" pitchFamily="2" charset="2"/>
              </a:rPr>
              <a:t> „</a:t>
            </a:r>
            <a:r>
              <a:rPr lang="cs-CZ" dirty="0" err="1">
                <a:sym typeface="Wingdings" panose="05000000000000000000" pitchFamily="2" charset="2"/>
              </a:rPr>
              <a:t>Strongbow</a:t>
            </a:r>
            <a:r>
              <a:rPr lang="cs-CZ" dirty="0">
                <a:sym typeface="Wingdings" panose="05000000000000000000" pitchFamily="2" charset="2"/>
              </a:rPr>
              <a:t>“ – </a:t>
            </a:r>
            <a:r>
              <a:rPr lang="cs-CZ" dirty="0" err="1">
                <a:sym typeface="Wingdings" panose="05000000000000000000" pitchFamily="2" charset="2"/>
              </a:rPr>
              <a:t>Dermot</a:t>
            </a:r>
            <a:r>
              <a:rPr lang="cs-CZ" dirty="0">
                <a:sym typeface="Wingdings" panose="05000000000000000000" pitchFamily="2" charset="2"/>
              </a:rPr>
              <a:t> mu slíbil svojí dceru a následnická práva v království </a:t>
            </a:r>
            <a:r>
              <a:rPr lang="cs-CZ" dirty="0" err="1">
                <a:sym typeface="Wingdings" panose="05000000000000000000" pitchFamily="2" charset="2"/>
              </a:rPr>
              <a:t>Leinster</a:t>
            </a:r>
            <a:r>
              <a:rPr lang="cs-CZ" dirty="0">
                <a:sym typeface="Wingdings" panose="05000000000000000000" pitchFamily="2" charset="2"/>
              </a:rPr>
              <a:t> </a:t>
            </a:r>
            <a:r>
              <a:rPr lang="en-US" dirty="0">
                <a:sym typeface="Wingdings" panose="05000000000000000000" pitchFamily="2" charset="2"/>
              </a:rPr>
              <a:t> 1169 </a:t>
            </a:r>
            <a:r>
              <a:rPr lang="cs-CZ" dirty="0">
                <a:sym typeface="Wingdings" panose="05000000000000000000" pitchFamily="2" charset="2"/>
              </a:rPr>
              <a:t>– 1170 invaze baronů do Irska – zmocňují se Dublinu 1171 </a:t>
            </a:r>
            <a:r>
              <a:rPr lang="cs-CZ" dirty="0" err="1">
                <a:sym typeface="Wingdings" panose="05000000000000000000" pitchFamily="2" charset="2"/>
              </a:rPr>
              <a:t>Dermot</a:t>
            </a:r>
            <a:r>
              <a:rPr lang="cs-CZ" dirty="0">
                <a:sym typeface="Wingdings" panose="05000000000000000000" pitchFamily="2" charset="2"/>
              </a:rPr>
              <a:t> umírá  Jindřich II. vpadl do Irska, aby ukončil rozpínaní </a:t>
            </a:r>
            <a:r>
              <a:rPr lang="cs-CZ" dirty="0" err="1">
                <a:sym typeface="Wingdings" panose="05000000000000000000" pitchFamily="2" charset="2"/>
              </a:rPr>
              <a:t>anglo</a:t>
            </a:r>
            <a:r>
              <a:rPr lang="cs-CZ" dirty="0">
                <a:sym typeface="Wingdings" panose="05000000000000000000" pitchFamily="2" charset="2"/>
              </a:rPr>
              <a:t>-normanských baronů – většina se mu podřídila  1175 smlouva z Windsoru – podřízení Vrchního krále Irska </a:t>
            </a:r>
            <a:r>
              <a:rPr lang="cs-CZ" dirty="0" err="1">
                <a:sym typeface="Wingdings" panose="05000000000000000000" pitchFamily="2" charset="2"/>
              </a:rPr>
              <a:t>Roryho</a:t>
            </a:r>
            <a:r>
              <a:rPr lang="cs-CZ" dirty="0">
                <a:sym typeface="Wingdings" panose="05000000000000000000" pitchFamily="2" charset="2"/>
              </a:rPr>
              <a:t> </a:t>
            </a:r>
            <a:r>
              <a:rPr lang="cs-CZ" dirty="0" err="1">
                <a:sym typeface="Wingdings" panose="05000000000000000000" pitchFamily="2" charset="2"/>
              </a:rPr>
              <a:t>O‘Connora</a:t>
            </a:r>
            <a:endParaRPr lang="cs-CZ" dirty="0">
              <a:sym typeface="Wingdings" panose="05000000000000000000" pitchFamily="2" charset="2"/>
            </a:endParaRPr>
          </a:p>
          <a:p>
            <a:r>
              <a:rPr lang="cs-CZ" dirty="0">
                <a:sym typeface="Wingdings" panose="05000000000000000000" pitchFamily="2" charset="2"/>
              </a:rPr>
              <a:t>1177 – pánem Irska Jindřichův nejmladší syn Jan </a:t>
            </a:r>
            <a:r>
              <a:rPr lang="en-US" dirty="0">
                <a:sym typeface="Wingdings" panose="05000000000000000000" pitchFamily="2" charset="2"/>
              </a:rPr>
              <a:t> </a:t>
            </a:r>
            <a:r>
              <a:rPr lang="en-US" dirty="0" err="1">
                <a:sym typeface="Wingdings" panose="05000000000000000000" pitchFamily="2" charset="2"/>
              </a:rPr>
              <a:t>expedice</a:t>
            </a:r>
            <a:r>
              <a:rPr lang="en-US" dirty="0">
                <a:sym typeface="Wingdings" panose="05000000000000000000" pitchFamily="2" charset="2"/>
              </a:rPr>
              <a:t> do </a:t>
            </a:r>
            <a:r>
              <a:rPr lang="en-US" dirty="0" err="1">
                <a:sym typeface="Wingdings" panose="05000000000000000000" pitchFamily="2" charset="2"/>
              </a:rPr>
              <a:t>Irska</a:t>
            </a:r>
            <a:r>
              <a:rPr lang="cs-CZ" dirty="0">
                <a:sym typeface="Wingdings" panose="05000000000000000000" pitchFamily="2" charset="2"/>
              </a:rPr>
              <a:t> (skončila neúspěchem) </a:t>
            </a:r>
          </a:p>
          <a:p>
            <a:pPr marL="0" indent="0">
              <a:buNone/>
            </a:pPr>
            <a:endParaRPr lang="cs-CZ" dirty="0"/>
          </a:p>
        </p:txBody>
      </p:sp>
    </p:spTree>
    <p:extLst>
      <p:ext uri="{BB962C8B-B14F-4D97-AF65-F5344CB8AC3E}">
        <p14:creationId xmlns:p14="http://schemas.microsoft.com/office/powerpoint/2010/main" val="384553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http://c8.alamy.com/comp/HA5TX4/map-of-medieval-scotland-in-the-late-13th-century-HA5TX4.jpg"/>
          <p:cNvPicPr>
            <a:picLocks noChangeAspect="1" noChangeArrowheads="1"/>
          </p:cNvPicPr>
          <p:nvPr/>
        </p:nvPicPr>
        <p:blipFill rotWithShape="1">
          <a:blip r:embed="rId2">
            <a:extLst>
              <a:ext uri="{28A0092B-C50C-407E-A947-70E740481C1C}">
                <a14:useLocalDpi xmlns:a14="http://schemas.microsoft.com/office/drawing/2010/main" val="0"/>
              </a:ext>
            </a:extLst>
          </a:blip>
          <a:srcRect b="7605"/>
          <a:stretch/>
        </p:blipFill>
        <p:spPr bwMode="auto">
          <a:xfrm>
            <a:off x="1631504" y="0"/>
            <a:ext cx="4920170" cy="6875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pinimg.com/originals/1a/fd/57/1afd57a8e142ffe7b2705e2d8916f82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72064" y="-25963"/>
            <a:ext cx="5340092" cy="68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5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E16947-42A6-4453-A990-E7D8B6D87D44}"/>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4B5D675E-4722-4210-B9C6-C149E0ACD266}"/>
              </a:ext>
            </a:extLst>
          </p:cNvPr>
          <p:cNvSpPr>
            <a:spLocks noGrp="1"/>
          </p:cNvSpPr>
          <p:nvPr>
            <p:ph idx="1"/>
          </p:nvPr>
        </p:nvSpPr>
        <p:spPr/>
        <p:txBody>
          <a:bodyPr/>
          <a:lstStyle/>
          <a:p>
            <a:endParaRPr lang="en-GB"/>
          </a:p>
        </p:txBody>
      </p:sp>
      <p:pic>
        <p:nvPicPr>
          <p:cNvPr id="3074" name="Picture 2" descr="https://i.pinimg.com/736x/cd/02/a8/cd02a8b3a61f95377b22e74c74251481--angevin-empire-circa.jpg">
            <a:extLst>
              <a:ext uri="{FF2B5EF4-FFF2-40B4-BE49-F238E27FC236}">
                <a16:creationId xmlns:a16="http://schemas.microsoft.com/office/drawing/2014/main" id="{60268C6F-9695-4676-B8D6-619FBDC6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213" y="0"/>
            <a:ext cx="4725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72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BA8BD-2CE6-4FE9-99DB-577917237F09}"/>
              </a:ext>
            </a:extLst>
          </p:cNvPr>
          <p:cNvSpPr>
            <a:spLocks noGrp="1"/>
          </p:cNvSpPr>
          <p:nvPr>
            <p:ph type="title"/>
          </p:nvPr>
        </p:nvSpPr>
        <p:spPr/>
        <p:txBody>
          <a:bodyPr/>
          <a:lstStyle/>
          <a:p>
            <a:r>
              <a:rPr lang="cs-CZ" dirty="0"/>
              <a:t>Právo</a:t>
            </a:r>
            <a:endParaRPr lang="en-GB" dirty="0"/>
          </a:p>
        </p:txBody>
      </p:sp>
      <p:sp>
        <p:nvSpPr>
          <p:cNvPr id="3" name="Zástupný symbol pro obsah 2">
            <a:extLst>
              <a:ext uri="{FF2B5EF4-FFF2-40B4-BE49-F238E27FC236}">
                <a16:creationId xmlns:a16="http://schemas.microsoft.com/office/drawing/2014/main" id="{8BB56C3A-DF56-4EDA-97A1-78AE7EBAEB38}"/>
              </a:ext>
            </a:extLst>
          </p:cNvPr>
          <p:cNvSpPr>
            <a:spLocks noGrp="1"/>
          </p:cNvSpPr>
          <p:nvPr>
            <p:ph idx="1"/>
          </p:nvPr>
        </p:nvSpPr>
        <p:spPr/>
        <p:txBody>
          <a:bodyPr>
            <a:normAutofit fontScale="85000" lnSpcReduction="20000"/>
          </a:bodyPr>
          <a:lstStyle/>
          <a:p>
            <a:r>
              <a:rPr lang="cs-CZ" dirty="0"/>
              <a:t>šerif – královský zástupce v hrabstvích – disponoval soudními, finančními a správními pravomocemi </a:t>
            </a:r>
          </a:p>
          <a:p>
            <a:r>
              <a:rPr lang="cs-CZ" dirty="0"/>
              <a:t>zájem krále o udržování práva a výkon spravedlnosti – přísahy v korunovačních listinách </a:t>
            </a:r>
          </a:p>
          <a:p>
            <a:r>
              <a:rPr lang="cs-CZ" dirty="0"/>
              <a:t>využití porot a soudců v hrabstvích již v normanském období (Jindřich I., Kniha Posledního soudu…)</a:t>
            </a:r>
          </a:p>
          <a:p>
            <a:r>
              <a:rPr lang="cs-CZ" dirty="0"/>
              <a:t>1166 – </a:t>
            </a:r>
            <a:r>
              <a:rPr lang="cs-CZ" dirty="0" err="1"/>
              <a:t>Clarendonská</a:t>
            </a:r>
            <a:r>
              <a:rPr lang="cs-CZ" dirty="0"/>
              <a:t> nařízení (</a:t>
            </a:r>
            <a:r>
              <a:rPr lang="cs-CZ" dirty="0" err="1"/>
              <a:t>Assizes</a:t>
            </a:r>
            <a:r>
              <a:rPr lang="cs-CZ" dirty="0"/>
              <a:t>) – snaha Jindřicha II. normovat a sjednotit soudní a trestní procedury – zavádí poroty (o 12 lidech), ponechává </a:t>
            </a:r>
            <a:r>
              <a:rPr lang="cs-CZ" dirty="0" err="1"/>
              <a:t>ordály</a:t>
            </a:r>
            <a:r>
              <a:rPr lang="cs-CZ" dirty="0"/>
              <a:t> jako způsob rozhodnutí o vině/nevině </a:t>
            </a:r>
            <a:r>
              <a:rPr lang="cs-CZ"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postup</a:t>
            </a:r>
            <a:r>
              <a:rPr lang="cs-CZ" dirty="0">
                <a:sym typeface="Wingdings" panose="05000000000000000000" pitchFamily="2" charset="2"/>
              </a:rPr>
              <a:t>ně nahrazovány čistě rozhodováním porot – po r. 1215 zakázány </a:t>
            </a:r>
          </a:p>
          <a:p>
            <a:r>
              <a:rPr lang="cs-CZ" dirty="0">
                <a:sym typeface="Wingdings" panose="05000000000000000000" pitchFamily="2" charset="2"/>
              </a:rPr>
              <a:t>1176 – </a:t>
            </a:r>
            <a:r>
              <a:rPr lang="cs-CZ" dirty="0" err="1">
                <a:sym typeface="Wingdings" panose="05000000000000000000" pitchFamily="2" charset="2"/>
              </a:rPr>
              <a:t>Northamptonská</a:t>
            </a:r>
            <a:r>
              <a:rPr lang="cs-CZ" dirty="0">
                <a:sym typeface="Wingdings" panose="05000000000000000000" pitchFamily="2" charset="2"/>
              </a:rPr>
              <a:t> nařízení – aktualizace předchozích</a:t>
            </a:r>
          </a:p>
          <a:p>
            <a:r>
              <a:rPr lang="cs-CZ" dirty="0">
                <a:sym typeface="Wingdings" panose="05000000000000000000" pitchFamily="2" charset="2"/>
              </a:rPr>
              <a:t>královská nařízení, týkající se majetkových sporů – novel </a:t>
            </a:r>
            <a:r>
              <a:rPr lang="cs-CZ" dirty="0" err="1">
                <a:sym typeface="Wingdings" panose="05000000000000000000" pitchFamily="2" charset="2"/>
              </a:rPr>
              <a:t>disseisin</a:t>
            </a:r>
            <a:r>
              <a:rPr lang="cs-CZ" dirty="0">
                <a:sym typeface="Wingdings" panose="05000000000000000000" pitchFamily="2" charset="2"/>
              </a:rPr>
              <a:t> (řešil otázku neoprávněné ztráty statků) a </a:t>
            </a:r>
            <a:r>
              <a:rPr lang="cs-CZ" dirty="0" err="1">
                <a:sym typeface="Wingdings" panose="05000000000000000000" pitchFamily="2" charset="2"/>
              </a:rPr>
              <a:t>mort</a:t>
            </a:r>
            <a:r>
              <a:rPr lang="cs-CZ" dirty="0">
                <a:sym typeface="Wingdings" panose="05000000000000000000" pitchFamily="2" charset="2"/>
              </a:rPr>
              <a:t> </a:t>
            </a:r>
            <a:r>
              <a:rPr lang="cs-CZ" dirty="0" err="1">
                <a:sym typeface="Wingdings" panose="05000000000000000000" pitchFamily="2" charset="2"/>
              </a:rPr>
              <a:t>d‘ancestor</a:t>
            </a:r>
            <a:r>
              <a:rPr lang="cs-CZ" dirty="0">
                <a:sym typeface="Wingdings" panose="05000000000000000000" pitchFamily="2" charset="2"/>
              </a:rPr>
              <a:t> (oprávněnost dědičných nároků) – spory řešeny na základě přesně stanovených otázek soudců: šerif shromáždí dvanáctičlennou porotu na základě královského </a:t>
            </a:r>
            <a:r>
              <a:rPr lang="cs-CZ" dirty="0" err="1">
                <a:sym typeface="Wingdings" panose="05000000000000000000" pitchFamily="2" charset="2"/>
              </a:rPr>
              <a:t>writu</a:t>
            </a:r>
            <a:r>
              <a:rPr lang="cs-CZ" dirty="0">
                <a:sym typeface="Wingdings" panose="05000000000000000000" pitchFamily="2" charset="2"/>
              </a:rPr>
              <a:t>  případ je předložen před soudce (</a:t>
            </a:r>
            <a:r>
              <a:rPr lang="cs-CZ" dirty="0" err="1">
                <a:sym typeface="Wingdings" panose="05000000000000000000" pitchFamily="2" charset="2"/>
              </a:rPr>
              <a:t>itinerant</a:t>
            </a:r>
            <a:r>
              <a:rPr lang="cs-CZ" dirty="0">
                <a:sym typeface="Wingdings" panose="05000000000000000000" pitchFamily="2" charset="2"/>
              </a:rPr>
              <a:t> </a:t>
            </a:r>
            <a:r>
              <a:rPr lang="cs-CZ" dirty="0" err="1">
                <a:sym typeface="Wingdings" panose="05000000000000000000" pitchFamily="2" charset="2"/>
              </a:rPr>
              <a:t>justices</a:t>
            </a:r>
            <a:r>
              <a:rPr lang="cs-CZ" dirty="0">
                <a:sym typeface="Wingdings" panose="05000000000000000000" pitchFamily="2" charset="2"/>
              </a:rPr>
              <a:t>) při jejich návštěvě hrabství porota pod přísahou klade otázky – soudce vyhodnocuje odpovědi a rozhoduje </a:t>
            </a:r>
          </a:p>
          <a:p>
            <a:endParaRPr lang="cs-CZ" dirty="0">
              <a:sym typeface="Wingdings" panose="05000000000000000000" pitchFamily="2" charset="2"/>
            </a:endParaRPr>
          </a:p>
          <a:p>
            <a:endParaRPr lang="cs-CZ" dirty="0"/>
          </a:p>
          <a:p>
            <a:endParaRPr lang="en-GB" dirty="0"/>
          </a:p>
        </p:txBody>
      </p:sp>
    </p:spTree>
    <p:extLst>
      <p:ext uri="{BB962C8B-B14F-4D97-AF65-F5344CB8AC3E}">
        <p14:creationId xmlns:p14="http://schemas.microsoft.com/office/powerpoint/2010/main" val="156720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Prameny</a:t>
            </a:r>
            <a:endParaRPr lang="cs-CZ" dirty="0"/>
          </a:p>
        </p:txBody>
      </p:sp>
      <p:sp>
        <p:nvSpPr>
          <p:cNvPr id="3" name="Zástupný symbol pro obsah 2"/>
          <p:cNvSpPr>
            <a:spLocks noGrp="1"/>
          </p:cNvSpPr>
          <p:nvPr>
            <p:ph idx="1"/>
          </p:nvPr>
        </p:nvSpPr>
        <p:spPr/>
        <p:txBody>
          <a:bodyPr/>
          <a:lstStyle/>
          <a:p>
            <a:r>
              <a:rPr lang="cs-CZ" dirty="0" smtClean="0"/>
              <a:t>Roger </a:t>
            </a:r>
            <a:r>
              <a:rPr lang="cs-CZ" dirty="0" err="1" smtClean="0"/>
              <a:t>Howden</a:t>
            </a:r>
            <a:r>
              <a:rPr lang="cs-CZ" dirty="0" smtClean="0"/>
              <a:t>, </a:t>
            </a:r>
            <a:r>
              <a:rPr lang="cs-CZ" i="1" dirty="0" smtClean="0"/>
              <a:t>Gesta </a:t>
            </a:r>
            <a:r>
              <a:rPr lang="cs-CZ" i="1" dirty="0" err="1" smtClean="0"/>
              <a:t>Regis</a:t>
            </a:r>
            <a:r>
              <a:rPr lang="cs-CZ" i="1" dirty="0" smtClean="0"/>
              <a:t> Henrici </a:t>
            </a:r>
            <a:r>
              <a:rPr lang="cs-CZ" i="1" dirty="0" err="1" smtClean="0"/>
              <a:t>Secundi</a:t>
            </a:r>
            <a:r>
              <a:rPr lang="cs-CZ" i="1" dirty="0" smtClean="0"/>
              <a:t> et </a:t>
            </a:r>
            <a:r>
              <a:rPr lang="cs-CZ" i="1" dirty="0" err="1" smtClean="0"/>
              <a:t>Ricardi</a:t>
            </a:r>
            <a:endParaRPr lang="cs-CZ" i="1" dirty="0" smtClean="0"/>
          </a:p>
          <a:p>
            <a:r>
              <a:rPr lang="cs-CZ" dirty="0" smtClean="0"/>
              <a:t>Roger </a:t>
            </a:r>
            <a:r>
              <a:rPr lang="cs-CZ" dirty="0" err="1" smtClean="0"/>
              <a:t>Howden</a:t>
            </a:r>
            <a:r>
              <a:rPr lang="cs-CZ" dirty="0" smtClean="0"/>
              <a:t>, </a:t>
            </a:r>
            <a:r>
              <a:rPr lang="cs-CZ" i="1" dirty="0" err="1" smtClean="0"/>
              <a:t>Chronica</a:t>
            </a:r>
            <a:endParaRPr lang="cs-CZ" i="1" dirty="0" smtClean="0"/>
          </a:p>
          <a:p>
            <a:r>
              <a:rPr lang="cs-CZ" dirty="0" smtClean="0"/>
              <a:t>Robert z </a:t>
            </a:r>
            <a:r>
              <a:rPr lang="cs-CZ" dirty="0" err="1" smtClean="0"/>
              <a:t>Torigni</a:t>
            </a:r>
            <a:r>
              <a:rPr lang="cs-CZ" dirty="0" smtClean="0"/>
              <a:t>, </a:t>
            </a:r>
            <a:r>
              <a:rPr lang="cs-CZ" i="1" dirty="0" err="1" smtClean="0"/>
              <a:t>Chronica</a:t>
            </a:r>
            <a:endParaRPr lang="cs-CZ" i="1" dirty="0" smtClean="0"/>
          </a:p>
          <a:p>
            <a:r>
              <a:rPr lang="cs-CZ" dirty="0" smtClean="0"/>
              <a:t>William z </a:t>
            </a:r>
            <a:r>
              <a:rPr lang="cs-CZ" dirty="0" err="1" smtClean="0"/>
              <a:t>Newburghu</a:t>
            </a:r>
            <a:r>
              <a:rPr lang="cs-CZ" dirty="0" smtClean="0"/>
              <a:t>, </a:t>
            </a:r>
            <a:r>
              <a:rPr lang="cs-CZ" i="1" dirty="0" err="1" smtClean="0"/>
              <a:t>Historia</a:t>
            </a:r>
            <a:r>
              <a:rPr lang="cs-CZ" i="1" dirty="0" smtClean="0"/>
              <a:t> </a:t>
            </a:r>
            <a:r>
              <a:rPr lang="cs-CZ" i="1" dirty="0" err="1" smtClean="0"/>
              <a:t>rerum</a:t>
            </a:r>
            <a:r>
              <a:rPr lang="cs-CZ" i="1" dirty="0" smtClean="0"/>
              <a:t> </a:t>
            </a:r>
            <a:r>
              <a:rPr lang="cs-CZ" i="1" dirty="0" err="1" smtClean="0"/>
              <a:t>Anglicarum</a:t>
            </a:r>
            <a:r>
              <a:rPr lang="cs-CZ" i="1" dirty="0" smtClean="0"/>
              <a:t> </a:t>
            </a:r>
          </a:p>
          <a:p>
            <a:r>
              <a:rPr lang="cs-CZ" dirty="0" smtClean="0"/>
              <a:t>Gerald z Walesu, </a:t>
            </a:r>
            <a:r>
              <a:rPr lang="cs-CZ" i="1" dirty="0" smtClean="0"/>
              <a:t>De </a:t>
            </a:r>
            <a:r>
              <a:rPr lang="cs-CZ" i="1" dirty="0" err="1" smtClean="0"/>
              <a:t>instructione</a:t>
            </a:r>
            <a:r>
              <a:rPr lang="cs-CZ" i="1" dirty="0" smtClean="0"/>
              <a:t> </a:t>
            </a:r>
            <a:r>
              <a:rPr lang="cs-CZ" i="1" dirty="0" err="1" smtClean="0"/>
              <a:t>principis</a:t>
            </a:r>
            <a:r>
              <a:rPr lang="cs-CZ" i="1" dirty="0" smtClean="0"/>
              <a:t> </a:t>
            </a:r>
          </a:p>
          <a:p>
            <a:r>
              <a:rPr lang="cs-CZ" dirty="0" smtClean="0"/>
              <a:t>Gerald z Walesu, </a:t>
            </a:r>
            <a:r>
              <a:rPr lang="cs-CZ" i="1" dirty="0" err="1" smtClean="0"/>
              <a:t>Topographia</a:t>
            </a:r>
            <a:r>
              <a:rPr lang="cs-CZ" i="1" dirty="0" smtClean="0"/>
              <a:t> </a:t>
            </a:r>
            <a:r>
              <a:rPr lang="cs-CZ" i="1" dirty="0" err="1" smtClean="0"/>
              <a:t>Hibernica</a:t>
            </a:r>
            <a:r>
              <a:rPr lang="cs-CZ" i="1" dirty="0" smtClean="0"/>
              <a:t> </a:t>
            </a:r>
          </a:p>
          <a:p>
            <a:r>
              <a:rPr lang="cs-CZ" dirty="0" smtClean="0"/>
              <a:t>Walter Map, </a:t>
            </a:r>
            <a:r>
              <a:rPr lang="cs-CZ" i="1" dirty="0" smtClean="0"/>
              <a:t>De </a:t>
            </a:r>
            <a:r>
              <a:rPr lang="cs-CZ" i="1" dirty="0" err="1" smtClean="0"/>
              <a:t>Nugis</a:t>
            </a:r>
            <a:r>
              <a:rPr lang="cs-CZ" i="1" dirty="0" smtClean="0"/>
              <a:t> </a:t>
            </a:r>
            <a:r>
              <a:rPr lang="cs-CZ" i="1" dirty="0" err="1" smtClean="0"/>
              <a:t>Curialium</a:t>
            </a:r>
            <a:r>
              <a:rPr lang="cs-CZ" i="1" dirty="0" smtClean="0"/>
              <a:t> </a:t>
            </a:r>
          </a:p>
          <a:p>
            <a:endParaRPr lang="cs-CZ" dirty="0"/>
          </a:p>
        </p:txBody>
      </p:sp>
    </p:spTree>
    <p:extLst>
      <p:ext uri="{BB962C8B-B14F-4D97-AF65-F5344CB8AC3E}">
        <p14:creationId xmlns:p14="http://schemas.microsoft.com/office/powerpoint/2010/main" val="20972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sz="2000" dirty="0"/>
              <a:t>Nejprve král Jindřich, na radu svých baronů, nařizuje, pro zachování míru a udržování práva, aby bylo provedeno vyšetřování v setninách (</a:t>
            </a:r>
            <a:r>
              <a:rPr lang="cs-CZ" sz="2000" i="1" dirty="0" err="1"/>
              <a:t>hundredos</a:t>
            </a:r>
            <a:r>
              <a:rPr lang="cs-CZ" sz="2000" i="1" dirty="0"/>
              <a:t>) </a:t>
            </a:r>
            <a:r>
              <a:rPr lang="cs-CZ" sz="2000" dirty="0"/>
              <a:t>i v hrabstvích (</a:t>
            </a:r>
            <a:r>
              <a:rPr lang="cs-CZ" sz="2000" i="1" dirty="0" err="1"/>
              <a:t>comitatus</a:t>
            </a:r>
            <a:r>
              <a:rPr lang="cs-CZ" sz="2000" i="1" dirty="0"/>
              <a:t>) </a:t>
            </a:r>
            <a:r>
              <a:rPr lang="cs-CZ" sz="2000" dirty="0"/>
              <a:t>dvanácti nejspravedlivějšími muži z každé setniny a čtyřmi nejspravedlivějšími z každé vsi, pod přísahou, že budou mluvit pravdu, zda je v jejich setnině nebo vsi nějaký člověk, obviněný nebo podezřelý z toho, že je zloděj, vrah nebo lupič a nebo kdokoliv, kdo by ukrýval zloděje, vrahy a lupiče, od doby, je náš pán králem. A nechť je to vyšetřeno před soudci a šerify.</a:t>
            </a:r>
          </a:p>
        </p:txBody>
      </p:sp>
      <p:sp>
        <p:nvSpPr>
          <p:cNvPr id="3" name="Zástupný symbol pro text 2"/>
          <p:cNvSpPr>
            <a:spLocks noGrp="1"/>
          </p:cNvSpPr>
          <p:nvPr>
            <p:ph type="body" sz="quarter" idx="13"/>
          </p:nvPr>
        </p:nvSpPr>
        <p:spPr/>
        <p:txBody>
          <a:bodyPr/>
          <a:lstStyle/>
          <a:p>
            <a:r>
              <a:rPr lang="cs-CZ" dirty="0" err="1"/>
              <a:t>Clarendonská</a:t>
            </a:r>
            <a:r>
              <a:rPr lang="cs-CZ" dirty="0"/>
              <a:t> nařízení, 1166</a:t>
            </a:r>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2733925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sz="2000" dirty="0"/>
              <a:t>Po svátku narození Páně, na svátek obrácení sv. Pavla přišel náš pán král, otec, do </a:t>
            </a:r>
            <a:r>
              <a:rPr lang="cs-CZ" sz="2000" dirty="0" err="1"/>
              <a:t>Nottinghamu</a:t>
            </a:r>
            <a:r>
              <a:rPr lang="cs-CZ" sz="2000" dirty="0"/>
              <a:t> a držel zde velký sněm, týkající se zákonu země, a v přítomnosti jeho syna krále, arcibiskupů, biskupů, earlů a baronů království, za všeobecného souhlasu všech, rozdělil království na šest dílů, a v každém jmenoval tři cestující soudce, jejichž jména následují (…) Potom nechal král všechny svrchu jmenované soudce přísahat na Svatá Evangelia, že budou v dobré víře a bez zlých úmyslů dodržovat schválená nařízení, a zajistí, že budou dodržovány i všemi lidmi v království.   </a:t>
            </a:r>
          </a:p>
        </p:txBody>
      </p:sp>
      <p:sp>
        <p:nvSpPr>
          <p:cNvPr id="3" name="Zástupný symbol pro text 2"/>
          <p:cNvSpPr>
            <a:spLocks noGrp="1"/>
          </p:cNvSpPr>
          <p:nvPr>
            <p:ph type="body" sz="quarter" idx="13"/>
          </p:nvPr>
        </p:nvSpPr>
        <p:spPr/>
        <p:txBody>
          <a:bodyPr/>
          <a:lstStyle/>
          <a:p>
            <a:r>
              <a:rPr lang="cs-CZ" dirty="0"/>
              <a:t>Roger z </a:t>
            </a:r>
            <a:r>
              <a:rPr lang="cs-CZ" dirty="0" err="1"/>
              <a:t>Howdenu</a:t>
            </a:r>
            <a:r>
              <a:rPr lang="cs-CZ" dirty="0"/>
              <a:t>, </a:t>
            </a:r>
            <a:r>
              <a:rPr lang="cs-CZ" i="1" dirty="0" err="1"/>
              <a:t>Chronica</a:t>
            </a:r>
            <a:endParaRPr lang="cs-CZ" dirty="0"/>
          </a:p>
        </p:txBody>
      </p:sp>
      <p:sp>
        <p:nvSpPr>
          <p:cNvPr id="4" name="Zástupný symbol pro text 3"/>
          <p:cNvSpPr>
            <a:spLocks noGrp="1"/>
          </p:cNvSpPr>
          <p:nvPr>
            <p:ph type="body" idx="1"/>
          </p:nvPr>
        </p:nvSpPr>
        <p:spPr/>
        <p:txBody>
          <a:bodyPr/>
          <a:lstStyle/>
          <a:p>
            <a:r>
              <a:rPr lang="cs-CZ" dirty="0"/>
              <a:t>Text, uvozující </a:t>
            </a:r>
            <a:r>
              <a:rPr lang="cs-CZ" dirty="0" err="1"/>
              <a:t>northamptonská</a:t>
            </a:r>
            <a:r>
              <a:rPr lang="cs-CZ" dirty="0"/>
              <a:t> nařízení z roku 1176</a:t>
            </a:r>
          </a:p>
        </p:txBody>
      </p:sp>
    </p:spTree>
    <p:extLst>
      <p:ext uri="{BB962C8B-B14F-4D97-AF65-F5344CB8AC3E}">
        <p14:creationId xmlns:p14="http://schemas.microsoft.com/office/powerpoint/2010/main" val="26131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sz="quarter" idx="13"/>
          </p:nvPr>
        </p:nvSpPr>
        <p:spPr/>
        <p:txBody>
          <a:bodyPr/>
          <a:lstStyle/>
          <a:p>
            <a:endParaRPr lang="cs-CZ"/>
          </a:p>
        </p:txBody>
      </p:sp>
      <p:sp>
        <p:nvSpPr>
          <p:cNvPr id="4" name="Zástupný symbol pro text 3"/>
          <p:cNvSpPr>
            <a:spLocks noGrp="1"/>
          </p:cNvSpPr>
          <p:nvPr>
            <p:ph type="body" idx="1"/>
          </p:nvPr>
        </p:nvSpPr>
        <p:spPr/>
        <p:txBody>
          <a:bodyPr/>
          <a:lstStyle/>
          <a:p>
            <a:endParaRPr lang="cs-CZ"/>
          </a:p>
        </p:txBody>
      </p:sp>
      <p:pic>
        <p:nvPicPr>
          <p:cNvPr id="3076" name="Picture 4" descr="http://www.earlyenglishlaws.ac.uk/adore-djatoka/resolver?url_ver=Z39.88-2004&amp;rft_id=file%3A///vol/i/projects/eel/batch3-jpg/Royal_14.D.II/K90050-81.jp2&amp;svc_id=info:lanl-repo/svc/getRegion&amp;svc_val_fmt=info:ofi/fmt:kev:mtx:jpeg2000&amp;svc.format=image/jpeg&amp;svc.level=2&amp;svc.rotate=0&amp;svc.region=920,0,604,5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404664"/>
            <a:ext cx="5581650" cy="575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8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sz="quarter" idx="13"/>
          </p:nvPr>
        </p:nvSpPr>
        <p:spPr/>
        <p:txBody>
          <a:bodyPr/>
          <a:lstStyle/>
          <a:p>
            <a:endParaRPr lang="cs-CZ"/>
          </a:p>
        </p:txBody>
      </p:sp>
      <p:sp>
        <p:nvSpPr>
          <p:cNvPr id="4" name="Zástupný symbol pro text 3"/>
          <p:cNvSpPr>
            <a:spLocks noGrp="1"/>
          </p:cNvSpPr>
          <p:nvPr>
            <p:ph type="body" idx="1"/>
          </p:nvPr>
        </p:nvSpPr>
        <p:spPr/>
        <p:txBody>
          <a:bodyPr/>
          <a:lstStyle/>
          <a:p>
            <a:endParaRPr lang="cs-CZ"/>
          </a:p>
        </p:txBody>
      </p:sp>
      <p:pic>
        <p:nvPicPr>
          <p:cNvPr id="4098" name="Picture 2" descr="http://www.earlyenglishlaws.ac.uk/adore-djatoka/resolver?url_ver=Z39.88-2004&amp;rft_id=file%3A///vol/i/projects/eel/batch3-jpg/Royal_14.D.II/K90051-49.jp2&amp;svc_id=info:lanl-repo/svc/getRegion&amp;svc_val_fmt=info:ofi/fmt:kev:mtx:jpeg2000&amp;svc.format=image/jpeg&amp;svc.level=2&amp;svc.rotate=0&amp;svc.region=0,0,604,6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332656"/>
            <a:ext cx="5934075" cy="575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89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D89F95-C4AF-4BF9-89E0-E491A71D3581}"/>
              </a:ext>
            </a:extLst>
          </p:cNvPr>
          <p:cNvSpPr>
            <a:spLocks noGrp="1"/>
          </p:cNvSpPr>
          <p:nvPr>
            <p:ph type="title"/>
          </p:nvPr>
        </p:nvSpPr>
        <p:spPr/>
        <p:txBody>
          <a:bodyPr/>
          <a:lstStyle/>
          <a:p>
            <a:r>
              <a:rPr lang="cs-CZ" dirty="0"/>
              <a:t>Rodina – ďáblovo plémě </a:t>
            </a:r>
            <a:endParaRPr lang="en-GB" dirty="0"/>
          </a:p>
        </p:txBody>
      </p:sp>
      <p:sp>
        <p:nvSpPr>
          <p:cNvPr id="3" name="Zástupný symbol pro obsah 2">
            <a:extLst>
              <a:ext uri="{FF2B5EF4-FFF2-40B4-BE49-F238E27FC236}">
                <a16:creationId xmlns:a16="http://schemas.microsoft.com/office/drawing/2014/main" id="{7C4D59B2-F13E-4A27-BC31-78049C98A115}"/>
              </a:ext>
            </a:extLst>
          </p:cNvPr>
          <p:cNvSpPr>
            <a:spLocks noGrp="1"/>
          </p:cNvSpPr>
          <p:nvPr>
            <p:ph idx="1"/>
          </p:nvPr>
        </p:nvSpPr>
        <p:spPr/>
        <p:txBody>
          <a:bodyPr>
            <a:normAutofit lnSpcReduction="10000"/>
          </a:bodyPr>
          <a:lstStyle/>
          <a:p>
            <a:r>
              <a:rPr lang="cs-CZ" dirty="0"/>
              <a:t>1152 – sňatek s Eleonorou </a:t>
            </a:r>
            <a:r>
              <a:rPr lang="cs-CZ" dirty="0" err="1"/>
              <a:t>Akvitánskou</a:t>
            </a:r>
            <a:r>
              <a:rPr lang="cs-CZ" dirty="0"/>
              <a:t> </a:t>
            </a:r>
            <a:r>
              <a:rPr lang="cs-CZ" dirty="0">
                <a:sym typeface="Wingdings" panose="05000000000000000000" pitchFamily="2" charset="2"/>
              </a:rPr>
              <a:t></a:t>
            </a:r>
            <a:r>
              <a:rPr lang="en-US" dirty="0">
                <a:sym typeface="Wingdings" panose="05000000000000000000" pitchFamily="2" charset="2"/>
              </a:rPr>
              <a:t> 8 </a:t>
            </a:r>
            <a:r>
              <a:rPr lang="cs-CZ" dirty="0">
                <a:sym typeface="Wingdings" panose="05000000000000000000" pitchFamily="2" charset="2"/>
              </a:rPr>
              <a:t>dětí </a:t>
            </a:r>
            <a:endParaRPr lang="cs-CZ" dirty="0"/>
          </a:p>
          <a:p>
            <a:r>
              <a:rPr lang="cs-CZ" dirty="0"/>
              <a:t>5 synů – nejstarší Vilém narozen 1153, zemřel 1156, Jindřich (*1155), Richard (*1157), </a:t>
            </a:r>
            <a:r>
              <a:rPr lang="cs-CZ" dirty="0" err="1"/>
              <a:t>Geoffrey</a:t>
            </a:r>
            <a:r>
              <a:rPr lang="cs-CZ" dirty="0"/>
              <a:t> (*1158) a Jan (*1166)</a:t>
            </a:r>
          </a:p>
          <a:p>
            <a:r>
              <a:rPr lang="cs-CZ" dirty="0"/>
              <a:t>3 dcery – Matilda, Eleonora, Johana </a:t>
            </a:r>
            <a:r>
              <a:rPr lang="cs-CZ" dirty="0">
                <a:sym typeface="Wingdings" panose="05000000000000000000" pitchFamily="2" charset="2"/>
              </a:rPr>
              <a:t> součást Jindřichovy sňatkové politiky – Matilda </a:t>
            </a:r>
            <a:r>
              <a:rPr lang="en-GB" dirty="0">
                <a:sym typeface="Wingdings" panose="05000000000000000000" pitchFamily="2" charset="2"/>
              </a:rPr>
              <a:t> </a:t>
            </a:r>
            <a:r>
              <a:rPr lang="en-GB" dirty="0" err="1">
                <a:sym typeface="Wingdings" panose="05000000000000000000" pitchFamily="2" charset="2"/>
              </a:rPr>
              <a:t>Jind</a:t>
            </a:r>
            <a:r>
              <a:rPr lang="cs-CZ" dirty="0" err="1">
                <a:sym typeface="Wingdings" panose="05000000000000000000" pitchFamily="2" charset="2"/>
              </a:rPr>
              <a:t>řich</a:t>
            </a:r>
            <a:r>
              <a:rPr lang="cs-CZ" dirty="0">
                <a:sym typeface="Wingdings" panose="05000000000000000000" pitchFamily="2" charset="2"/>
              </a:rPr>
              <a:t> Lev (saský vévoda), Eleonora  Alfonso VIII. Kastilský, Johana </a:t>
            </a:r>
            <a:r>
              <a:rPr lang="en-GB" dirty="0">
                <a:sym typeface="Wingdings" panose="05000000000000000000" pitchFamily="2" charset="2"/>
              </a:rPr>
              <a:t> </a:t>
            </a:r>
            <a:r>
              <a:rPr lang="cs-CZ" dirty="0">
                <a:sym typeface="Wingdings" panose="05000000000000000000" pitchFamily="2" charset="2"/>
              </a:rPr>
              <a:t>Vilém II. Sicilský</a:t>
            </a:r>
          </a:p>
          <a:p>
            <a:r>
              <a:rPr lang="cs-CZ" dirty="0">
                <a:sym typeface="Wingdings" panose="05000000000000000000" pitchFamily="2" charset="2"/>
              </a:rPr>
              <a:t>1169 – smlouva z </a:t>
            </a:r>
            <a:r>
              <a:rPr lang="cs-CZ" dirty="0" err="1">
                <a:sym typeface="Wingdings" panose="05000000000000000000" pitchFamily="2" charset="2"/>
              </a:rPr>
              <a:t>Motmirail</a:t>
            </a:r>
            <a:r>
              <a:rPr lang="cs-CZ" dirty="0">
                <a:sym typeface="Wingdings" panose="05000000000000000000" pitchFamily="2" charset="2"/>
              </a:rPr>
              <a:t> – s Ludvíkem VII. – snaha o rozdělení dědictví: Jindřich Mladík </a:t>
            </a:r>
            <a:r>
              <a:rPr lang="en-GB" dirty="0">
                <a:sym typeface="Wingdings" panose="05000000000000000000" pitchFamily="2" charset="2"/>
              </a:rPr>
              <a:t> </a:t>
            </a:r>
            <a:r>
              <a:rPr lang="cs-CZ" dirty="0">
                <a:sym typeface="Wingdings" panose="05000000000000000000" pitchFamily="2" charset="2"/>
              </a:rPr>
              <a:t>vévoda z Normandie, </a:t>
            </a:r>
            <a:r>
              <a:rPr lang="cs-CZ" dirty="0" err="1">
                <a:sym typeface="Wingdings" panose="05000000000000000000" pitchFamily="2" charset="2"/>
              </a:rPr>
              <a:t>hrabě</a:t>
            </a:r>
            <a:r>
              <a:rPr lang="cs-CZ" dirty="0">
                <a:sym typeface="Wingdings" panose="05000000000000000000" pitchFamily="2" charset="2"/>
              </a:rPr>
              <a:t> z Anjou, král Anglie, Richard  vévoda </a:t>
            </a:r>
            <a:r>
              <a:rPr lang="cs-CZ" dirty="0" err="1">
                <a:sym typeface="Wingdings" panose="05000000000000000000" pitchFamily="2" charset="2"/>
              </a:rPr>
              <a:t>Akvitánský</a:t>
            </a:r>
            <a:r>
              <a:rPr lang="cs-CZ" dirty="0">
                <a:sym typeface="Wingdings" panose="05000000000000000000" pitchFamily="2" charset="2"/>
              </a:rPr>
              <a:t>, </a:t>
            </a:r>
            <a:r>
              <a:rPr lang="cs-CZ" dirty="0" err="1">
                <a:sym typeface="Wingdings" panose="05000000000000000000" pitchFamily="2" charset="2"/>
              </a:rPr>
              <a:t>Geoffrey</a:t>
            </a:r>
            <a:r>
              <a:rPr lang="cs-CZ" dirty="0">
                <a:sym typeface="Wingdings" panose="05000000000000000000" pitchFamily="2" charset="2"/>
              </a:rPr>
              <a:t> </a:t>
            </a:r>
            <a:r>
              <a:rPr lang="en-GB" dirty="0">
                <a:sym typeface="Wingdings" panose="05000000000000000000" pitchFamily="2" charset="2"/>
              </a:rPr>
              <a:t> v</a:t>
            </a:r>
            <a:r>
              <a:rPr lang="cs-CZ" dirty="0" err="1">
                <a:sym typeface="Wingdings" panose="05000000000000000000" pitchFamily="2" charset="2"/>
              </a:rPr>
              <a:t>évoda</a:t>
            </a:r>
            <a:r>
              <a:rPr lang="cs-CZ" dirty="0">
                <a:sym typeface="Wingdings" panose="05000000000000000000" pitchFamily="2" charset="2"/>
              </a:rPr>
              <a:t> z Bretaně; Jindřich Mladík složil hold Ludvíkovi VII., i za Bretaň </a:t>
            </a:r>
            <a:r>
              <a:rPr lang="en-GB" dirty="0">
                <a:sym typeface="Wingdings" panose="05000000000000000000" pitchFamily="2" charset="2"/>
              </a:rPr>
              <a:t> </a:t>
            </a:r>
            <a:r>
              <a:rPr lang="en-GB" dirty="0" err="1">
                <a:sym typeface="Wingdings" panose="05000000000000000000" pitchFamily="2" charset="2"/>
              </a:rPr>
              <a:t>Geoffre</a:t>
            </a:r>
            <a:r>
              <a:rPr lang="cs-CZ" dirty="0">
                <a:sym typeface="Wingdings" panose="05000000000000000000" pitchFamily="2" charset="2"/>
              </a:rPr>
              <a:t>y složil hold bratrovi – tímto rozdělením nezískali žádnou reálnou moc </a:t>
            </a:r>
          </a:p>
          <a:p>
            <a:r>
              <a:rPr lang="cs-CZ" dirty="0">
                <a:sym typeface="Wingdings" panose="05000000000000000000" pitchFamily="2" charset="2"/>
              </a:rPr>
              <a:t>1170 – korunovace Jindřicha Mladíka – arcibiskupem z Yorku  </a:t>
            </a:r>
            <a:endParaRPr lang="en-GB" dirty="0"/>
          </a:p>
        </p:txBody>
      </p:sp>
    </p:spTree>
    <p:extLst>
      <p:ext uri="{BB962C8B-B14F-4D97-AF65-F5344CB8AC3E}">
        <p14:creationId xmlns:p14="http://schemas.microsoft.com/office/powerpoint/2010/main" val="40061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20475" t="25899" r="27157" b="9002"/>
          <a:stretch/>
        </p:blipFill>
        <p:spPr>
          <a:xfrm>
            <a:off x="1631504" y="20588"/>
            <a:ext cx="9577064" cy="6696744"/>
          </a:xfrm>
          <a:prstGeom prst="rect">
            <a:avLst/>
          </a:prstGeom>
        </p:spPr>
      </p:pic>
    </p:spTree>
    <p:extLst>
      <p:ext uri="{BB962C8B-B14F-4D97-AF65-F5344CB8AC3E}">
        <p14:creationId xmlns:p14="http://schemas.microsoft.com/office/powerpoint/2010/main" val="103799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76A96-8586-45EC-946E-EF41708F98A7}"/>
              </a:ext>
            </a:extLst>
          </p:cNvPr>
          <p:cNvSpPr>
            <a:spLocks noGrp="1"/>
          </p:cNvSpPr>
          <p:nvPr>
            <p:ph type="title"/>
          </p:nvPr>
        </p:nvSpPr>
        <p:spPr/>
        <p:txBody>
          <a:bodyPr/>
          <a:lstStyle/>
          <a:p>
            <a:r>
              <a:rPr lang="cs-CZ" dirty="0"/>
              <a:t>Rebelie 1173 - 1174</a:t>
            </a:r>
            <a:endParaRPr lang="en-GB" dirty="0"/>
          </a:p>
        </p:txBody>
      </p:sp>
      <p:sp>
        <p:nvSpPr>
          <p:cNvPr id="3" name="Zástupný symbol pro obsah 2">
            <a:extLst>
              <a:ext uri="{FF2B5EF4-FFF2-40B4-BE49-F238E27FC236}">
                <a16:creationId xmlns:a16="http://schemas.microsoft.com/office/drawing/2014/main" id="{A4E52770-290E-49C8-874D-CB1358E87FED}"/>
              </a:ext>
            </a:extLst>
          </p:cNvPr>
          <p:cNvSpPr>
            <a:spLocks noGrp="1"/>
          </p:cNvSpPr>
          <p:nvPr>
            <p:ph idx="1"/>
          </p:nvPr>
        </p:nvSpPr>
        <p:spPr/>
        <p:txBody>
          <a:bodyPr>
            <a:normAutofit fontScale="92500" lnSpcReduction="10000"/>
          </a:bodyPr>
          <a:lstStyle/>
          <a:p>
            <a:r>
              <a:rPr lang="cs-CZ" dirty="0"/>
              <a:t>Jindřich Mladík i po korunovaci bez reálné moci</a:t>
            </a:r>
          </a:p>
          <a:p>
            <a:r>
              <a:rPr lang="cs-CZ" dirty="0"/>
              <a:t>Bezprostřední záminkou Jindřichova snaha svěřit nejmladšímu synovi Janovi hrady v Anjou v rámci sňatkové smlouvy s hrabětem </a:t>
            </a:r>
            <a:r>
              <a:rPr lang="cs-CZ" dirty="0" err="1"/>
              <a:t>Humbertem</a:t>
            </a:r>
            <a:r>
              <a:rPr lang="cs-CZ" dirty="0"/>
              <a:t> z </a:t>
            </a:r>
            <a:r>
              <a:rPr lang="cs-CZ" dirty="0" err="1"/>
              <a:t>Maurienne</a:t>
            </a:r>
            <a:r>
              <a:rPr lang="cs-CZ" dirty="0"/>
              <a:t> (1173) </a:t>
            </a:r>
            <a:endParaRPr lang="cs-CZ" dirty="0" smtClean="0"/>
          </a:p>
          <a:p>
            <a:r>
              <a:rPr lang="cs-CZ" dirty="0" smtClean="0"/>
              <a:t>Jindřich Mladík odešel ke dvoru Ludvíka VII. </a:t>
            </a:r>
            <a:r>
              <a:rPr lang="cs-CZ" dirty="0" smtClean="0">
                <a:sym typeface="Wingdings" panose="05000000000000000000" pitchFamily="2" charset="2"/>
              </a:rPr>
              <a:t> připojili se k němu bratři Richard a </a:t>
            </a:r>
            <a:r>
              <a:rPr lang="cs-CZ" dirty="0" err="1" smtClean="0">
                <a:sym typeface="Wingdings" panose="05000000000000000000" pitchFamily="2" charset="2"/>
              </a:rPr>
              <a:t>Geoffrey</a:t>
            </a:r>
            <a:r>
              <a:rPr lang="cs-CZ" dirty="0" smtClean="0">
                <a:sym typeface="Wingdings" panose="05000000000000000000" pitchFamily="2" charset="2"/>
              </a:rPr>
              <a:t> + podpora jejich matky Eleonory</a:t>
            </a:r>
          </a:p>
          <a:p>
            <a:r>
              <a:rPr lang="cs-CZ" dirty="0" smtClean="0">
                <a:sym typeface="Wingdings" panose="05000000000000000000" pitchFamily="2" charset="2"/>
              </a:rPr>
              <a:t>Povstání podpořil vojenskými  akcemi Ludvík VII., flanderský hrabě, hrabata z </a:t>
            </a:r>
            <a:r>
              <a:rPr lang="cs-CZ" dirty="0" err="1" smtClean="0">
                <a:sym typeface="Wingdings" panose="05000000000000000000" pitchFamily="2" charset="2"/>
              </a:rPr>
              <a:t>Boulogne</a:t>
            </a:r>
            <a:r>
              <a:rPr lang="cs-CZ" dirty="0" smtClean="0">
                <a:sym typeface="Wingdings" panose="05000000000000000000" pitchFamily="2" charset="2"/>
              </a:rPr>
              <a:t> a </a:t>
            </a:r>
            <a:r>
              <a:rPr lang="cs-CZ" dirty="0" err="1" smtClean="0">
                <a:sym typeface="Wingdings" panose="05000000000000000000" pitchFamily="2" charset="2"/>
              </a:rPr>
              <a:t>Blois</a:t>
            </a:r>
            <a:r>
              <a:rPr lang="cs-CZ" dirty="0" smtClean="0">
                <a:sym typeface="Wingdings" panose="05000000000000000000" pitchFamily="2" charset="2"/>
              </a:rPr>
              <a:t>, skotský král Vilém Lev  postupně se Jindřichovi podařilo je porazit (skotský král zajat u </a:t>
            </a:r>
            <a:r>
              <a:rPr lang="cs-CZ" dirty="0" err="1" smtClean="0">
                <a:sym typeface="Wingdings" panose="05000000000000000000" pitchFamily="2" charset="2"/>
              </a:rPr>
              <a:t>Alnwicku</a:t>
            </a:r>
            <a:r>
              <a:rPr lang="cs-CZ" dirty="0" smtClean="0">
                <a:sym typeface="Wingdings" panose="05000000000000000000" pitchFamily="2" charset="2"/>
              </a:rPr>
              <a:t>) </a:t>
            </a:r>
          </a:p>
          <a:p>
            <a:r>
              <a:rPr lang="cs-CZ" dirty="0" smtClean="0">
                <a:sym typeface="Wingdings" panose="05000000000000000000" pitchFamily="2" charset="2"/>
              </a:rPr>
              <a:t>Eleonora byla Jindřichem zajata při pokusu připojit se k synům  uvězněna (až do konce Jindřichova života</a:t>
            </a:r>
            <a:r>
              <a:rPr lang="cs-CZ" dirty="0" smtClean="0">
                <a:sym typeface="Wingdings" panose="05000000000000000000" pitchFamily="2" charset="2"/>
              </a:rPr>
              <a:t>)</a:t>
            </a:r>
          </a:p>
          <a:p>
            <a:r>
              <a:rPr lang="cs-CZ" dirty="0" smtClean="0">
                <a:sym typeface="Wingdings" panose="05000000000000000000" pitchFamily="2" charset="2"/>
              </a:rPr>
              <a:t>30. září 1174 – uzavřen mír se vzbouřenci  Jindřich svým synům odpustil, byly obnoveny přísahy věrnosti</a:t>
            </a:r>
            <a:endParaRPr lang="cs-CZ" dirty="0" smtClean="0">
              <a:sym typeface="Wingdings" panose="05000000000000000000" pitchFamily="2" charset="2"/>
            </a:endParaRPr>
          </a:p>
          <a:p>
            <a:endParaRPr lang="en-GB" dirty="0"/>
          </a:p>
        </p:txBody>
      </p:sp>
    </p:spTree>
    <p:extLst>
      <p:ext uri="{BB962C8B-B14F-4D97-AF65-F5344CB8AC3E}">
        <p14:creationId xmlns:p14="http://schemas.microsoft.com/office/powerpoint/2010/main" val="195426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Rodinné spory v 80. letech </a:t>
            </a:r>
            <a:endParaRPr lang="cs-CZ" dirty="0"/>
          </a:p>
        </p:txBody>
      </p:sp>
      <p:sp>
        <p:nvSpPr>
          <p:cNvPr id="3" name="Zástupný symbol pro obsah 2"/>
          <p:cNvSpPr>
            <a:spLocks noGrp="1"/>
          </p:cNvSpPr>
          <p:nvPr>
            <p:ph idx="1"/>
          </p:nvPr>
        </p:nvSpPr>
        <p:spPr/>
        <p:txBody>
          <a:bodyPr/>
          <a:lstStyle/>
          <a:p>
            <a:r>
              <a:rPr lang="cs-CZ" dirty="0" smtClean="0"/>
              <a:t>1183 – boj Jindřicha Mladíka a </a:t>
            </a:r>
            <a:r>
              <a:rPr lang="cs-CZ" dirty="0" err="1" smtClean="0"/>
              <a:t>Geoffreye</a:t>
            </a:r>
            <a:r>
              <a:rPr lang="cs-CZ" dirty="0" smtClean="0"/>
              <a:t> proti Richardovi </a:t>
            </a:r>
            <a:r>
              <a:rPr lang="cs-CZ" dirty="0" smtClean="0">
                <a:sym typeface="Wingdings" panose="05000000000000000000" pitchFamily="2" charset="2"/>
              </a:rPr>
              <a:t> podporují rebelující </a:t>
            </a:r>
            <a:r>
              <a:rPr lang="cs-CZ" dirty="0" err="1" smtClean="0">
                <a:sym typeface="Wingdings" panose="05000000000000000000" pitchFamily="2" charset="2"/>
              </a:rPr>
              <a:t>akvitánskou</a:t>
            </a:r>
            <a:r>
              <a:rPr lang="cs-CZ" dirty="0" smtClean="0">
                <a:sym typeface="Wingdings" panose="05000000000000000000" pitchFamily="2" charset="2"/>
              </a:rPr>
              <a:t> šlechtu (spory mezi bratry ohledně složení lenních slibů a podílů na moci) – Richard podporován otcem </a:t>
            </a:r>
          </a:p>
          <a:p>
            <a:r>
              <a:rPr lang="cs-CZ" dirty="0" smtClean="0">
                <a:sym typeface="Wingdings" panose="05000000000000000000" pitchFamily="2" charset="2"/>
              </a:rPr>
              <a:t>Červen 1183 – Jindřich Mladík umírá  Richard se stává dědicem trůnu  Jindřich chce pro Jana </a:t>
            </a:r>
            <a:r>
              <a:rPr lang="cs-CZ" dirty="0" err="1" smtClean="0">
                <a:sym typeface="Wingdings" panose="05000000000000000000" pitchFamily="2" charset="2"/>
              </a:rPr>
              <a:t>Akvitánii</a:t>
            </a:r>
            <a:r>
              <a:rPr lang="cs-CZ" dirty="0" smtClean="0">
                <a:sym typeface="Wingdings" panose="05000000000000000000" pitchFamily="2" charset="2"/>
              </a:rPr>
              <a:t> výměnou za Normandii a Anjou pro Richarda  Richard odmítá (spory mezi Richardem a Jindřichem II. po celou druhou polovinu 80. let – Richard podporován Filipem II. Augustem)</a:t>
            </a:r>
          </a:p>
          <a:p>
            <a:r>
              <a:rPr lang="cs-CZ" dirty="0" smtClean="0">
                <a:sym typeface="Wingdings" panose="05000000000000000000" pitchFamily="2" charset="2"/>
              </a:rPr>
              <a:t>1186 – po turnaji v Paříži umírá </a:t>
            </a:r>
            <a:r>
              <a:rPr lang="cs-CZ" dirty="0" err="1" smtClean="0">
                <a:sym typeface="Wingdings" panose="05000000000000000000" pitchFamily="2" charset="2"/>
              </a:rPr>
              <a:t>Geoffrey</a:t>
            </a:r>
            <a:r>
              <a:rPr lang="cs-CZ" dirty="0" smtClean="0">
                <a:sym typeface="Wingdings" panose="05000000000000000000" pitchFamily="2" charset="2"/>
              </a:rPr>
              <a:t> z Bretaně  pohřben v katedrále Notre Dame – důležitý spojenec Filipa Augusta proti Jindřichu II. </a:t>
            </a:r>
          </a:p>
        </p:txBody>
      </p:sp>
    </p:spTree>
    <p:extLst>
      <p:ext uri="{BB962C8B-B14F-4D97-AF65-F5344CB8AC3E}">
        <p14:creationId xmlns:p14="http://schemas.microsoft.com/office/powerpoint/2010/main" val="4168725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2956223" y="3491135"/>
            <a:ext cx="6372225" cy="2819400"/>
          </a:xfrm>
          <a:prstGeom prst="rect">
            <a:avLst/>
          </a:prstGeom>
        </p:spPr>
      </p:pic>
      <p:pic>
        <p:nvPicPr>
          <p:cNvPr id="4" name="Obrázek 3"/>
          <p:cNvPicPr>
            <a:picLocks noChangeAspect="1"/>
          </p:cNvPicPr>
          <p:nvPr/>
        </p:nvPicPr>
        <p:blipFill>
          <a:blip r:embed="rId3"/>
          <a:stretch>
            <a:fillRect/>
          </a:stretch>
        </p:blipFill>
        <p:spPr>
          <a:xfrm>
            <a:off x="2896299" y="260648"/>
            <a:ext cx="6400800" cy="2867025"/>
          </a:xfrm>
          <a:prstGeom prst="rect">
            <a:avLst/>
          </a:prstGeom>
        </p:spPr>
      </p:pic>
    </p:spTree>
    <p:extLst>
      <p:ext uri="{BB962C8B-B14F-4D97-AF65-F5344CB8AC3E}">
        <p14:creationId xmlns:p14="http://schemas.microsoft.com/office/powerpoint/2010/main" val="79087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ym typeface="Wingdings" panose="05000000000000000000" pitchFamily="2" charset="2"/>
              </a:rPr>
              <a:t> </a:t>
            </a:r>
            <a:r>
              <a:rPr lang="cs-CZ" dirty="0" smtClean="0"/>
              <a:t>Chinon 6. července 1189</a:t>
            </a:r>
            <a:endParaRPr lang="cs-CZ" dirty="0"/>
          </a:p>
        </p:txBody>
      </p:sp>
      <p:pic>
        <p:nvPicPr>
          <p:cNvPr id="2050" name="Picture 2" descr="https://upload.wikimedia.org/wikipedia/commons/0/03/Church_of_Fontevraud_Abbey_Henry_II_effigy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412776"/>
            <a:ext cx="8998968" cy="506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0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dirty="0" smtClean="0"/>
              <a:t>W. L. </a:t>
            </a:r>
            <a:r>
              <a:rPr lang="cs-CZ" dirty="0" err="1" smtClean="0"/>
              <a:t>Warren</a:t>
            </a:r>
            <a:r>
              <a:rPr lang="cs-CZ" dirty="0" smtClean="0"/>
              <a:t>, </a:t>
            </a:r>
            <a:r>
              <a:rPr lang="cs-CZ" i="1" dirty="0" smtClean="0"/>
              <a:t>Henry II, </a:t>
            </a:r>
            <a:r>
              <a:rPr lang="cs-CZ" dirty="0" smtClean="0"/>
              <a:t>1973</a:t>
            </a:r>
          </a:p>
          <a:p>
            <a:r>
              <a:rPr lang="cs-CZ" dirty="0" smtClean="0"/>
              <a:t>Richard </a:t>
            </a:r>
            <a:r>
              <a:rPr lang="cs-CZ" dirty="0" err="1" smtClean="0"/>
              <a:t>Barber</a:t>
            </a:r>
            <a:r>
              <a:rPr lang="cs-CZ" dirty="0" smtClean="0"/>
              <a:t>, </a:t>
            </a:r>
            <a:r>
              <a:rPr lang="cs-CZ" i="1" dirty="0" smtClean="0"/>
              <a:t>Henry II, A prince </a:t>
            </a:r>
            <a:r>
              <a:rPr lang="cs-CZ" i="1" dirty="0" err="1" smtClean="0"/>
              <a:t>among</a:t>
            </a:r>
            <a:r>
              <a:rPr lang="cs-CZ" i="1" dirty="0" smtClean="0"/>
              <a:t> princes, </a:t>
            </a:r>
            <a:r>
              <a:rPr lang="cs-CZ" dirty="0" smtClean="0"/>
              <a:t>2015</a:t>
            </a:r>
          </a:p>
          <a:p>
            <a:r>
              <a:rPr lang="cs-CZ" dirty="0" smtClean="0"/>
              <a:t>Martin </a:t>
            </a:r>
            <a:r>
              <a:rPr lang="cs-CZ" dirty="0" err="1" smtClean="0"/>
              <a:t>Aurell</a:t>
            </a:r>
            <a:r>
              <a:rPr lang="cs-CZ" dirty="0" smtClean="0"/>
              <a:t>, </a:t>
            </a:r>
            <a:r>
              <a:rPr lang="cs-CZ" i="1" dirty="0" err="1" smtClean="0"/>
              <a:t>L‘Empire</a:t>
            </a:r>
            <a:r>
              <a:rPr lang="cs-CZ" i="1" dirty="0" smtClean="0"/>
              <a:t> des </a:t>
            </a:r>
            <a:r>
              <a:rPr lang="cs-CZ" i="1" dirty="0" err="1" smtClean="0"/>
              <a:t>Plantagenet</a:t>
            </a:r>
            <a:r>
              <a:rPr lang="cs-CZ" i="1" dirty="0" smtClean="0"/>
              <a:t> 1154 – 1224, </a:t>
            </a:r>
            <a:r>
              <a:rPr lang="cs-CZ" dirty="0" smtClean="0"/>
              <a:t>2003</a:t>
            </a:r>
          </a:p>
          <a:p>
            <a:r>
              <a:rPr lang="cs-CZ" dirty="0" smtClean="0"/>
              <a:t>Nicholas Vincent (</a:t>
            </a:r>
            <a:r>
              <a:rPr lang="cs-CZ" dirty="0" err="1" smtClean="0"/>
              <a:t>ed</a:t>
            </a:r>
            <a:r>
              <a:rPr lang="cs-CZ" dirty="0" smtClean="0"/>
              <a:t>.), </a:t>
            </a:r>
            <a:r>
              <a:rPr lang="cs-CZ" i="1" dirty="0" smtClean="0"/>
              <a:t>Henry II: New </a:t>
            </a:r>
            <a:r>
              <a:rPr lang="cs-CZ" i="1" dirty="0" err="1" smtClean="0"/>
              <a:t>interpretations</a:t>
            </a:r>
            <a:r>
              <a:rPr lang="cs-CZ" i="1" dirty="0" smtClean="0"/>
              <a:t>, </a:t>
            </a:r>
            <a:r>
              <a:rPr lang="cs-CZ" dirty="0" smtClean="0"/>
              <a:t>2007</a:t>
            </a:r>
          </a:p>
          <a:p>
            <a:endParaRPr lang="cs-CZ" dirty="0"/>
          </a:p>
        </p:txBody>
      </p:sp>
    </p:spTree>
    <p:extLst>
      <p:ext uri="{BB962C8B-B14F-4D97-AF65-F5344CB8AC3E}">
        <p14:creationId xmlns:p14="http://schemas.microsoft.com/office/powerpoint/2010/main" val="323415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l="35437" t="31948" r="24992" b="7717"/>
          <a:stretch/>
        </p:blipFill>
        <p:spPr>
          <a:xfrm>
            <a:off x="4079776" y="404664"/>
            <a:ext cx="4824536" cy="5884912"/>
          </a:xfrm>
          <a:prstGeom prst="rect">
            <a:avLst/>
          </a:prstGeom>
        </p:spPr>
      </p:pic>
    </p:spTree>
    <p:extLst>
      <p:ext uri="{BB962C8B-B14F-4D97-AF65-F5344CB8AC3E}">
        <p14:creationId xmlns:p14="http://schemas.microsoft.com/office/powerpoint/2010/main" val="347800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354162-4F64-4684-B9C9-7E4AD398BD69}"/>
              </a:ext>
            </a:extLst>
          </p:cNvPr>
          <p:cNvSpPr>
            <a:spLocks noGrp="1"/>
          </p:cNvSpPr>
          <p:nvPr>
            <p:ph type="title"/>
          </p:nvPr>
        </p:nvSpPr>
        <p:spPr/>
        <p:txBody>
          <a:bodyPr>
            <a:normAutofit/>
          </a:bodyPr>
          <a:lstStyle/>
          <a:p>
            <a:pPr algn="just"/>
            <a:r>
              <a:rPr lang="cs-CZ" sz="2000" dirty="0"/>
              <a:t>Jindřich II., král Anglie měl vlasy spíše rudé, šedé oči a velkou kulatou hlavu. Jeho modravé oči byly plné divokosti a vždy zrudly když se rozvášnil. Obličej plamenný, hlas nakřáplý, jeho krk lehce pokleslý od ramen, jeho hruď hranatá, jeho paže silné. Jeho tělo masité, spíše od přírody než požitky chutí. Jeho břicho bylo velké, a přesto ne nijak neobvykle baculaté, naprosto žádná lenost. Byl umírněný i ve svých výstřednostech.  </a:t>
            </a:r>
            <a:endParaRPr lang="en-GB" sz="2000" dirty="0"/>
          </a:p>
        </p:txBody>
      </p:sp>
      <p:sp>
        <p:nvSpPr>
          <p:cNvPr id="3" name="Zástupný symbol pro text 2">
            <a:extLst>
              <a:ext uri="{FF2B5EF4-FFF2-40B4-BE49-F238E27FC236}">
                <a16:creationId xmlns:a16="http://schemas.microsoft.com/office/drawing/2014/main" id="{18F8A1DE-25E5-45D7-8DF7-3F39A740ECC5}"/>
              </a:ext>
            </a:extLst>
          </p:cNvPr>
          <p:cNvSpPr>
            <a:spLocks noGrp="1"/>
          </p:cNvSpPr>
          <p:nvPr>
            <p:ph type="body" sz="quarter" idx="13"/>
          </p:nvPr>
        </p:nvSpPr>
        <p:spPr/>
        <p:txBody>
          <a:bodyPr/>
          <a:lstStyle/>
          <a:p>
            <a:r>
              <a:rPr lang="cs-CZ" dirty="0"/>
              <a:t>Gerald z Walesu, </a:t>
            </a:r>
            <a:r>
              <a:rPr lang="cs-CZ" i="1" dirty="0"/>
              <a:t>De </a:t>
            </a:r>
            <a:r>
              <a:rPr lang="cs-CZ" i="1" dirty="0" err="1"/>
              <a:t>instructione</a:t>
            </a:r>
            <a:r>
              <a:rPr lang="cs-CZ" i="1" dirty="0"/>
              <a:t> </a:t>
            </a:r>
            <a:r>
              <a:rPr lang="cs-CZ" i="1" dirty="0" err="1"/>
              <a:t>principis</a:t>
            </a:r>
            <a:r>
              <a:rPr lang="cs-CZ" i="1" dirty="0"/>
              <a:t>, </a:t>
            </a:r>
            <a:r>
              <a:rPr lang="cs-CZ" dirty="0"/>
              <a:t>rozděleni II., kapitola XXIX.</a:t>
            </a:r>
            <a:endParaRPr lang="en-GB" dirty="0"/>
          </a:p>
        </p:txBody>
      </p:sp>
      <p:sp>
        <p:nvSpPr>
          <p:cNvPr id="4" name="Zástupný symbol pro text 3">
            <a:extLst>
              <a:ext uri="{FF2B5EF4-FFF2-40B4-BE49-F238E27FC236}">
                <a16:creationId xmlns:a16="http://schemas.microsoft.com/office/drawing/2014/main" id="{A52213A4-6DB6-46C9-A04D-FF0B23D77EC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380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856B37-9FCD-4E7D-AE3E-80A2C5CDB9CF}"/>
              </a:ext>
            </a:extLst>
          </p:cNvPr>
          <p:cNvSpPr>
            <a:spLocks noGrp="1"/>
          </p:cNvSpPr>
          <p:nvPr>
            <p:ph type="title"/>
          </p:nvPr>
        </p:nvSpPr>
        <p:spPr/>
        <p:txBody>
          <a:bodyPr/>
          <a:lstStyle/>
          <a:p>
            <a:r>
              <a:rPr lang="cs-CZ" dirty="0"/>
              <a:t>Rodokmen Jindřicha II. </a:t>
            </a:r>
            <a:endParaRPr lang="en-GB" dirty="0"/>
          </a:p>
        </p:txBody>
      </p:sp>
      <p:sp>
        <p:nvSpPr>
          <p:cNvPr id="3" name="TextovéPole 2">
            <a:extLst>
              <a:ext uri="{FF2B5EF4-FFF2-40B4-BE49-F238E27FC236}">
                <a16:creationId xmlns:a16="http://schemas.microsoft.com/office/drawing/2014/main" id="{3260B1C7-72F6-4018-81AF-FF470F1A13C6}"/>
              </a:ext>
            </a:extLst>
          </p:cNvPr>
          <p:cNvSpPr txBox="1"/>
          <p:nvPr/>
        </p:nvSpPr>
        <p:spPr>
          <a:xfrm>
            <a:off x="4439816" y="1556792"/>
            <a:ext cx="3312368" cy="369332"/>
          </a:xfrm>
          <a:prstGeom prst="rect">
            <a:avLst/>
          </a:prstGeom>
          <a:noFill/>
        </p:spPr>
        <p:txBody>
          <a:bodyPr wrap="square" rtlCol="0">
            <a:spAutoFit/>
          </a:bodyPr>
          <a:lstStyle/>
          <a:p>
            <a:r>
              <a:rPr lang="cs-CZ" dirty="0"/>
              <a:t>Jindřich I. (+1135)</a:t>
            </a:r>
            <a:endParaRPr lang="en-GB" dirty="0"/>
          </a:p>
        </p:txBody>
      </p:sp>
      <p:sp>
        <p:nvSpPr>
          <p:cNvPr id="4" name="TextovéPole 3">
            <a:extLst>
              <a:ext uri="{FF2B5EF4-FFF2-40B4-BE49-F238E27FC236}">
                <a16:creationId xmlns:a16="http://schemas.microsoft.com/office/drawing/2014/main" id="{94EA81DB-EA16-4D1B-A01A-7F598A2D9604}"/>
              </a:ext>
            </a:extLst>
          </p:cNvPr>
          <p:cNvSpPr txBox="1"/>
          <p:nvPr/>
        </p:nvSpPr>
        <p:spPr>
          <a:xfrm>
            <a:off x="4439816" y="2348880"/>
            <a:ext cx="1944216" cy="369332"/>
          </a:xfrm>
          <a:prstGeom prst="rect">
            <a:avLst/>
          </a:prstGeom>
          <a:noFill/>
        </p:spPr>
        <p:txBody>
          <a:bodyPr wrap="square" rtlCol="0">
            <a:spAutoFit/>
          </a:bodyPr>
          <a:lstStyle/>
          <a:p>
            <a:r>
              <a:rPr lang="cs-CZ" dirty="0"/>
              <a:t>Matilda (+1167)</a:t>
            </a:r>
            <a:endParaRPr lang="en-GB" dirty="0"/>
          </a:p>
        </p:txBody>
      </p:sp>
      <p:sp>
        <p:nvSpPr>
          <p:cNvPr id="5" name="TextovéPole 4">
            <a:extLst>
              <a:ext uri="{FF2B5EF4-FFF2-40B4-BE49-F238E27FC236}">
                <a16:creationId xmlns:a16="http://schemas.microsoft.com/office/drawing/2014/main" id="{0C1656CF-DBA8-4553-BE49-BE3E1C0AB3A9}"/>
              </a:ext>
            </a:extLst>
          </p:cNvPr>
          <p:cNvSpPr txBox="1"/>
          <p:nvPr/>
        </p:nvSpPr>
        <p:spPr>
          <a:xfrm>
            <a:off x="6600056" y="2341313"/>
            <a:ext cx="2952328" cy="369332"/>
          </a:xfrm>
          <a:prstGeom prst="rect">
            <a:avLst/>
          </a:prstGeom>
          <a:noFill/>
        </p:spPr>
        <p:txBody>
          <a:bodyPr wrap="square" rtlCol="0">
            <a:spAutoFit/>
          </a:bodyPr>
          <a:lstStyle/>
          <a:p>
            <a:r>
              <a:rPr lang="cs-CZ" dirty="0" err="1"/>
              <a:t>Geoffrey</a:t>
            </a:r>
            <a:r>
              <a:rPr lang="cs-CZ" dirty="0"/>
              <a:t> z Anjou (+1151)</a:t>
            </a:r>
            <a:endParaRPr lang="en-GB" dirty="0"/>
          </a:p>
        </p:txBody>
      </p:sp>
      <p:sp>
        <p:nvSpPr>
          <p:cNvPr id="6" name="TextovéPole 5">
            <a:extLst>
              <a:ext uri="{FF2B5EF4-FFF2-40B4-BE49-F238E27FC236}">
                <a16:creationId xmlns:a16="http://schemas.microsoft.com/office/drawing/2014/main" id="{2C45ABD9-630A-419B-9902-B303E36E0937}"/>
              </a:ext>
            </a:extLst>
          </p:cNvPr>
          <p:cNvSpPr txBox="1"/>
          <p:nvPr/>
        </p:nvSpPr>
        <p:spPr>
          <a:xfrm>
            <a:off x="5447928" y="3140968"/>
            <a:ext cx="2304256" cy="369332"/>
          </a:xfrm>
          <a:prstGeom prst="rect">
            <a:avLst/>
          </a:prstGeom>
          <a:noFill/>
        </p:spPr>
        <p:txBody>
          <a:bodyPr wrap="square" rtlCol="0">
            <a:spAutoFit/>
          </a:bodyPr>
          <a:lstStyle/>
          <a:p>
            <a:r>
              <a:rPr lang="cs-CZ" dirty="0"/>
              <a:t>Jindřich II. (+1189)</a:t>
            </a:r>
            <a:endParaRPr lang="en-GB" dirty="0"/>
          </a:p>
        </p:txBody>
      </p:sp>
      <p:sp>
        <p:nvSpPr>
          <p:cNvPr id="7" name="TextovéPole 6">
            <a:extLst>
              <a:ext uri="{FF2B5EF4-FFF2-40B4-BE49-F238E27FC236}">
                <a16:creationId xmlns:a16="http://schemas.microsoft.com/office/drawing/2014/main" id="{25ED430E-8759-4C2A-9DA4-CBA5B7E23B26}"/>
              </a:ext>
            </a:extLst>
          </p:cNvPr>
          <p:cNvSpPr txBox="1"/>
          <p:nvPr/>
        </p:nvSpPr>
        <p:spPr>
          <a:xfrm>
            <a:off x="1559496" y="3933056"/>
            <a:ext cx="2448272" cy="369332"/>
          </a:xfrm>
          <a:prstGeom prst="rect">
            <a:avLst/>
          </a:prstGeom>
          <a:noFill/>
        </p:spPr>
        <p:txBody>
          <a:bodyPr wrap="square" rtlCol="0">
            <a:spAutoFit/>
          </a:bodyPr>
          <a:lstStyle/>
          <a:p>
            <a:r>
              <a:rPr lang="cs-CZ" dirty="0"/>
              <a:t>Vilém (+1156)</a:t>
            </a:r>
            <a:endParaRPr lang="en-GB" dirty="0"/>
          </a:p>
        </p:txBody>
      </p:sp>
      <p:sp>
        <p:nvSpPr>
          <p:cNvPr id="8" name="TextovéPole 7">
            <a:extLst>
              <a:ext uri="{FF2B5EF4-FFF2-40B4-BE49-F238E27FC236}">
                <a16:creationId xmlns:a16="http://schemas.microsoft.com/office/drawing/2014/main" id="{CD6546BE-9A9B-471D-9BB3-576A556A5A2C}"/>
              </a:ext>
            </a:extLst>
          </p:cNvPr>
          <p:cNvSpPr txBox="1"/>
          <p:nvPr/>
        </p:nvSpPr>
        <p:spPr>
          <a:xfrm>
            <a:off x="3498137" y="3933056"/>
            <a:ext cx="2592288" cy="369332"/>
          </a:xfrm>
          <a:prstGeom prst="rect">
            <a:avLst/>
          </a:prstGeom>
          <a:noFill/>
        </p:spPr>
        <p:txBody>
          <a:bodyPr wrap="square" rtlCol="0">
            <a:spAutoFit/>
          </a:bodyPr>
          <a:lstStyle/>
          <a:p>
            <a:r>
              <a:rPr lang="cs-CZ" dirty="0"/>
              <a:t>Jindřich (+1183)</a:t>
            </a:r>
            <a:endParaRPr lang="en-GB" dirty="0"/>
          </a:p>
        </p:txBody>
      </p:sp>
      <p:sp>
        <p:nvSpPr>
          <p:cNvPr id="9" name="TextovéPole 8">
            <a:extLst>
              <a:ext uri="{FF2B5EF4-FFF2-40B4-BE49-F238E27FC236}">
                <a16:creationId xmlns:a16="http://schemas.microsoft.com/office/drawing/2014/main" id="{1367DA03-3C3D-40E5-90F4-058C79244511}"/>
              </a:ext>
            </a:extLst>
          </p:cNvPr>
          <p:cNvSpPr txBox="1"/>
          <p:nvPr/>
        </p:nvSpPr>
        <p:spPr>
          <a:xfrm>
            <a:off x="5624522" y="3933056"/>
            <a:ext cx="2160240" cy="369332"/>
          </a:xfrm>
          <a:prstGeom prst="rect">
            <a:avLst/>
          </a:prstGeom>
          <a:noFill/>
        </p:spPr>
        <p:txBody>
          <a:bodyPr wrap="square" rtlCol="0">
            <a:spAutoFit/>
          </a:bodyPr>
          <a:lstStyle/>
          <a:p>
            <a:r>
              <a:rPr lang="cs-CZ" dirty="0"/>
              <a:t>Richard I. (+1199) </a:t>
            </a:r>
            <a:endParaRPr lang="en-GB" dirty="0"/>
          </a:p>
        </p:txBody>
      </p:sp>
      <p:sp>
        <p:nvSpPr>
          <p:cNvPr id="10" name="TextovéPole 9">
            <a:extLst>
              <a:ext uri="{FF2B5EF4-FFF2-40B4-BE49-F238E27FC236}">
                <a16:creationId xmlns:a16="http://schemas.microsoft.com/office/drawing/2014/main" id="{EA7D5449-AC71-408B-B283-8E91231C2125}"/>
              </a:ext>
            </a:extLst>
          </p:cNvPr>
          <p:cNvSpPr txBox="1"/>
          <p:nvPr/>
        </p:nvSpPr>
        <p:spPr>
          <a:xfrm>
            <a:off x="7896200" y="3146958"/>
            <a:ext cx="3312368" cy="369332"/>
          </a:xfrm>
          <a:prstGeom prst="rect">
            <a:avLst/>
          </a:prstGeom>
          <a:noFill/>
        </p:spPr>
        <p:txBody>
          <a:bodyPr wrap="square" rtlCol="0">
            <a:spAutoFit/>
          </a:bodyPr>
          <a:lstStyle/>
          <a:p>
            <a:r>
              <a:rPr lang="cs-CZ" dirty="0"/>
              <a:t>Eleonora </a:t>
            </a:r>
            <a:r>
              <a:rPr lang="cs-CZ" dirty="0" err="1"/>
              <a:t>Akvitánská</a:t>
            </a:r>
            <a:r>
              <a:rPr lang="cs-CZ" dirty="0"/>
              <a:t> (+1204)</a:t>
            </a:r>
            <a:endParaRPr lang="en-GB" dirty="0"/>
          </a:p>
        </p:txBody>
      </p:sp>
      <p:sp>
        <p:nvSpPr>
          <p:cNvPr id="11" name="TextovéPole 10">
            <a:extLst>
              <a:ext uri="{FF2B5EF4-FFF2-40B4-BE49-F238E27FC236}">
                <a16:creationId xmlns:a16="http://schemas.microsoft.com/office/drawing/2014/main" id="{BF7FBD4B-0F5B-4641-8F3C-21E618873F8E}"/>
              </a:ext>
            </a:extLst>
          </p:cNvPr>
          <p:cNvSpPr txBox="1"/>
          <p:nvPr/>
        </p:nvSpPr>
        <p:spPr>
          <a:xfrm>
            <a:off x="7896201" y="3933056"/>
            <a:ext cx="2232248" cy="369332"/>
          </a:xfrm>
          <a:prstGeom prst="rect">
            <a:avLst/>
          </a:prstGeom>
          <a:noFill/>
        </p:spPr>
        <p:txBody>
          <a:bodyPr wrap="square" rtlCol="0">
            <a:spAutoFit/>
          </a:bodyPr>
          <a:lstStyle/>
          <a:p>
            <a:r>
              <a:rPr lang="cs-CZ" dirty="0" err="1"/>
              <a:t>Geoffrey</a:t>
            </a:r>
            <a:r>
              <a:rPr lang="cs-CZ" dirty="0"/>
              <a:t> (+1186)</a:t>
            </a:r>
            <a:endParaRPr lang="en-GB" dirty="0"/>
          </a:p>
        </p:txBody>
      </p:sp>
      <p:sp>
        <p:nvSpPr>
          <p:cNvPr id="12" name="TextovéPole 11">
            <a:extLst>
              <a:ext uri="{FF2B5EF4-FFF2-40B4-BE49-F238E27FC236}">
                <a16:creationId xmlns:a16="http://schemas.microsoft.com/office/drawing/2014/main" id="{151F1EFE-3180-4C05-B6B4-745AB5F95936}"/>
              </a:ext>
            </a:extLst>
          </p:cNvPr>
          <p:cNvSpPr txBox="1"/>
          <p:nvPr/>
        </p:nvSpPr>
        <p:spPr>
          <a:xfrm>
            <a:off x="9984432" y="3933056"/>
            <a:ext cx="1760770" cy="369332"/>
          </a:xfrm>
          <a:prstGeom prst="rect">
            <a:avLst/>
          </a:prstGeom>
          <a:noFill/>
        </p:spPr>
        <p:txBody>
          <a:bodyPr wrap="square" rtlCol="0">
            <a:spAutoFit/>
          </a:bodyPr>
          <a:lstStyle/>
          <a:p>
            <a:r>
              <a:rPr lang="cs-CZ" dirty="0"/>
              <a:t>Jan (+1216)</a:t>
            </a:r>
            <a:endParaRPr lang="en-GB" dirty="0"/>
          </a:p>
        </p:txBody>
      </p:sp>
      <p:cxnSp>
        <p:nvCxnSpPr>
          <p:cNvPr id="14" name="Přímá spojnice 13">
            <a:extLst>
              <a:ext uri="{FF2B5EF4-FFF2-40B4-BE49-F238E27FC236}">
                <a16:creationId xmlns:a16="http://schemas.microsoft.com/office/drawing/2014/main" id="{A2B927ED-41A3-4DD6-AA65-DB2D01555C1D}"/>
              </a:ext>
            </a:extLst>
          </p:cNvPr>
          <p:cNvCxnSpPr/>
          <p:nvPr/>
        </p:nvCxnSpPr>
        <p:spPr>
          <a:xfrm>
            <a:off x="5231904" y="1905000"/>
            <a:ext cx="0" cy="443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0A109338-6AF1-45EB-8E2F-DD0B467422D5}"/>
              </a:ext>
            </a:extLst>
          </p:cNvPr>
          <p:cNvCxnSpPr/>
          <p:nvPr/>
        </p:nvCxnSpPr>
        <p:spPr>
          <a:xfrm>
            <a:off x="6384032" y="2718212"/>
            <a:ext cx="0" cy="42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D9A571B8-27A2-4AF7-99B8-1286495556C8}"/>
              </a:ext>
            </a:extLst>
          </p:cNvPr>
          <p:cNvCxnSpPr/>
          <p:nvPr/>
        </p:nvCxnSpPr>
        <p:spPr>
          <a:xfrm flipH="1">
            <a:off x="2423592" y="3510300"/>
            <a:ext cx="5328592" cy="42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2C022DEB-0C1D-436C-879F-8836947EA2D8}"/>
              </a:ext>
            </a:extLst>
          </p:cNvPr>
          <p:cNvCxnSpPr>
            <a:cxnSpLocks/>
          </p:cNvCxnSpPr>
          <p:nvPr/>
        </p:nvCxnSpPr>
        <p:spPr>
          <a:xfrm flipH="1">
            <a:off x="5015880" y="3531424"/>
            <a:ext cx="2768882" cy="40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06771F8A-73A1-4059-BA22-F2B235601B91}"/>
              </a:ext>
            </a:extLst>
          </p:cNvPr>
          <p:cNvCxnSpPr/>
          <p:nvPr/>
        </p:nvCxnSpPr>
        <p:spPr>
          <a:xfrm flipH="1">
            <a:off x="7192409" y="3531424"/>
            <a:ext cx="559775" cy="348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DC8C1588-BFF8-4CD0-A221-83188DF6E0C9}"/>
              </a:ext>
            </a:extLst>
          </p:cNvPr>
          <p:cNvCxnSpPr/>
          <p:nvPr/>
        </p:nvCxnSpPr>
        <p:spPr>
          <a:xfrm>
            <a:off x="7752184" y="3517078"/>
            <a:ext cx="864096" cy="469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6D0DEC6B-1076-4577-97CD-58A1798BF9F3}"/>
              </a:ext>
            </a:extLst>
          </p:cNvPr>
          <p:cNvCxnSpPr/>
          <p:nvPr/>
        </p:nvCxnSpPr>
        <p:spPr>
          <a:xfrm>
            <a:off x="7752184" y="3531424"/>
            <a:ext cx="2592288" cy="455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2FD2A973-E655-45D4-818B-0A735DC2736B}"/>
              </a:ext>
            </a:extLst>
          </p:cNvPr>
          <p:cNvCxnSpPr>
            <a:cxnSpLocks/>
          </p:cNvCxnSpPr>
          <p:nvPr/>
        </p:nvCxnSpPr>
        <p:spPr>
          <a:xfrm>
            <a:off x="6279446" y="2533546"/>
            <a:ext cx="3206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323E301F-4D2F-4B48-9304-1342A098EA2E}"/>
              </a:ext>
            </a:extLst>
          </p:cNvPr>
          <p:cNvCxnSpPr>
            <a:cxnSpLocks/>
          </p:cNvCxnSpPr>
          <p:nvPr/>
        </p:nvCxnSpPr>
        <p:spPr>
          <a:xfrm>
            <a:off x="7544304" y="3325634"/>
            <a:ext cx="423904" cy="59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40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6EB25-3E60-4EC4-AD83-083AEF664D77}"/>
              </a:ext>
            </a:extLst>
          </p:cNvPr>
          <p:cNvSpPr>
            <a:spLocks noGrp="1"/>
          </p:cNvSpPr>
          <p:nvPr>
            <p:ph type="title"/>
          </p:nvPr>
        </p:nvSpPr>
        <p:spPr/>
        <p:txBody>
          <a:bodyPr/>
          <a:lstStyle/>
          <a:p>
            <a:r>
              <a:rPr lang="cs-CZ" dirty="0"/>
              <a:t>Nástup na trůn</a:t>
            </a:r>
            <a:endParaRPr lang="en-GB" dirty="0"/>
          </a:p>
        </p:txBody>
      </p:sp>
      <p:sp>
        <p:nvSpPr>
          <p:cNvPr id="3" name="Zástupný symbol pro obsah 2">
            <a:extLst>
              <a:ext uri="{FF2B5EF4-FFF2-40B4-BE49-F238E27FC236}">
                <a16:creationId xmlns:a16="http://schemas.microsoft.com/office/drawing/2014/main" id="{C80916FC-854C-47E6-A4A8-CC0391CC6C65}"/>
              </a:ext>
            </a:extLst>
          </p:cNvPr>
          <p:cNvSpPr>
            <a:spLocks noGrp="1"/>
          </p:cNvSpPr>
          <p:nvPr>
            <p:ph idx="1"/>
          </p:nvPr>
        </p:nvSpPr>
        <p:spPr>
          <a:xfrm>
            <a:off x="2589212" y="1556792"/>
            <a:ext cx="8915400" cy="3777622"/>
          </a:xfrm>
        </p:spPr>
        <p:txBody>
          <a:bodyPr>
            <a:normAutofit lnSpcReduction="10000"/>
          </a:bodyPr>
          <a:lstStyle/>
          <a:p>
            <a:pPr marL="0" indent="0">
              <a:buNone/>
            </a:pPr>
            <a:endParaRPr lang="cs-CZ" dirty="0"/>
          </a:p>
          <a:p>
            <a:r>
              <a:rPr lang="cs-CZ" dirty="0"/>
              <a:t>19. prosince 1154 – korunovace ve </a:t>
            </a:r>
            <a:r>
              <a:rPr lang="cs-CZ" dirty="0" err="1"/>
              <a:t>westminsterském</a:t>
            </a:r>
            <a:r>
              <a:rPr lang="cs-CZ" dirty="0"/>
              <a:t> opatství </a:t>
            </a:r>
          </a:p>
          <a:p>
            <a:pPr algn="just"/>
            <a:r>
              <a:rPr lang="cs-CZ" dirty="0"/>
              <a:t>Otázka rozdělení dědictví po otci – </a:t>
            </a:r>
            <a:r>
              <a:rPr lang="cs-CZ" dirty="0" err="1"/>
              <a:t>Geoffrey</a:t>
            </a:r>
            <a:r>
              <a:rPr lang="cs-CZ" dirty="0"/>
              <a:t> z Anjou si přál, aby Jindřichův bratr dostal v případě, že se Jindřich stane králem Anglie jednu část </a:t>
            </a:r>
            <a:r>
              <a:rPr lang="cs-CZ" dirty="0" err="1"/>
              <a:t>anjouovské</a:t>
            </a:r>
            <a:r>
              <a:rPr lang="cs-CZ" dirty="0"/>
              <a:t> říše (Anjou, Maine a </a:t>
            </a:r>
            <a:r>
              <a:rPr lang="cs-CZ" dirty="0" err="1"/>
              <a:t>Touraine</a:t>
            </a:r>
            <a:r>
              <a:rPr lang="cs-CZ" dirty="0"/>
              <a:t>) – v roce 1151 dostal jen tři hrady (Chinon, </a:t>
            </a:r>
            <a:r>
              <a:rPr lang="cs-CZ" dirty="0" err="1"/>
              <a:t>Loudun</a:t>
            </a:r>
            <a:r>
              <a:rPr lang="cs-CZ" dirty="0"/>
              <a:t> a </a:t>
            </a:r>
            <a:r>
              <a:rPr lang="cs-CZ" dirty="0" err="1"/>
              <a:t>Mirabeau</a:t>
            </a:r>
            <a:r>
              <a:rPr lang="cs-CZ" dirty="0"/>
              <a:t>) </a:t>
            </a:r>
            <a:r>
              <a:rPr lang="cs-CZ" dirty="0">
                <a:sym typeface="Wingdings" panose="05000000000000000000" pitchFamily="2" charset="2"/>
              </a:rPr>
              <a:t> Jindřich odmítl vyplnit vůli svého otce  </a:t>
            </a:r>
            <a:r>
              <a:rPr lang="cs-CZ" dirty="0" err="1">
                <a:sym typeface="Wingdings" panose="05000000000000000000" pitchFamily="2" charset="2"/>
              </a:rPr>
              <a:t>Geoffrey</a:t>
            </a:r>
            <a:r>
              <a:rPr lang="cs-CZ" dirty="0">
                <a:sym typeface="Wingdings" panose="05000000000000000000" pitchFamily="2" charset="2"/>
              </a:rPr>
              <a:t> proti bratrovi povstal – únor 1156 – rodinný sněm v Rouenu – Jindřich odmítl </a:t>
            </a:r>
            <a:r>
              <a:rPr lang="cs-CZ" dirty="0" err="1">
                <a:sym typeface="Wingdings" panose="05000000000000000000" pitchFamily="2" charset="2"/>
              </a:rPr>
              <a:t>Geoffreyovy</a:t>
            </a:r>
            <a:r>
              <a:rPr lang="cs-CZ" dirty="0">
                <a:sym typeface="Wingdings" panose="05000000000000000000" pitchFamily="2" charset="2"/>
              </a:rPr>
              <a:t> požadavky (poslal poselstvo k papeži, aby přísahu z r. 1151 anuloval) </a:t>
            </a:r>
            <a:r>
              <a:rPr lang="en-GB" dirty="0">
                <a:sym typeface="Wingdings" panose="05000000000000000000" pitchFamily="2" charset="2"/>
              </a:rPr>
              <a:t> </a:t>
            </a:r>
            <a:r>
              <a:rPr lang="cs-CZ" dirty="0">
                <a:sym typeface="Wingdings" panose="05000000000000000000" pitchFamily="2" charset="2"/>
              </a:rPr>
              <a:t>po dobytí Chinonu se vzdaly i ostatní </a:t>
            </a:r>
            <a:r>
              <a:rPr lang="cs-CZ" dirty="0" err="1">
                <a:sym typeface="Wingdings" panose="05000000000000000000" pitchFamily="2" charset="2"/>
              </a:rPr>
              <a:t>Geoffreyho</a:t>
            </a:r>
            <a:r>
              <a:rPr lang="cs-CZ" dirty="0">
                <a:sym typeface="Wingdings" panose="05000000000000000000" pitchFamily="2" charset="2"/>
              </a:rPr>
              <a:t> pevnosti </a:t>
            </a:r>
            <a:r>
              <a:rPr lang="en-GB" dirty="0">
                <a:sym typeface="Wingdings" panose="05000000000000000000" pitchFamily="2" charset="2"/>
              </a:rPr>
              <a:t> </a:t>
            </a:r>
            <a:r>
              <a:rPr lang="cs-CZ" dirty="0">
                <a:sym typeface="Wingdings" panose="05000000000000000000" pitchFamily="2" charset="2"/>
              </a:rPr>
              <a:t>musel se zříct nároků na Anjou – Jindřich mu nechal pouze </a:t>
            </a:r>
            <a:r>
              <a:rPr lang="cs-CZ" dirty="0" err="1">
                <a:sym typeface="Wingdings" panose="05000000000000000000" pitchFamily="2" charset="2"/>
              </a:rPr>
              <a:t>Loudun</a:t>
            </a:r>
            <a:r>
              <a:rPr lang="cs-CZ" dirty="0">
                <a:sym typeface="Wingdings" panose="05000000000000000000" pitchFamily="2" charset="2"/>
              </a:rPr>
              <a:t> a finanční kompenzaci – později se </a:t>
            </a:r>
            <a:r>
              <a:rPr lang="cs-CZ" dirty="0" err="1">
                <a:sym typeface="Wingdings" panose="05000000000000000000" pitchFamily="2" charset="2"/>
              </a:rPr>
              <a:t>Geoffrey</a:t>
            </a:r>
            <a:r>
              <a:rPr lang="cs-CZ" dirty="0">
                <a:sym typeface="Wingdings" panose="05000000000000000000" pitchFamily="2" charset="2"/>
              </a:rPr>
              <a:t> stal </a:t>
            </a:r>
            <a:r>
              <a:rPr lang="cs-CZ" dirty="0" err="1">
                <a:sym typeface="Wingdings" panose="05000000000000000000" pitchFamily="2" charset="2"/>
              </a:rPr>
              <a:t>hrabětem</a:t>
            </a:r>
            <a:r>
              <a:rPr lang="cs-CZ" dirty="0">
                <a:sym typeface="Wingdings" panose="05000000000000000000" pitchFamily="2" charset="2"/>
              </a:rPr>
              <a:t> z Nantes – zemřel v roce 1158</a:t>
            </a:r>
            <a:r>
              <a:rPr lang="cs-CZ" dirty="0"/>
              <a:t>   </a:t>
            </a:r>
          </a:p>
          <a:p>
            <a:pPr algn="just"/>
            <a:r>
              <a:rPr lang="cs-CZ" dirty="0"/>
              <a:t>1156 – Jindřich složil lenní slib za Anjou a Normandii Ludvíkovi VII. </a:t>
            </a:r>
            <a:endParaRPr lang="en-GB" dirty="0"/>
          </a:p>
        </p:txBody>
      </p:sp>
    </p:spTree>
    <p:extLst>
      <p:ext uri="{BB962C8B-B14F-4D97-AF65-F5344CB8AC3E}">
        <p14:creationId xmlns:p14="http://schemas.microsoft.com/office/powerpoint/2010/main" val="217515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5E7E1-33E1-4817-825D-6499A46A1BC7}"/>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9837A7C8-8318-4B2B-8C7C-DA84125EF91C}"/>
              </a:ext>
            </a:extLst>
          </p:cNvPr>
          <p:cNvSpPr>
            <a:spLocks noGrp="1"/>
          </p:cNvSpPr>
          <p:nvPr>
            <p:ph idx="1"/>
          </p:nvPr>
        </p:nvSpPr>
        <p:spPr/>
        <p:txBody>
          <a:bodyPr/>
          <a:lstStyle/>
          <a:p>
            <a:endParaRPr lang="en-GB"/>
          </a:p>
        </p:txBody>
      </p:sp>
      <p:pic>
        <p:nvPicPr>
          <p:cNvPr id="3074" name="Picture 2" descr="Flag">
            <a:extLst>
              <a:ext uri="{FF2B5EF4-FFF2-40B4-BE49-F238E27FC236}">
                <a16:creationId xmlns:a16="http://schemas.microsoft.com/office/drawing/2014/main" id="{DF1E2B46-D57E-4FB2-A112-4FCB43F55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476672"/>
            <a:ext cx="9753600"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43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25FCDE-643C-45B4-BB16-E6CD013F7CB9}"/>
              </a:ext>
            </a:extLst>
          </p:cNvPr>
          <p:cNvSpPr>
            <a:spLocks noGrp="1"/>
          </p:cNvSpPr>
          <p:nvPr>
            <p:ph type="title"/>
          </p:nvPr>
        </p:nvSpPr>
        <p:spPr/>
        <p:txBody>
          <a:bodyPr/>
          <a:lstStyle/>
          <a:p>
            <a:endParaRPr lang="en-GB"/>
          </a:p>
        </p:txBody>
      </p:sp>
      <p:pic>
        <p:nvPicPr>
          <p:cNvPr id="1026" name="Picture 2" descr="https://upload.wikimedia.org/wikipedia/commons/thumb/8/87/France_1154-en.svg/800px-France_1154-en.svg.png">
            <a:extLst>
              <a:ext uri="{FF2B5EF4-FFF2-40B4-BE49-F238E27FC236}">
                <a16:creationId xmlns:a16="http://schemas.microsoft.com/office/drawing/2014/main" id="{74800FAB-0016-44AF-B578-4FD4C8364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0"/>
            <a:ext cx="5751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51559"/>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1588</TotalTime>
  <Words>1693</Words>
  <Application>Microsoft Office PowerPoint</Application>
  <PresentationFormat>Širokoúhlá obrazovka</PresentationFormat>
  <Paragraphs>93</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Century Gothic</vt:lpstr>
      <vt:lpstr>Wingdings</vt:lpstr>
      <vt:lpstr>Wingdings 3</vt:lpstr>
      <vt:lpstr>Stébla</vt:lpstr>
      <vt:lpstr>Jindřich II. </vt:lpstr>
      <vt:lpstr>Prameny</vt:lpstr>
      <vt:lpstr>Literatura</vt:lpstr>
      <vt:lpstr>Prezentace aplikace PowerPoint</vt:lpstr>
      <vt:lpstr>Jindřich II., král Anglie měl vlasy spíše rudé, šedé oči a velkou kulatou hlavu. Jeho modravé oči byly plné divokosti a vždy zrudly když se rozvášnil. Obličej plamenný, hlas nakřáplý, jeho krk lehce pokleslý od ramen, jeho hruď hranatá, jeho paže silné. Jeho tělo masité, spíše od přírody než požitky chutí. Jeho břicho bylo velké, a přesto ne nijak neobvykle baculaté, naprosto žádná lenost. Byl umírněný i ve svých výstřednostech.  </vt:lpstr>
      <vt:lpstr>Rodokmen Jindřicha II. </vt:lpstr>
      <vt:lpstr>Nástup na trůn</vt:lpstr>
      <vt:lpstr>Prezentace aplikace PowerPoint</vt:lpstr>
      <vt:lpstr>Prezentace aplikace PowerPoint</vt:lpstr>
      <vt:lpstr>Prezentace aplikace PowerPoint</vt:lpstr>
      <vt:lpstr>Teritoriální politika</vt:lpstr>
      <vt:lpstr>Prezentace aplikace PowerPoint</vt:lpstr>
      <vt:lpstr>Bretaň</vt:lpstr>
      <vt:lpstr>Bretaňské nástupnictví </vt:lpstr>
      <vt:lpstr>Prezentace aplikace PowerPoint</vt:lpstr>
      <vt:lpstr>Skotsko a Irsko</vt:lpstr>
      <vt:lpstr>Prezentace aplikace PowerPoint</vt:lpstr>
      <vt:lpstr>Prezentace aplikace PowerPoint</vt:lpstr>
      <vt:lpstr>Právo</vt:lpstr>
      <vt:lpstr>Nejprve král Jindřich, na radu svých baronů, nařizuje, pro zachování míru a udržování práva, aby bylo provedeno vyšetřování v setninách (hundredos) i v hrabstvích (comitatus) dvanácti nejspravedlivějšími muži z každé setniny a čtyřmi nejspravedlivějšími z každé vsi, pod přísahou, že budou mluvit pravdu, zda je v jejich setnině nebo vsi nějaký člověk, obviněný nebo podezřelý z toho, že je zloděj, vrah nebo lupič a nebo kdokoliv, kdo by ukrýval zloděje, vrahy a lupiče, od doby, je náš pán králem. A nechť je to vyšetřeno před soudci a šerify.</vt:lpstr>
      <vt:lpstr>Po svátku narození Páně, na svátek obrácení sv. Pavla přišel náš pán král, otec, do Nottinghamu a držel zde velký sněm, týkající se zákonu země, a v přítomnosti jeho syna krále, arcibiskupů, biskupů, earlů a baronů království, za všeobecného souhlasu všech, rozdělil království na šest dílů, a v každém jmenoval tři cestující soudce, jejichž jména následují (…) Potom nechal král všechny svrchu jmenované soudce přísahat na Svatá Evangelia, že budou v dobré víře a bez zlých úmyslů dodržovat schválená nařízení, a zajistí, že budou dodržovány i všemi lidmi v království.   </vt:lpstr>
      <vt:lpstr>Prezentace aplikace PowerPoint</vt:lpstr>
      <vt:lpstr>Prezentace aplikace PowerPoint</vt:lpstr>
      <vt:lpstr>Rodina – ďáblovo plémě </vt:lpstr>
      <vt:lpstr>Prezentace aplikace PowerPoint</vt:lpstr>
      <vt:lpstr>Rebelie 1173 - 1174</vt:lpstr>
      <vt:lpstr>Rodinné spory v 80. letech </vt:lpstr>
      <vt:lpstr>Prezentace aplikace PowerPoint</vt:lpstr>
      <vt:lpstr> Chinon 6. července 1189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Jindřich II. </dc:title>
  <dc:creator>Jan Malý</dc:creator>
  <cp:lastModifiedBy>Malý Jan</cp:lastModifiedBy>
  <cp:revision>63</cp:revision>
  <dcterms:created xsi:type="dcterms:W3CDTF">2017-10-19T18:34:31Z</dcterms:created>
  <dcterms:modified xsi:type="dcterms:W3CDTF">2017-10-26T10:36:00Z</dcterms:modified>
</cp:coreProperties>
</file>